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391" r:id="rId3"/>
    <p:sldId id="402" r:id="rId4"/>
    <p:sldId id="403" r:id="rId5"/>
    <p:sldId id="404" r:id="rId6"/>
    <p:sldId id="406" r:id="rId7"/>
    <p:sldId id="407" r:id="rId8"/>
    <p:sldId id="40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16B13"/>
    <a:srgbClr val="00B500"/>
    <a:srgbClr val="8D0A0F"/>
    <a:srgbClr val="E38251"/>
    <a:srgbClr val="188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87" autoAdjust="0"/>
    <p:restoredTop sz="97857" autoAdjust="0"/>
  </p:normalViewPr>
  <p:slideViewPr>
    <p:cSldViewPr>
      <p:cViewPr varScale="1">
        <p:scale>
          <a:sx n="124" d="100"/>
          <a:sy n="124" d="100"/>
        </p:scale>
        <p:origin x="-1072" y="-11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DF9A3D7-3847-154F-A5DD-B0E0D63C1D68}" type="datetime1">
              <a:rPr lang="en-US"/>
              <a:pPr/>
              <a:t>2/20/13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F1BF8F9-FBC9-9041-83C9-4DD2E10065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274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C09DBCE-FBA5-DF4D-A2BE-545183F5175B}" type="datetime1">
              <a:rPr lang="en-US"/>
              <a:pPr/>
              <a:t>2/20/13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C29F202-07C7-604E-B938-A041F5E571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33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think this needs some setup.  </a:t>
            </a:r>
          </a:p>
          <a:p>
            <a:r>
              <a:rPr lang="en-US" dirty="0" smtClean="0"/>
              <a:t>Might be good to add a top bullet about “start up and commissioning goes</a:t>
            </a:r>
            <a:r>
              <a:rPr lang="en-US" baseline="0" dirty="0" smtClean="0"/>
              <a:t> smoother when the operations staff knows what changes they’re dealing with.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think this needs some setup.  </a:t>
            </a:r>
          </a:p>
          <a:p>
            <a:r>
              <a:rPr lang="en-US" dirty="0" smtClean="0"/>
              <a:t>Might be good to add a top bullet about “start up and commissioning goes</a:t>
            </a:r>
            <a:r>
              <a:rPr lang="en-US" baseline="0" dirty="0" smtClean="0"/>
              <a:t> smoother when the operations staff knows what changes they’re dealing with.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think this needs some setup.  </a:t>
            </a:r>
          </a:p>
          <a:p>
            <a:r>
              <a:rPr lang="en-US" dirty="0" smtClean="0"/>
              <a:t>Might be good to add a top bullet about “start up and commissioning goes</a:t>
            </a:r>
            <a:r>
              <a:rPr lang="en-US" baseline="0" dirty="0" smtClean="0"/>
              <a:t> smoother when the operations staff knows what changes they’re dealing with.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1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4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85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29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39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5946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43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67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27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6090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95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7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9184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60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9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187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7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9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7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64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464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595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543800" y="6553200"/>
            <a:ext cx="5334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72159B8-6456-DA43-94C3-BBBB678059EC}" type="slidenum">
              <a:rPr lang="en-US" sz="1400">
                <a:solidFill>
                  <a:srgbClr val="2D2D8A"/>
                </a:solidFill>
                <a:latin typeface="Arial" charset="0"/>
              </a:rPr>
              <a:pPr/>
              <a:t>‹#›</a:t>
            </a:fld>
            <a:endParaRPr lang="en-US" sz="1400">
              <a:solidFill>
                <a:srgbClr val="2D2D8A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34540" y="6550025"/>
            <a:ext cx="5532120" cy="52322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400" dirty="0" smtClean="0">
                <a:solidFill>
                  <a:srgbClr val="2D2D8A"/>
                </a:solidFill>
                <a:latin typeface="Arial" charset="0"/>
              </a:rPr>
              <a:t>T. Satogata / February 2013</a:t>
            </a:r>
            <a:r>
              <a:rPr lang="en-US" sz="1400" baseline="0" dirty="0" smtClean="0">
                <a:solidFill>
                  <a:srgbClr val="2D2D8A"/>
                </a:solidFill>
                <a:latin typeface="Arial" charset="0"/>
              </a:rPr>
              <a:t> / </a:t>
            </a:r>
            <a:r>
              <a:rPr lang="en-US" sz="1400" dirty="0" smtClean="0">
                <a:solidFill>
                  <a:srgbClr val="2D2D8A"/>
                </a:solidFill>
                <a:latin typeface="Arial" charset="0"/>
              </a:rPr>
              <a:t>Hall</a:t>
            </a:r>
            <a:r>
              <a:rPr lang="en-US" sz="1400" baseline="0" dirty="0" smtClean="0">
                <a:solidFill>
                  <a:srgbClr val="2D2D8A"/>
                </a:solidFill>
                <a:latin typeface="Arial" charset="0"/>
              </a:rPr>
              <a:t> D/</a:t>
            </a:r>
            <a:r>
              <a:rPr lang="en-US" sz="1400" baseline="0" dirty="0" err="1" smtClean="0">
                <a:solidFill>
                  <a:srgbClr val="2D2D8A"/>
                </a:solidFill>
                <a:latin typeface="Arial" charset="0"/>
              </a:rPr>
              <a:t>GlueX</a:t>
            </a:r>
            <a:r>
              <a:rPr lang="en-US" sz="1400" baseline="0" dirty="0" smtClean="0">
                <a:solidFill>
                  <a:srgbClr val="2D2D8A"/>
                </a:solidFill>
                <a:latin typeface="Arial" charset="0"/>
              </a:rPr>
              <a:t> Collaboration Meeting</a:t>
            </a:r>
            <a:endParaRPr lang="en-US" sz="1400" dirty="0" smtClean="0">
              <a:solidFill>
                <a:srgbClr val="2D2D8A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2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rgbClr val="000090"/>
          </a:solidFill>
          <a:latin typeface="Arial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rgbClr val="116B13"/>
          </a:solidFill>
          <a:latin typeface="Arial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rgbClr val="FF0000"/>
          </a:solidFill>
          <a:latin typeface="Arial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0" y="6550025"/>
            <a:ext cx="50292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2D2D8A"/>
                </a:solidFill>
                <a:latin typeface="Arial" charset="0"/>
              </a:rPr>
              <a:t>T. Satogata / January 2013          USPAS Accelerator Physics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543800" y="6553200"/>
            <a:ext cx="533400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fld id="{F2EDEE08-941C-2749-A57B-3D0AF7956A92}" type="slidenum">
              <a:rPr lang="en-US" sz="1400" smtClean="0">
                <a:solidFill>
                  <a:srgbClr val="2D2D8A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sz="1400" smtClean="0">
              <a:solidFill>
                <a:srgbClr val="2D2D8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30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4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200">
          <a:solidFill>
            <a:srgbClr val="000090"/>
          </a:solidFill>
          <a:latin typeface="Arial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188D1B"/>
          </a:solidFill>
          <a:latin typeface="Arial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rgbClr val="FF0000"/>
          </a:solidFill>
          <a:latin typeface="Arial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atogata@jlab.org" TargetMode="External"/><Relationship Id="rId3" Type="http://schemas.openxmlformats.org/officeDocument/2006/relationships/hyperlink" Target="mailto:michaelm@jlab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>
          <a:xfrm>
            <a:off x="297180" y="1524000"/>
            <a:ext cx="8549640" cy="1470025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Hall D Beam Commissioning Schedule</a:t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GlueX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Collaboration Meeting</a:t>
            </a:r>
            <a:endParaRPr lang="en-US" sz="1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698818" y="3276600"/>
            <a:ext cx="7746365" cy="2286000"/>
          </a:xfrm>
        </p:spPr>
        <p:txBody>
          <a:bodyPr/>
          <a:lstStyle/>
          <a:p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Todd </a:t>
            </a:r>
            <a:r>
              <a:rPr lang="en-US" sz="2200" dirty="0" smtClean="0">
                <a:latin typeface="Arial" charset="0"/>
                <a:ea typeface="ＭＳ Ｐゴシック" charset="0"/>
                <a:cs typeface="ＭＳ Ｐゴシック" charset="0"/>
              </a:rPr>
              <a:t>Satogata</a:t>
            </a:r>
          </a:p>
          <a:p>
            <a:r>
              <a:rPr lang="en-US" sz="2200" dirty="0" smtClean="0">
                <a:latin typeface="Arial" charset="0"/>
                <a:ea typeface="ＭＳ Ｐゴシック" charset="0"/>
                <a:cs typeface="ＭＳ Ｐゴシック" charset="0"/>
              </a:rPr>
              <a:t>Hall D APEL</a:t>
            </a:r>
            <a:endParaRPr lang="en-US" sz="22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2200" dirty="0" smtClean="0">
                <a:latin typeface="Arial" charset="0"/>
                <a:ea typeface="ＭＳ Ｐゴシック" charset="0"/>
                <a:cs typeface="ＭＳ Ｐゴシック" charset="0"/>
              </a:rPr>
              <a:t>Jefferson Lab/Old Dominion University</a:t>
            </a:r>
          </a:p>
          <a:p>
            <a:r>
              <a:rPr lang="en-US" sz="2200" dirty="0" smtClean="0">
                <a:latin typeface="Arial" charset="0"/>
                <a:ea typeface="ＭＳ Ｐゴシック" charset="0"/>
                <a:cs typeface="ＭＳ Ｐゴシック" charset="0"/>
              </a:rPr>
              <a:t>satogata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@</a:t>
            </a:r>
            <a:r>
              <a:rPr lang="en-US" sz="2200" dirty="0" smtClean="0">
                <a:latin typeface="Arial" charset="0"/>
                <a:ea typeface="ＭＳ Ｐゴシック" charset="0"/>
                <a:cs typeface="ＭＳ Ｐゴシック" charset="0"/>
              </a:rPr>
              <a:t>jlab.org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Thursday Feb 21, 2013</a:t>
            </a:r>
          </a:p>
          <a:p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  <a:t>(With thanks to </a:t>
            </a:r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  <a:t>Mike </a:t>
            </a:r>
            <a:r>
              <a:rPr lang="en-US" sz="1600" dirty="0" err="1" smtClean="0">
                <a:latin typeface="Arial" charset="0"/>
                <a:ea typeface="ＭＳ Ｐゴシック" charset="0"/>
                <a:cs typeface="ＭＳ Ｐゴシック" charset="0"/>
              </a:rPr>
              <a:t>McCaughan</a:t>
            </a:r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  <a:t>, Hall D Operations </a:t>
            </a:r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  <a:t>Group </a:t>
            </a:r>
            <a:r>
              <a:rPr lang="en-US" sz="1600" dirty="0" err="1" smtClean="0">
                <a:latin typeface="Arial" charset="0"/>
                <a:ea typeface="ＭＳ Ｐゴシック" charset="0"/>
                <a:cs typeface="ＭＳ Ｐゴシック" charset="0"/>
              </a:rPr>
              <a:t>Liason</a:t>
            </a:r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  <a:t>,</a:t>
            </a:r>
            <a:b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  <a:t>and Mike </a:t>
            </a:r>
            <a:r>
              <a:rPr lang="en-US" sz="1600" dirty="0" err="1" smtClean="0">
                <a:latin typeface="Arial" charset="0"/>
                <a:ea typeface="ＭＳ Ｐゴシック" charset="0"/>
                <a:cs typeface="ＭＳ Ｐゴシック" charset="0"/>
              </a:rPr>
              <a:t>Spata</a:t>
            </a:r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  <a:t>, Arne </a:t>
            </a:r>
            <a:r>
              <a:rPr lang="en-US" sz="1600" dirty="0" err="1" smtClean="0">
                <a:latin typeface="Arial" charset="0"/>
                <a:ea typeface="ＭＳ Ｐゴシック" charset="0"/>
                <a:cs typeface="ＭＳ Ｐゴシック" charset="0"/>
              </a:rPr>
              <a:t>Freyberger</a:t>
            </a:r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915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GeV Commissioning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" y="914400"/>
            <a:ext cx="8549640" cy="5029200"/>
          </a:xfrm>
        </p:spPr>
        <p:txBody>
          <a:bodyPr/>
          <a:lstStyle/>
          <a:p>
            <a:r>
              <a:rPr lang="en-US" dirty="0" smtClean="0"/>
              <a:t>Mike </a:t>
            </a:r>
            <a:r>
              <a:rPr lang="en-US" dirty="0" err="1" smtClean="0"/>
              <a:t>Spata</a:t>
            </a:r>
            <a:r>
              <a:rPr lang="en-US" dirty="0"/>
              <a:t> </a:t>
            </a:r>
            <a:r>
              <a:rPr lang="en-US" dirty="0" smtClean="0"/>
              <a:t>(CASA) is in charge of 12 GeV beam commissioning</a:t>
            </a:r>
          </a:p>
          <a:p>
            <a:pPr lvl="1"/>
            <a:r>
              <a:rPr lang="en-US" dirty="0" smtClean="0"/>
              <a:t>Several teams working to develop detailed commissioning plans</a:t>
            </a:r>
          </a:p>
          <a:p>
            <a:pPr lvl="1"/>
            <a:r>
              <a:rPr lang="en-US" dirty="0" smtClean="0"/>
              <a:t>Accelerator groups involved include</a:t>
            </a:r>
          </a:p>
          <a:p>
            <a:pPr lvl="2"/>
            <a:r>
              <a:rPr lang="en-US" dirty="0" smtClean="0"/>
              <a:t>Beam transport team (broad, leads effort)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igh level applications</a:t>
            </a:r>
          </a:p>
          <a:p>
            <a:pPr lvl="2"/>
            <a:r>
              <a:rPr lang="en-US" dirty="0" smtClean="0"/>
              <a:t>Controls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perations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Director’s review of commissioning plan: late spring 2013</a:t>
            </a:r>
          </a:p>
          <a:p>
            <a:pPr lvl="1"/>
            <a:r>
              <a:rPr lang="en-US" dirty="0" smtClean="0"/>
              <a:t>Training and review activities ramp-up to beam commissioning</a:t>
            </a:r>
          </a:p>
          <a:p>
            <a:pPr lvl="1"/>
            <a:endParaRPr lang="en-US" sz="1200" dirty="0"/>
          </a:p>
          <a:p>
            <a:r>
              <a:rPr lang="en-US" dirty="0" smtClean="0"/>
              <a:t>Commissioning plan/goals are aimed at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eeting 12 GeV project CD4 milestones (CD4A: Dec 2014)</a:t>
            </a:r>
          </a:p>
          <a:p>
            <a:pPr lvl="1"/>
            <a:r>
              <a:rPr lang="en-US" dirty="0" smtClean="0"/>
              <a:t>Establishing research-quality beam delivery to all halls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069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Commissioning Overview After FY12/13 Down</a:t>
            </a:r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373566" y="896731"/>
            <a:ext cx="2589681" cy="3914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1Q12: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End of </a:t>
            </a:r>
            <a:r>
              <a:rPr lang="en-US" sz="2000" kern="0" noProof="0" dirty="0" smtClean="0">
                <a:latin typeface="Arial"/>
                <a:cs typeface="Arial"/>
              </a:rPr>
              <a:t>FY11 down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3Q12-3Q13: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lang="en-US" sz="2000" kern="0" dirty="0" smtClean="0">
                <a:latin typeface="Arial"/>
                <a:cs typeface="Arial"/>
              </a:rPr>
              <a:t>FY12/13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down to complete installation</a:t>
            </a:r>
          </a:p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3Q13: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Accelerator commissioning</a:t>
            </a:r>
          </a:p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FY14-15: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Accelerator provides beam for commissioning Halls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b="36045"/>
          <a:stretch>
            <a:fillRect/>
          </a:stretch>
        </p:blipFill>
        <p:spPr bwMode="auto">
          <a:xfrm>
            <a:off x="6678908" y="5373216"/>
            <a:ext cx="2193666" cy="766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6" descr="PPT3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0494" y="838200"/>
            <a:ext cx="5578206" cy="55536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Oval 7"/>
          <p:cNvSpPr/>
          <p:nvPr/>
        </p:nvSpPr>
        <p:spPr bwMode="auto">
          <a:xfrm>
            <a:off x="5334000" y="1371600"/>
            <a:ext cx="914400" cy="609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408" y="779137"/>
            <a:ext cx="8747185" cy="5287963"/>
          </a:xfrm>
        </p:spPr>
        <p:txBody>
          <a:bodyPr/>
          <a:lstStyle/>
          <a:p>
            <a:r>
              <a:rPr lang="en-US" sz="2000" dirty="0" smtClean="0">
                <a:solidFill>
                  <a:srgbClr val="333399"/>
                </a:solidFill>
              </a:rPr>
              <a:t>Goal: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Establish 1-pass beam at 2.2 GeV/pass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>
                <a:solidFill>
                  <a:srgbClr val="333399"/>
                </a:solidFill>
              </a:rPr>
              <a:t>6+ </a:t>
            </a:r>
            <a:r>
              <a:rPr lang="en-US" sz="2000" dirty="0" smtClean="0">
                <a:solidFill>
                  <a:srgbClr val="333399"/>
                </a:solidFill>
              </a:rPr>
              <a:t>weeks of operations 1QFY14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Injector recovery and new beamline commissioning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Commission 8 new C100 cryomodules with beam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First look at new Spreaders and Recombiners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Get 2.2 GeV/pass beam to 2R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>
                <a:solidFill>
                  <a:srgbClr val="333399"/>
                </a:solidFill>
              </a:rPr>
              <a:t>New Hardware: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R100 Cryomodule in the injector*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Injector Spectrometer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Injector Chicane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1S, 1A, 1R, 2S beamlines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8 new and 2 slightly used C100 cryomodules</a:t>
            </a:r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5" lvl="0" indent="-342900">
              <a:spcAft>
                <a:spcPts val="1200"/>
              </a:spcAft>
            </a:pPr>
            <a:r>
              <a:rPr lang="en-US" dirty="0" smtClean="0"/>
              <a:t>First Accelerator Commissioning Run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5400" y="6096000"/>
            <a:ext cx="73311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 smtClean="0">
                <a:solidFill>
                  <a:srgbClr val="333399"/>
                </a:solidFill>
                <a:latin typeface="Arial"/>
                <a:cs typeface="Arial"/>
              </a:rPr>
              <a:t>* R100 not strictly needed until we try to recirculate beam for multiple passes</a:t>
            </a:r>
          </a:p>
        </p:txBody>
      </p:sp>
    </p:spTree>
    <p:extLst>
      <p:ext uri="{BB962C8B-B14F-4D97-AF65-F5344CB8AC3E}">
        <p14:creationId xmlns:p14="http://schemas.microsoft.com/office/powerpoint/2010/main" val="2440452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5" lvl="0" indent="-342900">
              <a:spcAft>
                <a:spcPts val="1200"/>
              </a:spcAft>
            </a:pPr>
            <a:r>
              <a:rPr lang="en-US" dirty="0" smtClean="0"/>
              <a:t>Second Accelerator Commissioning Run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408" y="779137"/>
            <a:ext cx="8747185" cy="5287963"/>
          </a:xfrm>
        </p:spPr>
        <p:txBody>
          <a:bodyPr/>
          <a:lstStyle/>
          <a:p>
            <a:r>
              <a:rPr lang="en-US" sz="2000" dirty="0" smtClean="0">
                <a:solidFill>
                  <a:srgbClr val="333399"/>
                </a:solidFill>
              </a:rPr>
              <a:t>Goals:</a:t>
            </a:r>
            <a:endParaRPr lang="en-US" sz="2000" dirty="0">
              <a:solidFill>
                <a:srgbClr val="333399"/>
              </a:solidFill>
            </a:endParaRPr>
          </a:p>
          <a:p>
            <a:pPr marL="569913" lvl="1" indent="-342900"/>
            <a:r>
              <a:rPr lang="en-US" sz="2000" dirty="0">
                <a:solidFill>
                  <a:srgbClr val="008000"/>
                </a:solidFill>
              </a:rPr>
              <a:t>Establish 3 pass beam to Hall-A (magnetic separation</a:t>
            </a:r>
            <a:r>
              <a:rPr lang="en-US" sz="2000" dirty="0" smtClean="0">
                <a:solidFill>
                  <a:srgbClr val="008000"/>
                </a:solidFill>
              </a:rPr>
              <a:t>)</a:t>
            </a:r>
          </a:p>
          <a:p>
            <a:pPr marL="569913" lvl="1" indent="-342900"/>
            <a:r>
              <a:rPr lang="en-US" sz="2000" b="1" dirty="0">
                <a:solidFill>
                  <a:srgbClr val="008000"/>
                </a:solidFill>
              </a:rPr>
              <a:t>Establish 5-1/2 pass beam </a:t>
            </a:r>
            <a:r>
              <a:rPr lang="en-US" sz="2000" b="1" dirty="0" smtClean="0">
                <a:solidFill>
                  <a:srgbClr val="008000"/>
                </a:solidFill>
              </a:rPr>
              <a:t>through </a:t>
            </a:r>
            <a:r>
              <a:rPr lang="en-US" sz="2000" b="1" dirty="0">
                <a:solidFill>
                  <a:srgbClr val="008000"/>
                </a:solidFill>
              </a:rPr>
              <a:t>Hall-D transport </a:t>
            </a:r>
            <a:r>
              <a:rPr lang="en-US" sz="2000" b="1" dirty="0" smtClean="0">
                <a:solidFill>
                  <a:srgbClr val="008000"/>
                </a:solidFill>
              </a:rPr>
              <a:t>line</a:t>
            </a:r>
            <a:endParaRPr lang="en-US" sz="2000" b="1" dirty="0">
              <a:solidFill>
                <a:srgbClr val="008000"/>
              </a:solidFill>
            </a:endParaRPr>
          </a:p>
          <a:p>
            <a:endParaRPr lang="en-US" sz="1200" dirty="0" smtClean="0">
              <a:solidFill>
                <a:srgbClr val="333399"/>
              </a:solidFill>
            </a:endParaRPr>
          </a:p>
          <a:p>
            <a:r>
              <a:rPr lang="en-US" sz="2000" dirty="0" smtClean="0">
                <a:solidFill>
                  <a:srgbClr val="333399"/>
                </a:solidFill>
              </a:rPr>
              <a:t>13 weeks of operations 2QFY14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Injector recovery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Commission Spreaders and Recombiners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</a:rPr>
              <a:t>Extract third pass beam to Hall A</a:t>
            </a:r>
          </a:p>
          <a:p>
            <a:pPr lvl="1"/>
            <a:r>
              <a:rPr lang="en-US" sz="2000" b="1" dirty="0" smtClean="0">
                <a:solidFill>
                  <a:srgbClr val="008000"/>
                </a:solidFill>
              </a:rPr>
              <a:t>Get beam to Hall D Tagger Dump</a:t>
            </a:r>
          </a:p>
          <a:p>
            <a:endParaRPr lang="en-US" sz="1200" dirty="0" smtClean="0"/>
          </a:p>
          <a:p>
            <a:r>
              <a:rPr lang="en-US" sz="2000" dirty="0" smtClean="0">
                <a:solidFill>
                  <a:srgbClr val="333399"/>
                </a:solidFill>
              </a:rPr>
              <a:t>New Hardware:</a:t>
            </a:r>
            <a:endParaRPr lang="en-US" sz="2000" dirty="0">
              <a:solidFill>
                <a:srgbClr val="333399"/>
              </a:solidFill>
            </a:endParaRPr>
          </a:p>
          <a:p>
            <a:pPr marL="569913" lvl="1" indent="-342900"/>
            <a:r>
              <a:rPr lang="en-US" sz="2000" dirty="0">
                <a:solidFill>
                  <a:srgbClr val="008000"/>
                </a:solidFill>
              </a:rPr>
              <a:t>All of the remaining Spreaders and Recombiners, Arc 3, </a:t>
            </a:r>
            <a:r>
              <a:rPr lang="en-US" sz="2000" b="1" dirty="0">
                <a:solidFill>
                  <a:srgbClr val="008000"/>
                </a:solidFill>
              </a:rPr>
              <a:t>Arc </a:t>
            </a:r>
            <a:r>
              <a:rPr lang="en-US" sz="2000" b="1" dirty="0" smtClean="0">
                <a:solidFill>
                  <a:srgbClr val="008000"/>
                </a:solidFill>
              </a:rPr>
              <a:t>10, Hall D Transport</a:t>
            </a:r>
          </a:p>
          <a:p>
            <a:pPr marL="569913" lvl="1" indent="-342900"/>
            <a:r>
              <a:rPr lang="en-US" sz="2000" dirty="0" smtClean="0">
                <a:solidFill>
                  <a:srgbClr val="008000"/>
                </a:solidFill>
              </a:rPr>
              <a:t>6T </a:t>
            </a:r>
            <a:r>
              <a:rPr lang="en-US" sz="2000" dirty="0">
                <a:solidFill>
                  <a:srgbClr val="008000"/>
                </a:solidFill>
              </a:rPr>
              <a:t>Transport Channel and Recombiner for 3</a:t>
            </a:r>
            <a:r>
              <a:rPr lang="en-US" sz="2000" baseline="30000" dirty="0">
                <a:solidFill>
                  <a:srgbClr val="008000"/>
                </a:solidFill>
              </a:rPr>
              <a:t>rd</a:t>
            </a:r>
            <a:r>
              <a:rPr lang="en-US" sz="2000" dirty="0">
                <a:solidFill>
                  <a:srgbClr val="008000"/>
                </a:solidFill>
              </a:rPr>
              <a:t> pass to Hall </a:t>
            </a:r>
            <a:r>
              <a:rPr lang="en-US" sz="2000" dirty="0" smtClean="0">
                <a:solidFill>
                  <a:srgbClr val="008000"/>
                </a:solidFill>
              </a:rPr>
              <a:t>A</a:t>
            </a:r>
          </a:p>
          <a:p>
            <a:pPr marL="569913" lvl="1" indent="-342900"/>
            <a:r>
              <a:rPr lang="en-US" sz="2000" b="1" dirty="0" smtClean="0">
                <a:solidFill>
                  <a:srgbClr val="008000"/>
                </a:solidFill>
              </a:rPr>
              <a:t>6</a:t>
            </a:r>
            <a:r>
              <a:rPr lang="en-US" sz="2000" b="1" baseline="30000" dirty="0" smtClean="0">
                <a:solidFill>
                  <a:srgbClr val="008000"/>
                </a:solidFill>
              </a:rPr>
              <a:t>th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r>
              <a:rPr lang="en-US" sz="2000" b="1" dirty="0">
                <a:solidFill>
                  <a:srgbClr val="008000"/>
                </a:solidFill>
              </a:rPr>
              <a:t>beam in the North </a:t>
            </a:r>
            <a:r>
              <a:rPr lang="en-US" sz="2000" b="1" dirty="0" smtClean="0">
                <a:solidFill>
                  <a:srgbClr val="008000"/>
                </a:solidFill>
              </a:rPr>
              <a:t>Linac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58285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5" lvl="0" indent="-342900">
              <a:spcAft>
                <a:spcPts val="1200"/>
              </a:spcAft>
            </a:pPr>
            <a:r>
              <a:rPr lang="en-US" dirty="0" smtClean="0"/>
              <a:t>High Level Schedule of First Three Runs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0"/>
            <a:ext cx="9144000" cy="2953703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3810000"/>
            <a:ext cx="7848600" cy="2590800"/>
          </a:xfrm>
        </p:spPr>
        <p:txBody>
          <a:bodyPr/>
          <a:lstStyle/>
          <a:p>
            <a:r>
              <a:rPr lang="en-US" dirty="0" smtClean="0"/>
              <a:t>Hall D first beam, Accelerator Period II: ~April-May 2014</a:t>
            </a:r>
          </a:p>
          <a:p>
            <a:pPr lvl="1"/>
            <a:r>
              <a:rPr lang="en-US" dirty="0" smtClean="0"/>
              <a:t>Beam energy 6 GeV or greater</a:t>
            </a:r>
          </a:p>
          <a:p>
            <a:pPr lvl="2"/>
            <a:r>
              <a:rPr lang="en-US" dirty="0" smtClean="0"/>
              <a:t>Mainly depends on C100 RF commissioning, stability</a:t>
            </a:r>
          </a:p>
          <a:p>
            <a:pPr lvl="1"/>
            <a:r>
              <a:rPr lang="en-US" dirty="0" smtClean="0"/>
              <a:t>Predominantly tune beam (but CW when available)</a:t>
            </a:r>
          </a:p>
          <a:p>
            <a:r>
              <a:rPr lang="en-US" dirty="0" smtClean="0"/>
              <a:t>Accelerator Period III: ~1QFY15 (October-December 2014)</a:t>
            </a:r>
          </a:p>
          <a:p>
            <a:pPr lvl="1"/>
            <a:r>
              <a:rPr lang="en-US" dirty="0" smtClean="0"/>
              <a:t>Push beam energy above 10 GeV</a:t>
            </a:r>
          </a:p>
          <a:p>
            <a:pPr lvl="1"/>
            <a:r>
              <a:rPr lang="en-US" dirty="0" smtClean="0"/>
              <a:t>Hall D detector and physics development scheduled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Hall D APEL and Operations </a:t>
            </a:r>
            <a:r>
              <a:rPr lang="en-US" dirty="0" err="1" smtClean="0"/>
              <a:t>Liason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" y="1066800"/>
            <a:ext cx="8549640" cy="5029200"/>
          </a:xfrm>
        </p:spPr>
        <p:txBody>
          <a:bodyPr/>
          <a:lstStyle/>
          <a:p>
            <a:r>
              <a:rPr lang="en-US" sz="2000" dirty="0" smtClean="0"/>
              <a:t>Hall D APEL: Todd Satogata (</a:t>
            </a:r>
            <a:r>
              <a:rPr lang="en-US" sz="2000" dirty="0" smtClean="0">
                <a:hlinkClick r:id="rId2"/>
              </a:rPr>
              <a:t>satogata@jlab.org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Hall D Operations </a:t>
            </a:r>
            <a:r>
              <a:rPr lang="en-US" sz="2000" dirty="0" err="1" smtClean="0"/>
              <a:t>Liason</a:t>
            </a:r>
            <a:r>
              <a:rPr lang="en-US" sz="2000" dirty="0" smtClean="0"/>
              <a:t>: Mike </a:t>
            </a:r>
            <a:r>
              <a:rPr lang="en-US" sz="2000" dirty="0" err="1" smtClean="0"/>
              <a:t>McCaughan</a:t>
            </a:r>
            <a:r>
              <a:rPr lang="en-US" sz="2000" dirty="0" smtClean="0"/>
              <a:t> (</a:t>
            </a:r>
            <a:r>
              <a:rPr lang="en-US" sz="2000" dirty="0" smtClean="0">
                <a:hlinkClick r:id="rId3"/>
              </a:rPr>
              <a:t>michaelm@jlab.org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Accelerator Physicist </a:t>
            </a:r>
            <a:r>
              <a:rPr lang="en-US" sz="2000" dirty="0" err="1" smtClean="0"/>
              <a:t>Endstation</a:t>
            </a:r>
            <a:r>
              <a:rPr lang="en-US" sz="2000" dirty="0" smtClean="0"/>
              <a:t> </a:t>
            </a:r>
            <a:r>
              <a:rPr lang="en-US" sz="2000" dirty="0" err="1" smtClean="0"/>
              <a:t>Liason</a:t>
            </a:r>
            <a:endParaRPr lang="en-US" sz="2000" dirty="0" smtClean="0"/>
          </a:p>
          <a:p>
            <a:pPr lvl="1"/>
            <a:r>
              <a:rPr lang="en-US" sz="1800" dirty="0" smtClean="0"/>
              <a:t>Serve as primary accelerator division contact on Hall D beam physics issues</a:t>
            </a:r>
          </a:p>
          <a:p>
            <a:pPr lvl="1"/>
            <a:r>
              <a:rPr lang="en-US" sz="1800" dirty="0" smtClean="0"/>
              <a:t>Establish robust ties to hall experiment program and staff</a:t>
            </a:r>
          </a:p>
          <a:p>
            <a:pPr lvl="1"/>
            <a:r>
              <a:rPr lang="en-US" sz="1800" dirty="0" smtClean="0"/>
              <a:t>Explore beam optics configurations for new proposed experiments</a:t>
            </a:r>
          </a:p>
          <a:p>
            <a:pPr lvl="1"/>
            <a:r>
              <a:rPr lang="en-US" sz="1800" dirty="0" smtClean="0"/>
              <a:t>Identify needs for new diagnostics/software required by new beam requirements</a:t>
            </a:r>
          </a:p>
          <a:p>
            <a:pPr lvl="1"/>
            <a:r>
              <a:rPr lang="en-US" sz="1800" dirty="0" smtClean="0"/>
              <a:t>Develop beam startup plans and procedures with Operations </a:t>
            </a:r>
            <a:r>
              <a:rPr lang="en-US" sz="1800" dirty="0" err="1" smtClean="0"/>
              <a:t>Liason</a:t>
            </a:r>
            <a:endParaRPr lang="en-US" sz="1800" dirty="0" smtClean="0"/>
          </a:p>
          <a:p>
            <a:pPr lvl="1"/>
            <a:r>
              <a:rPr lang="en-US" sz="1800" dirty="0" smtClean="0"/>
              <a:t>Own process of establishing and maintaining physics quality beam to hall 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05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solidFill>
          <a:srgbClr val="333399"/>
        </a:solidFill>
      </a:spPr>
      <a:bodyPr wrap="none" rtlCol="0">
        <a:spAutoFit/>
      </a:bodyPr>
      <a:lstStyle>
        <a:defPPr>
          <a:defRPr sz="1600" dirty="0" smtClean="0">
            <a:solidFill>
              <a:schemeClr val="bg1"/>
            </a:solidFill>
            <a:latin typeface="Arial"/>
            <a:cs typeface="Arial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10235</TotalTime>
  <Words>618</Words>
  <Application>Microsoft Macintosh PowerPoint</Application>
  <PresentationFormat>On-screen Show (4:3)</PresentationFormat>
  <Paragraphs>87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Hall D Beam Commissioning Schedule  GlueX Collaboration Meeting</vt:lpstr>
      <vt:lpstr>12 GeV Commissioning Planning</vt:lpstr>
      <vt:lpstr>Commissioning Overview After FY12/13 Down</vt:lpstr>
      <vt:lpstr>First Accelerator Commissioning Run</vt:lpstr>
      <vt:lpstr>Second Accelerator Commissioning Run</vt:lpstr>
      <vt:lpstr>High Level Schedule of First Three Runs</vt:lpstr>
      <vt:lpstr>Hall D APEL and Operations Liason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Shannan Kyte</dc:creator>
  <cp:lastModifiedBy>Todd Satogata</cp:lastModifiedBy>
  <cp:revision>1713</cp:revision>
  <cp:lastPrinted>2013-01-24T12:33:43Z</cp:lastPrinted>
  <dcterms:created xsi:type="dcterms:W3CDTF">2011-06-15T12:00:05Z</dcterms:created>
  <dcterms:modified xsi:type="dcterms:W3CDTF">2013-02-20T17:10:28Z</dcterms:modified>
</cp:coreProperties>
</file>