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9" r:id="rId2"/>
    <p:sldId id="359" r:id="rId3"/>
    <p:sldId id="384" r:id="rId4"/>
    <p:sldId id="390" r:id="rId5"/>
    <p:sldId id="389" r:id="rId6"/>
    <p:sldId id="352" r:id="rId7"/>
    <p:sldId id="363" r:id="rId8"/>
    <p:sldId id="360" r:id="rId9"/>
    <p:sldId id="364" r:id="rId10"/>
    <p:sldId id="353" r:id="rId11"/>
    <p:sldId id="362" r:id="rId12"/>
    <p:sldId id="365" r:id="rId13"/>
    <p:sldId id="367" r:id="rId14"/>
    <p:sldId id="368" r:id="rId15"/>
    <p:sldId id="366" r:id="rId16"/>
    <p:sldId id="379" r:id="rId17"/>
    <p:sldId id="386" r:id="rId18"/>
    <p:sldId id="382" r:id="rId19"/>
    <p:sldId id="380" r:id="rId20"/>
    <p:sldId id="381" r:id="rId21"/>
    <p:sldId id="385" r:id="rId22"/>
    <p:sldId id="361" r:id="rId23"/>
    <p:sldId id="358" r:id="rId24"/>
    <p:sldId id="373" r:id="rId25"/>
    <p:sldId id="374" r:id="rId26"/>
    <p:sldId id="371" r:id="rId27"/>
    <p:sldId id="378" r:id="rId28"/>
    <p:sldId id="377" r:id="rId29"/>
    <p:sldId id="355" r:id="rId30"/>
    <p:sldId id="357" r:id="rId31"/>
    <p:sldId id="376" r:id="rId32"/>
    <p:sldId id="375" r:id="rId33"/>
    <p:sldId id="391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FF"/>
    <a:srgbClr val="FF66FF"/>
    <a:srgbClr val="00B500"/>
    <a:srgbClr val="8D0A0F"/>
    <a:srgbClr val="E38251"/>
    <a:srgbClr val="18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9169" autoAdjust="0"/>
  </p:normalViewPr>
  <p:slideViewPr>
    <p:cSldViewPr>
      <p:cViewPr varScale="1">
        <p:scale>
          <a:sx n="75" d="100"/>
          <a:sy n="75" d="100"/>
        </p:scale>
        <p:origin x="-1158" y="-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50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270D12-9FC0-364C-847B-46AB477F4964}" type="datetime1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F429A4-012D-9D4C-8A29-2443B096B5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53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74FD63-DBD7-DB40-B380-DE733FC2F988}" type="datetime1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8C9941-D3AF-E744-95F2-D91CB5FE15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12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912F-AEBF-4311-B1C1-725F9E28F2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4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912F-AEBF-4311-B1C1-725F9E28F21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54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912F-AEBF-4311-B1C1-725F9E28F21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5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912F-AEBF-4311-B1C1-725F9E28F21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5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912F-AEBF-4311-B1C1-725F9E28F21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5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0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9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5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75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1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16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11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0" y="6550025"/>
            <a:ext cx="50292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A.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</a:t>
            </a:r>
            <a:r>
              <a:rPr lang="en-US" sz="1400" baseline="0" dirty="0" err="1" smtClean="0">
                <a:solidFill>
                  <a:srgbClr val="2D2D8A"/>
                </a:solidFill>
                <a:latin typeface="Arial" charset="0"/>
              </a:rPr>
              <a:t>Castilla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/ January 2015          USPAS Accelerator Physics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5532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9574FC72-369C-4147-9F32-D97786F27486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>
                <a:defRPr/>
              </a:pPr>
              <a:t>‹Nº›</a:t>
            </a:fld>
            <a:endParaRPr lang="en-US" sz="1400" smtClean="0">
              <a:solidFill>
                <a:srgbClr val="2D2D8A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88D1B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orozov@jlab.org" TargetMode="External"/><Relationship Id="rId2" Type="http://schemas.openxmlformats.org/officeDocument/2006/relationships/hyperlink" Target="mailto:satogata@jlab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oddsatogata.net/2013-USPAS" TargetMode="External"/><Relationship Id="rId4" Type="http://schemas.openxmlformats.org/officeDocument/2006/relationships/hyperlink" Target="mailto:acast020@od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hyperlink" Target="https://en.wikipedia.org/wiki/Multivariate_normal_distribution" TargetMode="External"/><Relationship Id="rId7" Type="http://schemas.openxmlformats.org/officeDocument/2006/relationships/image" Target="../media/image4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9.png"/><Relationship Id="rId10" Type="http://schemas.openxmlformats.org/officeDocument/2006/relationships/image" Target="../media/image200.png"/><Relationship Id="rId4" Type="http://schemas.openxmlformats.org/officeDocument/2006/relationships/image" Target="../media/image18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10.png"/><Relationship Id="rId7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4.png"/><Relationship Id="rId4" Type="http://schemas.openxmlformats.org/officeDocument/2006/relationships/image" Target="../media/image5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5.png"/><Relationship Id="rId5" Type="http://schemas.openxmlformats.org/officeDocument/2006/relationships/image" Target="../media/image68.png"/><Relationship Id="rId10" Type="http://schemas.openxmlformats.org/officeDocument/2006/relationships/image" Target="../media/image71.jpeg"/><Relationship Id="rId4" Type="http://schemas.openxmlformats.org/officeDocument/2006/relationships/image" Target="../media/image61.png"/><Relationship Id="rId9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usinessinsid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1.png"/><Relationship Id="rId4" Type="http://schemas.openxmlformats.org/officeDocument/2006/relationships/image" Target="../media/image6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USPAS Accelerator Physics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2015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Old Dominion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University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Colliders, Luminosity, &amp; Crabbing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1050925" y="3886200"/>
            <a:ext cx="7042150" cy="1752600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Todd Satogata (Jefferson Lab) /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satogata@jlab.org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 err="1" smtClean="0">
                <a:latin typeface="Arial" charset="0"/>
                <a:ea typeface="ＭＳ Ｐゴシック" charset="0"/>
                <a:cs typeface="ＭＳ Ｐゴシック" charset="0"/>
              </a:rPr>
              <a:t>Vasiliy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 Morozov (Jefferson Lab)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/ 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morozov@jlab.org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Alex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Castilla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(ODU)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/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acast020@odu.edu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hlinkClick r:id="rId5"/>
              </a:rPr>
              <a:t>http://www.toddsatogata.net/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  <a:hlinkClick r:id="rId5"/>
              </a:rPr>
              <a:t>2015-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hlinkClick r:id="rId5"/>
              </a:rPr>
              <a:t>USPAS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Collider Luminosity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58741"/>
                <a:ext cx="8456312" cy="527065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 bunch crossing</a:t>
                </a:r>
                <a:r>
                  <a:rPr lang="en-US" sz="2400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∭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𝑑𝑥𝑑𝑦𝑑𝑠𝑑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[</m:t>
                        </m:r>
                      </m:e>
                    </m:nary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𝑐𝑡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kinematic 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Head-on collisions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uncorrelated distributions: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58741"/>
                <a:ext cx="8456312" cy="5270659"/>
              </a:xfrm>
              <a:blipFill rotWithShape="1">
                <a:blip r:embed="rId2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24 Grupo"/>
          <p:cNvGrpSpPr/>
          <p:nvPr/>
        </p:nvGrpSpPr>
        <p:grpSpPr>
          <a:xfrm>
            <a:off x="5953525" y="1214735"/>
            <a:ext cx="3342875" cy="1376065"/>
            <a:chOff x="5648725" y="1143000"/>
            <a:chExt cx="3342875" cy="1376065"/>
          </a:xfrm>
        </p:grpSpPr>
        <p:grpSp>
          <p:nvGrpSpPr>
            <p:cNvPr id="5" name="4 Grupo"/>
            <p:cNvGrpSpPr/>
            <p:nvPr/>
          </p:nvGrpSpPr>
          <p:grpSpPr>
            <a:xfrm>
              <a:off x="5648725" y="1143000"/>
              <a:ext cx="3342875" cy="1032409"/>
              <a:chOff x="2558922" y="1290935"/>
              <a:chExt cx="3836336" cy="1184809"/>
            </a:xfrm>
          </p:grpSpPr>
          <p:grpSp>
            <p:nvGrpSpPr>
              <p:cNvPr id="6" name="5 Grupo"/>
              <p:cNvGrpSpPr/>
              <p:nvPr/>
            </p:nvGrpSpPr>
            <p:grpSpPr>
              <a:xfrm>
                <a:off x="2558922" y="1713747"/>
                <a:ext cx="3836336" cy="761997"/>
                <a:chOff x="2558922" y="1713747"/>
                <a:chExt cx="3836336" cy="761997"/>
              </a:xfrm>
            </p:grpSpPr>
            <p:cxnSp>
              <p:nvCxnSpPr>
                <p:cNvPr id="14" name="13 Conector recto de flecha"/>
                <p:cNvCxnSpPr/>
                <p:nvPr/>
              </p:nvCxnSpPr>
              <p:spPr bwMode="auto">
                <a:xfrm flipH="1">
                  <a:off x="4416829" y="2057400"/>
                  <a:ext cx="145087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5" name="14 Conector recto de flecha"/>
                <p:cNvCxnSpPr/>
                <p:nvPr/>
              </p:nvCxnSpPr>
              <p:spPr bwMode="auto">
                <a:xfrm>
                  <a:off x="2902635" y="2057400"/>
                  <a:ext cx="1482315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16" name="15 Grupo"/>
                <p:cNvGrpSpPr/>
                <p:nvPr/>
              </p:nvGrpSpPr>
              <p:grpSpPr>
                <a:xfrm>
                  <a:off x="2558922" y="1713747"/>
                  <a:ext cx="3836336" cy="761997"/>
                  <a:chOff x="2792269" y="2067628"/>
                  <a:chExt cx="3490436" cy="498114"/>
                </a:xfrm>
              </p:grpSpPr>
              <p:pic>
                <p:nvPicPr>
                  <p:cNvPr id="18" name="Picture 2" descr="C:\Users\alex\Downloads\USPAS\2015\VA\bunch01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FF66FF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21319" y="2067628"/>
                    <a:ext cx="1661386" cy="4737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" name="Picture 2" descr="C:\Users\alex\Downloads\USPAS\2015\VA\bunch01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92269" y="2092039"/>
                    <a:ext cx="1661385" cy="4737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11 CuadroTexto"/>
                  <p:cNvSpPr txBox="1"/>
                  <p:nvPr/>
                </p:nvSpPr>
                <p:spPr>
                  <a:xfrm>
                    <a:off x="3048000" y="1295400"/>
                    <a:ext cx="77092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>
                      <a:latin typeface="Arial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24" name="23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0" y="1295400"/>
                    <a:ext cx="770924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12 CuadroTexto"/>
                  <p:cNvSpPr txBox="1"/>
                  <p:nvPr/>
                </p:nvSpPr>
                <p:spPr>
                  <a:xfrm>
                    <a:off x="5096781" y="1290935"/>
                    <a:ext cx="77092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>
                      <a:latin typeface="Arial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13" name="12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6781" y="1290935"/>
                    <a:ext cx="770924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22 Abrir corchete"/>
            <p:cNvSpPr/>
            <p:nvPr/>
          </p:nvSpPr>
          <p:spPr bwMode="auto">
            <a:xfrm>
              <a:off x="7620000" y="1752600"/>
              <a:ext cx="110586" cy="763653"/>
            </a:xfrm>
            <a:prstGeom prst="leftBracke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23 CuadroTexto"/>
                <p:cNvSpPr txBox="1"/>
                <p:nvPr/>
              </p:nvSpPr>
              <p:spPr>
                <a:xfrm>
                  <a:off x="7086600" y="2057400"/>
                  <a:ext cx="12187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Arial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Arial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latin typeface="Arial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24" name="2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2057400"/>
                  <a:ext cx="121872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587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Luminosity of Gaussian Bunches</a:t>
            </a:r>
            <a:endParaRPr lang="en-US" dirty="0"/>
          </a:p>
        </p:txBody>
      </p:sp>
      <p:grpSp>
        <p:nvGrpSpPr>
          <p:cNvPr id="2" name="1 Grupo"/>
          <p:cNvGrpSpPr/>
          <p:nvPr/>
        </p:nvGrpSpPr>
        <p:grpSpPr>
          <a:xfrm>
            <a:off x="5194490" y="3186112"/>
            <a:ext cx="3644710" cy="3206179"/>
            <a:chOff x="4876800" y="3186112"/>
            <a:chExt cx="3644710" cy="3206179"/>
          </a:xfrm>
        </p:grpSpPr>
        <p:pic>
          <p:nvPicPr>
            <p:cNvPr id="1035" name="Picture 3" descr="C:\Users\alex\Downloads\USPAS\2015\VA\MultivariateNorma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186112"/>
              <a:ext cx="3644710" cy="275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Slide Number Placeholder 82"/>
            <p:cNvSpPr txBox="1">
              <a:spLocks/>
            </p:cNvSpPr>
            <p:nvPr/>
          </p:nvSpPr>
          <p:spPr>
            <a:xfrm>
              <a:off x="5370008" y="5782691"/>
              <a:ext cx="2823583" cy="60960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hlinkClick r:id="rId3"/>
                </a:rPr>
                <a:t>https://en.wikipedia.org/wiki/Multivariate_normal_distribution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68642"/>
                <a:ext cx="8523418" cy="129835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two bunches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particles respectively: </a:t>
                </a:r>
                <a:endPara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68642"/>
                <a:ext cx="8523418" cy="1298358"/>
              </a:xfrm>
              <a:blipFill rotWithShape="1">
                <a:blip r:embed="rId4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 bwMode="auto">
              <a:xfrm>
                <a:off x="457200" y="4191000"/>
                <a:ext cx="5527402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charset="0"/>
                  <a:buChar char="§"/>
                  <a:defRPr sz="24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charset="0"/>
                  <a:buChar char="§"/>
                  <a:defRPr sz="2200">
                    <a:solidFill>
                      <a:srgbClr val="000090"/>
                    </a:solidFill>
                    <a:latin typeface="Arial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88D1B"/>
                    </a:solidFill>
                    <a:latin typeface="Arial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rgbClr val="FF0000"/>
                    </a:solidFill>
                    <a:latin typeface="Arial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n-US" i="1" kern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are the </a:t>
                </a:r>
                <a:r>
                  <a:rPr lang="en-US" kern="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rms</a:t>
                </a:r>
                <a:r>
                  <a:rPr lang="en-US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horizontal/vertical beam sizes.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 offset and head-on collision.</a:t>
                </a: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191000"/>
                <a:ext cx="5527402" cy="2590800"/>
              </a:xfrm>
              <a:prstGeom prst="rect">
                <a:avLst/>
              </a:prstGeom>
              <a:blipFill rotWithShape="1">
                <a:blip r:embed="rId5"/>
                <a:stretch>
                  <a:fillRect l="-1433" t="-32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4 Grupo"/>
          <p:cNvGrpSpPr/>
          <p:nvPr/>
        </p:nvGrpSpPr>
        <p:grpSpPr>
          <a:xfrm>
            <a:off x="76200" y="2133600"/>
            <a:ext cx="8904418" cy="2100199"/>
            <a:chOff x="76200" y="2133600"/>
            <a:chExt cx="8904418" cy="2100199"/>
          </a:xfrm>
        </p:grpSpPr>
        <p:grpSp>
          <p:nvGrpSpPr>
            <p:cNvPr id="23" name="22 Grupo"/>
            <p:cNvGrpSpPr/>
            <p:nvPr/>
          </p:nvGrpSpPr>
          <p:grpSpPr>
            <a:xfrm>
              <a:off x="76200" y="2133600"/>
              <a:ext cx="8904418" cy="2100199"/>
              <a:chOff x="76200" y="1290935"/>
              <a:chExt cx="8904418" cy="2100199"/>
            </a:xfrm>
          </p:grpSpPr>
          <p:grpSp>
            <p:nvGrpSpPr>
              <p:cNvPr id="19" name="18 Grupo"/>
              <p:cNvGrpSpPr/>
              <p:nvPr/>
            </p:nvGrpSpPr>
            <p:grpSpPr>
              <a:xfrm>
                <a:off x="76200" y="1713744"/>
                <a:ext cx="8904418" cy="762002"/>
                <a:chOff x="76200" y="1713744"/>
                <a:chExt cx="8904418" cy="762002"/>
              </a:xfrm>
            </p:grpSpPr>
            <p:cxnSp>
              <p:nvCxnSpPr>
                <p:cNvPr id="14" name="13 Conector recto de flecha"/>
                <p:cNvCxnSpPr/>
                <p:nvPr/>
              </p:nvCxnSpPr>
              <p:spPr bwMode="auto">
                <a:xfrm flipH="1">
                  <a:off x="4724400" y="2057400"/>
                  <a:ext cx="41148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6" name="15 Conector recto de flecha"/>
                <p:cNvCxnSpPr/>
                <p:nvPr/>
              </p:nvCxnSpPr>
              <p:spPr bwMode="auto">
                <a:xfrm>
                  <a:off x="228600" y="2057400"/>
                  <a:ext cx="415635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4" name="3 Grupo"/>
                <p:cNvGrpSpPr/>
                <p:nvPr/>
              </p:nvGrpSpPr>
              <p:grpSpPr>
                <a:xfrm>
                  <a:off x="76200" y="1713744"/>
                  <a:ext cx="8904418" cy="762002"/>
                  <a:chOff x="533400" y="2067625"/>
                  <a:chExt cx="8101558" cy="498117"/>
                </a:xfrm>
              </p:grpSpPr>
              <p:pic>
                <p:nvPicPr>
                  <p:cNvPr id="1026" name="Picture 2" descr="C:\Users\alex\Downloads\USPAS\2015\VA\bunch01.jp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36964" y="2067627"/>
                    <a:ext cx="1661386" cy="4737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" name="Picture 2" descr="C:\Users\alex\Downloads\USPAS\2015\VA\bunch01.jp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FF66FF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01158" y="2067628"/>
                    <a:ext cx="1661386" cy="4737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" name="Picture 2" descr="C:\Users\alex\Downloads\USPAS\2015\VA\bunch01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FF66FF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50000"/>
                  <a:stretch/>
                </p:blipFill>
                <p:spPr bwMode="auto">
                  <a:xfrm>
                    <a:off x="7804265" y="2067628"/>
                    <a:ext cx="830693" cy="4737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" name="Picture 2" descr="C:\Users\alex\Downloads\USPAS\2015\VA\bunch01.jp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FF66FF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48957" y="2067628"/>
                    <a:ext cx="1661386" cy="4737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" name="Picture 2" descr="C:\Users\alex\Downloads\USPAS\2015\VA\bunch01.jp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92269" y="2092039"/>
                    <a:ext cx="1661385" cy="4737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" name="Picture 2" descr="C:\Users\alex\Downloads\USPAS\2015\VA\bunch01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777"/>
                  <a:stretch/>
                </p:blipFill>
                <p:spPr bwMode="auto">
                  <a:xfrm>
                    <a:off x="533400" y="2067625"/>
                    <a:ext cx="1017149" cy="4737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20" name="19 Abrir corchete"/>
              <p:cNvSpPr/>
              <p:nvPr/>
            </p:nvSpPr>
            <p:spPr bwMode="auto">
              <a:xfrm>
                <a:off x="2498306" y="1752600"/>
                <a:ext cx="244894" cy="1600200"/>
              </a:xfrm>
              <a:prstGeom prst="leftBracke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21 CuadroTexto"/>
                  <p:cNvSpPr txBox="1"/>
                  <p:nvPr/>
                </p:nvSpPr>
                <p:spPr>
                  <a:xfrm>
                    <a:off x="1447800" y="2743200"/>
                    <a:ext cx="2335181" cy="6479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  <a:cs typeface="Arial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cs typeface="Arial"/>
                            </a:rPr>
                            <m:t>=</m:t>
                          </m:r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𝑓</m:t>
                              </m:r>
                            </m:den>
                          </m:f>
                        </m:oMath>
                      </m:oMathPara>
                    </a14:m>
                    <a:endParaRPr lang="en-US" dirty="0" smtClean="0">
                      <a:latin typeface="Arial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22" name="21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7800" y="2743200"/>
                    <a:ext cx="2335181" cy="64793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23 CuadroTexto"/>
                  <p:cNvSpPr txBox="1"/>
                  <p:nvPr/>
                </p:nvSpPr>
                <p:spPr>
                  <a:xfrm>
                    <a:off x="3048000" y="1295400"/>
                    <a:ext cx="77092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>
                      <a:latin typeface="Arial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24" name="23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0" y="1295400"/>
                    <a:ext cx="770924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24 CuadroTexto"/>
                  <p:cNvSpPr txBox="1"/>
                  <p:nvPr/>
                </p:nvSpPr>
                <p:spPr>
                  <a:xfrm>
                    <a:off x="5404352" y="1290935"/>
                    <a:ext cx="77092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>
                      <a:latin typeface="Arial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25" name="24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4352" y="1290935"/>
                    <a:ext cx="770924" cy="46166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30 Abrir corchete"/>
            <p:cNvSpPr/>
            <p:nvPr/>
          </p:nvSpPr>
          <p:spPr bwMode="auto">
            <a:xfrm>
              <a:off x="5012906" y="2743200"/>
              <a:ext cx="244894" cy="1081088"/>
            </a:xfrm>
            <a:prstGeom prst="leftBracke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31 CuadroTexto"/>
                <p:cNvSpPr txBox="1"/>
                <p:nvPr/>
              </p:nvSpPr>
              <p:spPr>
                <a:xfrm>
                  <a:off x="3962400" y="3276600"/>
                  <a:ext cx="23351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Arial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Arial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latin typeface="Arial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32" name="3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276600"/>
                  <a:ext cx="2335181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8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58741"/>
                <a:ext cx="8229600" cy="527065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two</a:t>
                </a:r>
                <a:r>
                  <a:rPr lang="en-US" sz="2400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beams: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=2∙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nary>
                        <m:naryPr>
                          <m:chr m:val="∭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𝑑𝑥𝑑𝑦𝑑𝑠𝑑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</m:e>
                      </m:nary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 Gaussian distributions can be written:</a:t>
                </a:r>
              </a:p>
              <a:p>
                <a:pPr marL="0" indent="0" algn="ctr">
                  <a:lnSpc>
                    <a:spcPct val="150000"/>
                  </a:lnSpc>
                  <a:buNone/>
                  <a:tabLst>
                    <a:tab pos="44577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𝑖𝑢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𝑖𝑢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𝑖𝑢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±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(−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;</a:t>
                </a: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4457700" algn="l"/>
                  </a:tabLst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indicates the bunch number.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4457700" algn="l"/>
                  </a:tabLst>
                </a:pPr>
                <a:endPara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58741"/>
                <a:ext cx="8229600" cy="5270659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Luminosity of Gaussian Bunches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58741"/>
                <a:ext cx="8229600" cy="527065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 distributions are 0K for bunches in equilibrium.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 Gaussian? → (most likely) numerical integration.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Simplest case: Identical bunches:</a:t>
                </a:r>
              </a:p>
              <a:p>
                <a:pPr marL="0" indent="0" algn="ctr">
                  <a:lnSpc>
                    <a:spcPct val="150000"/>
                  </a:lnSpc>
                  <a:buNone/>
                  <a:tabLst>
                    <a:tab pos="44577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can be easily calculated (we will keep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will also consider no dispersion at the collision point.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Let’s try a bit of </a:t>
                </a:r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real-time math!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58741"/>
                <a:ext cx="8229600" cy="5270659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Luminosity of Gaussian Bunches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Estrella de 7 puntas"/>
          <p:cNvSpPr/>
          <p:nvPr/>
        </p:nvSpPr>
        <p:spPr bwMode="auto">
          <a:xfrm>
            <a:off x="4195128" y="1828800"/>
            <a:ext cx="300672" cy="304800"/>
          </a:xfrm>
          <a:prstGeom prst="star7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Luminosity of Gaussian Bunches (4)</a:t>
            </a:r>
            <a:endParaRPr lang="en-US" dirty="0"/>
          </a:p>
        </p:txBody>
      </p:sp>
      <p:grpSp>
        <p:nvGrpSpPr>
          <p:cNvPr id="23" name="22 Grupo"/>
          <p:cNvGrpSpPr/>
          <p:nvPr/>
        </p:nvGrpSpPr>
        <p:grpSpPr>
          <a:xfrm>
            <a:off x="76200" y="1219200"/>
            <a:ext cx="8904418" cy="2100199"/>
            <a:chOff x="76200" y="1290935"/>
            <a:chExt cx="8904418" cy="2100199"/>
          </a:xfrm>
        </p:grpSpPr>
        <p:grpSp>
          <p:nvGrpSpPr>
            <p:cNvPr id="19" name="18 Grupo"/>
            <p:cNvGrpSpPr/>
            <p:nvPr/>
          </p:nvGrpSpPr>
          <p:grpSpPr>
            <a:xfrm>
              <a:off x="76200" y="1713744"/>
              <a:ext cx="8904418" cy="762002"/>
              <a:chOff x="76200" y="1713744"/>
              <a:chExt cx="8904418" cy="762002"/>
            </a:xfrm>
          </p:grpSpPr>
          <p:cxnSp>
            <p:nvCxnSpPr>
              <p:cNvPr id="14" name="13 Conector recto de flecha"/>
              <p:cNvCxnSpPr/>
              <p:nvPr/>
            </p:nvCxnSpPr>
            <p:spPr bwMode="auto">
              <a:xfrm flipH="1">
                <a:off x="4724400" y="2057400"/>
                <a:ext cx="41148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15 Conector recto de flecha"/>
              <p:cNvCxnSpPr/>
              <p:nvPr/>
            </p:nvCxnSpPr>
            <p:spPr bwMode="auto">
              <a:xfrm>
                <a:off x="228600" y="2057400"/>
                <a:ext cx="415635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4" name="3 Grupo"/>
              <p:cNvGrpSpPr/>
              <p:nvPr/>
            </p:nvGrpSpPr>
            <p:grpSpPr>
              <a:xfrm>
                <a:off x="76200" y="1713744"/>
                <a:ext cx="8904418" cy="762002"/>
                <a:chOff x="533400" y="2067625"/>
                <a:chExt cx="8101558" cy="498117"/>
              </a:xfrm>
            </p:grpSpPr>
            <p:pic>
              <p:nvPicPr>
                <p:cNvPr id="1026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6964" y="2067627"/>
                  <a:ext cx="1661386" cy="4737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FF66FF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01158" y="2067628"/>
                  <a:ext cx="1661386" cy="4737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FF66FF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000"/>
                <a:stretch/>
              </p:blipFill>
              <p:spPr bwMode="auto">
                <a:xfrm>
                  <a:off x="7804265" y="2067628"/>
                  <a:ext cx="830693" cy="4737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FF66FF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48957" y="2067628"/>
                  <a:ext cx="1661386" cy="4737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92269" y="2092039"/>
                  <a:ext cx="1661385" cy="4737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777"/>
                <a:stretch/>
              </p:blipFill>
              <p:spPr bwMode="auto">
                <a:xfrm>
                  <a:off x="533400" y="2067625"/>
                  <a:ext cx="1017149" cy="4737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0" name="19 Abrir corchete"/>
            <p:cNvSpPr/>
            <p:nvPr/>
          </p:nvSpPr>
          <p:spPr bwMode="auto">
            <a:xfrm>
              <a:off x="2498306" y="1752600"/>
              <a:ext cx="244894" cy="1600200"/>
            </a:xfrm>
            <a:prstGeom prst="leftBracke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21 CuadroTexto"/>
                <p:cNvSpPr txBox="1"/>
                <p:nvPr/>
              </p:nvSpPr>
              <p:spPr>
                <a:xfrm>
                  <a:off x="1447800" y="2743200"/>
                  <a:ext cx="2335181" cy="6479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Arial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Arial"/>
                              </a:rPr>
                              <m:t>𝑓</m:t>
                            </m:r>
                          </m:den>
                        </m:f>
                      </m:oMath>
                    </m:oMathPara>
                  </a14:m>
                  <a:endParaRPr lang="en-US" dirty="0" smtClean="0">
                    <a:latin typeface="Arial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22" name="2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2743200"/>
                  <a:ext cx="2335181" cy="64793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23 CuadroTexto"/>
                <p:cNvSpPr txBox="1"/>
                <p:nvPr/>
              </p:nvSpPr>
              <p:spPr>
                <a:xfrm>
                  <a:off x="3048000" y="1295400"/>
                  <a:ext cx="7709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Arial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Arial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latin typeface="Arial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24" name="2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1295400"/>
                  <a:ext cx="77092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24 CuadroTexto"/>
                <p:cNvSpPr txBox="1"/>
                <p:nvPr/>
              </p:nvSpPr>
              <p:spPr>
                <a:xfrm>
                  <a:off x="5404352" y="1290935"/>
                  <a:ext cx="7709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Arial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Arial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latin typeface="Arial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25" name="2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352" y="1290935"/>
                  <a:ext cx="77092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6 Grupo"/>
          <p:cNvGrpSpPr/>
          <p:nvPr/>
        </p:nvGrpSpPr>
        <p:grpSpPr>
          <a:xfrm>
            <a:off x="1195593" y="4953000"/>
            <a:ext cx="3147807" cy="1219202"/>
            <a:chOff x="966993" y="3429002"/>
            <a:chExt cx="3147807" cy="1219202"/>
          </a:xfrm>
          <a:solidFill>
            <a:schemeClr val="accent5"/>
          </a:solidFill>
        </p:grpSpPr>
        <p:sp>
          <p:nvSpPr>
            <p:cNvPr id="3" name="2 Rectángulo"/>
            <p:cNvSpPr/>
            <p:nvPr/>
          </p:nvSpPr>
          <p:spPr bwMode="auto">
            <a:xfrm>
              <a:off x="966993" y="3429002"/>
              <a:ext cx="3147807" cy="1219202"/>
            </a:xfrm>
            <a:prstGeom prst="rect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28 Rectángulo"/>
                <p:cNvSpPr/>
                <p:nvPr/>
              </p:nvSpPr>
              <p:spPr>
                <a:xfrm>
                  <a:off x="1093819" y="3505200"/>
                  <a:ext cx="2872709" cy="102002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r>
                    <a:rPr lang="en-US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hen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ℒ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28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819" y="3505200"/>
                  <a:ext cx="2872709" cy="102002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4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457200" y="3194464"/>
            <a:ext cx="4114800" cy="175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200">
                <a:solidFill>
                  <a:srgbClr val="000090"/>
                </a:solidFill>
                <a:latin typeface="Arial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88D1B"/>
                </a:solidFill>
                <a:latin typeface="Arial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FF0000"/>
                </a:solidFill>
                <a:latin typeface="Arial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Again, for identical beams, no crossing angle, no dispersion, no off-set.</a:t>
            </a:r>
          </a:p>
        </p:txBody>
      </p:sp>
      <p:sp>
        <p:nvSpPr>
          <p:cNvPr id="13" name="12 Rectángulo"/>
          <p:cNvSpPr/>
          <p:nvPr/>
        </p:nvSpPr>
        <p:spPr bwMode="auto">
          <a:xfrm>
            <a:off x="4572000" y="1127284"/>
            <a:ext cx="4495800" cy="18681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31" name="Picture 4" descr="ChromCorrV7-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90" y="1219200"/>
            <a:ext cx="439304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17 Grupo"/>
          <p:cNvGrpSpPr/>
          <p:nvPr/>
        </p:nvGrpSpPr>
        <p:grpSpPr>
          <a:xfrm>
            <a:off x="4724400" y="2895600"/>
            <a:ext cx="4191000" cy="3657600"/>
            <a:chOff x="4724400" y="2895600"/>
            <a:chExt cx="4191000" cy="3657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ontent Placeholder 2"/>
                <p:cNvSpPr txBox="1">
                  <a:spLocks/>
                </p:cNvSpPr>
                <p:nvPr/>
              </p:nvSpPr>
              <p:spPr bwMode="auto">
                <a:xfrm>
                  <a:off x="4724400" y="2895600"/>
                  <a:ext cx="4191000" cy="3657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charset="0"/>
                    <a:buChar char="§"/>
                    <a:defRPr sz="2400">
                      <a:solidFill>
                        <a:schemeClr val="tx1"/>
                      </a:solidFill>
                      <a:latin typeface="Arial"/>
                      <a:ea typeface="ＭＳ Ｐゴシック" charset="-128"/>
                      <a:cs typeface="ＭＳ Ｐゴシック" charset="-128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charset="0"/>
                    <a:buChar char="§"/>
                    <a:defRPr sz="2200">
                      <a:solidFill>
                        <a:srgbClr val="000090"/>
                      </a:solidFill>
                      <a:latin typeface="Arial"/>
                      <a:ea typeface="ＭＳ Ｐゴシック" charset="-128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rgbClr val="188D1B"/>
                      </a:solidFill>
                      <a:latin typeface="Arial"/>
                      <a:ea typeface="ＭＳ Ｐゴシック" charset="-128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rgbClr val="FF0000"/>
                      </a:solidFill>
                      <a:latin typeface="Arial"/>
                      <a:ea typeface="ＭＳ Ｐゴシック" charset="-128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/>
                      <a:ea typeface="ＭＳ Ｐゴシック" charset="-128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kern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Where at the IP:</a:t>
                  </a:r>
                </a:p>
                <a:p>
                  <a:pPr marL="0" indent="0" algn="ctr">
                    <a:lnSpc>
                      <a:spcPct val="150000"/>
                    </a:lnSpc>
                    <a:buNone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ker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ker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i="1" kern="0">
                              <a:latin typeface="Cambria Math"/>
                            </a:rPr>
                            <m:t>𝑥</m:t>
                          </m:r>
                          <m:r>
                            <a:rPr lang="en-US" i="1" kern="0" smtClean="0">
                              <a:latin typeface="Cambria Math"/>
                            </a:rPr>
                            <m:t>,</m:t>
                          </m:r>
                          <m:r>
                            <a:rPr lang="en-US" i="1" kern="0" smtClean="0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i="1" ker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i="1" kern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kern="0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ker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 ker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ker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 ker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kern="0"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 ker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 kern="0">
                              <a:latin typeface="Cambria Math"/>
                              <a:ea typeface="Cambria Math"/>
                            </a:rPr>
                            <m:t>𝜖</m:t>
                          </m:r>
                        </m:den>
                      </m:f>
                    </m:oMath>
                  </a14:m>
                  <a:r>
                    <a:rPr lang="en-US" kern="0" dirty="0" smtClean="0">
                      <a:ea typeface="Cambria Math"/>
                    </a:rPr>
                    <a:t>  and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kern="0" smtClean="0">
                          <a:latin typeface="Cambria Math"/>
                          <a:ea typeface="Cambria Math"/>
                        </a:rPr>
                        <m:t>ϵ</m:t>
                      </m:r>
                      <m:r>
                        <a:rPr lang="en-US" i="1" ker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ker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kern="0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sSub>
                            <m:sSubPr>
                              <m:ctrlPr>
                                <a:rPr lang="en-US" i="1" ker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 ker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kern="0" dirty="0" smtClean="0">
                    <a:ea typeface="Cambria Math"/>
                  </a:endParaRPr>
                </a:p>
                <a:p>
                  <a:pPr marL="1143000" indent="0">
                    <a:lnSpc>
                      <a:spcPct val="150000"/>
                    </a:lnSpc>
                    <a:buFont typeface="Wingdings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∴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ℒ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US" i="1" ker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kern="0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i="1" ker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i="1" ker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kern="0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i="1" ker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kern="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24400" y="2895600"/>
                  <a:ext cx="4191000" cy="36576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89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16 Rectángulo"/>
            <p:cNvSpPr/>
            <p:nvPr/>
          </p:nvSpPr>
          <p:spPr bwMode="auto">
            <a:xfrm>
              <a:off x="5649089" y="4694979"/>
              <a:ext cx="2885311" cy="1324821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6781800" y="3048000"/>
            <a:ext cx="2206082" cy="2062957"/>
            <a:chOff x="6781800" y="3048000"/>
            <a:chExt cx="2206082" cy="2062957"/>
          </a:xfrm>
        </p:grpSpPr>
        <p:sp>
          <p:nvSpPr>
            <p:cNvPr id="35" name="34 CuadroTexto"/>
            <p:cNvSpPr txBox="1"/>
            <p:nvPr/>
          </p:nvSpPr>
          <p:spPr>
            <a:xfrm>
              <a:off x="6781800" y="3048000"/>
              <a:ext cx="2206082" cy="83099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Is this “</a:t>
              </a:r>
              <a:r>
                <a:rPr lang="en-US" dirty="0" err="1" smtClean="0">
                  <a:latin typeface="Arial"/>
                  <a:cs typeface="Arial"/>
                </a:rPr>
                <a:t>optimizable</a:t>
              </a:r>
              <a:r>
                <a:rPr lang="en-US" dirty="0" smtClean="0">
                  <a:latin typeface="Arial"/>
                  <a:cs typeface="Arial"/>
                </a:rPr>
                <a:t>”?</a:t>
              </a:r>
            </a:p>
          </p:txBody>
        </p:sp>
        <p:sp>
          <p:nvSpPr>
            <p:cNvPr id="36" name="35 Flecha abajo"/>
            <p:cNvSpPr/>
            <p:nvPr/>
          </p:nvSpPr>
          <p:spPr bwMode="auto">
            <a:xfrm rot="2470881">
              <a:off x="7256351" y="3748666"/>
              <a:ext cx="838200" cy="1362291"/>
            </a:xfrm>
            <a:prstGeom prst="down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5105400" y="1238071"/>
            <a:ext cx="3950935" cy="1200329"/>
            <a:chOff x="5105400" y="1238071"/>
            <a:chExt cx="3950935" cy="1200329"/>
          </a:xfrm>
        </p:grpSpPr>
        <p:sp>
          <p:nvSpPr>
            <p:cNvPr id="38" name="37 Elipse"/>
            <p:cNvSpPr/>
            <p:nvPr/>
          </p:nvSpPr>
          <p:spPr bwMode="auto">
            <a:xfrm>
              <a:off x="8294104" y="1602432"/>
              <a:ext cx="762231" cy="759768"/>
            </a:xfrm>
            <a:prstGeom prst="ellipse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5105400" y="1238071"/>
              <a:ext cx="2351911" cy="12003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What happens to the bunch’s shape here?</a:t>
              </a:r>
            </a:p>
          </p:txBody>
        </p:sp>
        <p:sp>
          <p:nvSpPr>
            <p:cNvPr id="40" name="39 Flecha abajo"/>
            <p:cNvSpPr/>
            <p:nvPr/>
          </p:nvSpPr>
          <p:spPr bwMode="auto">
            <a:xfrm rot="17215358">
              <a:off x="7398939" y="1386267"/>
              <a:ext cx="838200" cy="955466"/>
            </a:xfrm>
            <a:prstGeom prst="down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94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Turning Knobs for Luminosity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0141"/>
                <a:ext cx="8229600" cy="527065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Not head-on collisions (crossing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𝜽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24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Beam deformations at IP (hour-glass effects).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Desired or non-desired offsets.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Dispersion at IP.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Strong coupling, etc.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ℒ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𝝐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6600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  <m:sub/>
                            <m:sup>
                              <m:r>
                                <a:rPr lang="en-US" b="1" i="1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𝑹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/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0141"/>
                <a:ext cx="8229600" cy="5270659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33 Grupo"/>
          <p:cNvGrpSpPr/>
          <p:nvPr/>
        </p:nvGrpSpPr>
        <p:grpSpPr>
          <a:xfrm>
            <a:off x="6705600" y="1066800"/>
            <a:ext cx="1450854" cy="763524"/>
            <a:chOff x="6665091" y="4152900"/>
            <a:chExt cx="1665152" cy="876300"/>
          </a:xfrm>
        </p:grpSpPr>
        <p:grpSp>
          <p:nvGrpSpPr>
            <p:cNvPr id="11" name="Group 98"/>
            <p:cNvGrpSpPr/>
            <p:nvPr/>
          </p:nvGrpSpPr>
          <p:grpSpPr>
            <a:xfrm>
              <a:off x="6665091" y="4265676"/>
              <a:ext cx="1665152" cy="763524"/>
              <a:chOff x="1733013" y="4828584"/>
              <a:chExt cx="1668836" cy="763524"/>
            </a:xfrm>
          </p:grpSpPr>
          <p:cxnSp>
            <p:nvCxnSpPr>
              <p:cNvPr id="17" name="Straight Connector 55"/>
              <p:cNvCxnSpPr/>
              <p:nvPr/>
            </p:nvCxnSpPr>
            <p:spPr>
              <a:xfrm>
                <a:off x="1733013" y="4828584"/>
                <a:ext cx="1668836" cy="763524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61"/>
              <p:cNvCxnSpPr/>
              <p:nvPr/>
            </p:nvCxnSpPr>
            <p:spPr>
              <a:xfrm flipH="1">
                <a:off x="1849980" y="4828584"/>
                <a:ext cx="1551869" cy="687324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69"/>
              <p:cNvSpPr/>
              <p:nvPr/>
            </p:nvSpPr>
            <p:spPr>
              <a:xfrm rot="1380000">
                <a:off x="2398986" y="5159771"/>
                <a:ext cx="338328" cy="91440"/>
              </a:xfrm>
              <a:prstGeom prst="ellipse">
                <a:avLst/>
              </a:prstGeom>
              <a:solidFill>
                <a:srgbClr val="20007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64"/>
              <p:cNvSpPr/>
              <p:nvPr/>
            </p:nvSpPr>
            <p:spPr>
              <a:xfrm rot="-1380000">
                <a:off x="2394264" y="5162855"/>
                <a:ext cx="338328" cy="9144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97"/>
            <p:cNvGrpSpPr/>
            <p:nvPr/>
          </p:nvGrpSpPr>
          <p:grpSpPr>
            <a:xfrm>
              <a:off x="6715892" y="4152900"/>
              <a:ext cx="1589908" cy="263652"/>
              <a:chOff x="1447800" y="4572000"/>
              <a:chExt cx="1665152" cy="301752"/>
            </a:xfrm>
          </p:grpSpPr>
          <p:cxnSp>
            <p:nvCxnSpPr>
              <p:cNvPr id="13" name="Straight Arrow Connector 91"/>
              <p:cNvCxnSpPr/>
              <p:nvPr/>
            </p:nvCxnSpPr>
            <p:spPr>
              <a:xfrm>
                <a:off x="1447800" y="4572000"/>
                <a:ext cx="685800" cy="30175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sm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93"/>
              <p:cNvCxnSpPr/>
              <p:nvPr/>
            </p:nvCxnSpPr>
            <p:spPr>
              <a:xfrm flipH="1">
                <a:off x="2427152" y="4572000"/>
                <a:ext cx="685800" cy="30175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sm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39 Grupo"/>
          <p:cNvGrpSpPr/>
          <p:nvPr/>
        </p:nvGrpSpPr>
        <p:grpSpPr>
          <a:xfrm>
            <a:off x="7315200" y="1752600"/>
            <a:ext cx="1829670" cy="853440"/>
            <a:chOff x="4586208" y="2971800"/>
            <a:chExt cx="4900902" cy="2286000"/>
          </a:xfrm>
        </p:grpSpPr>
        <p:pic>
          <p:nvPicPr>
            <p:cNvPr id="36" name="Picture 2" descr="C:\Users\alex\Downloads\USPAS\2015\VA\bunch01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208" y="3118755"/>
              <a:ext cx="4900902" cy="1944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37 Decisión"/>
            <p:cNvSpPr/>
            <p:nvPr/>
          </p:nvSpPr>
          <p:spPr bwMode="auto">
            <a:xfrm>
              <a:off x="5562600" y="2971800"/>
              <a:ext cx="2438400" cy="914400"/>
            </a:xfrm>
            <a:prstGeom prst="flowChartDecisi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9" name="38 Decisión"/>
            <p:cNvSpPr/>
            <p:nvPr/>
          </p:nvSpPr>
          <p:spPr bwMode="auto">
            <a:xfrm>
              <a:off x="5562600" y="4038600"/>
              <a:ext cx="2438400" cy="1219200"/>
            </a:xfrm>
            <a:prstGeom prst="flowChartDecisi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5659127" y="2618647"/>
            <a:ext cx="1579873" cy="429353"/>
            <a:chOff x="6665091" y="4152896"/>
            <a:chExt cx="1813228" cy="492769"/>
          </a:xfrm>
        </p:grpSpPr>
        <p:grpSp>
          <p:nvGrpSpPr>
            <p:cNvPr id="42" name="Group 98"/>
            <p:cNvGrpSpPr/>
            <p:nvPr/>
          </p:nvGrpSpPr>
          <p:grpSpPr>
            <a:xfrm>
              <a:off x="6665091" y="4204437"/>
              <a:ext cx="1813228" cy="351020"/>
              <a:chOff x="1733013" y="4767345"/>
              <a:chExt cx="1817240" cy="351020"/>
            </a:xfrm>
          </p:grpSpPr>
          <p:cxnSp>
            <p:nvCxnSpPr>
              <p:cNvPr id="46" name="Straight Connector 55"/>
              <p:cNvCxnSpPr/>
              <p:nvPr/>
            </p:nvCxnSpPr>
            <p:spPr>
              <a:xfrm>
                <a:off x="1733013" y="4828584"/>
                <a:ext cx="1817240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61"/>
              <p:cNvCxnSpPr/>
              <p:nvPr/>
            </p:nvCxnSpPr>
            <p:spPr>
              <a:xfrm flipH="1">
                <a:off x="1849981" y="5065623"/>
                <a:ext cx="1700272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69"/>
              <p:cNvSpPr/>
              <p:nvPr/>
            </p:nvSpPr>
            <p:spPr>
              <a:xfrm>
                <a:off x="1981215" y="4767345"/>
                <a:ext cx="431472" cy="123368"/>
              </a:xfrm>
              <a:prstGeom prst="ellipse">
                <a:avLst/>
              </a:prstGeom>
              <a:solidFill>
                <a:srgbClr val="20007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64"/>
              <p:cNvSpPr/>
              <p:nvPr/>
            </p:nvSpPr>
            <p:spPr>
              <a:xfrm flipV="1">
                <a:off x="3003680" y="4996198"/>
                <a:ext cx="350406" cy="122167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97"/>
            <p:cNvGrpSpPr/>
            <p:nvPr/>
          </p:nvGrpSpPr>
          <p:grpSpPr>
            <a:xfrm>
              <a:off x="6715892" y="4152896"/>
              <a:ext cx="1717860" cy="492769"/>
              <a:chOff x="1447800" y="4572000"/>
              <a:chExt cx="1799159" cy="563979"/>
            </a:xfrm>
          </p:grpSpPr>
          <p:cxnSp>
            <p:nvCxnSpPr>
              <p:cNvPr id="44" name="Straight Arrow Connector 91"/>
              <p:cNvCxnSpPr/>
              <p:nvPr/>
            </p:nvCxnSpPr>
            <p:spPr>
              <a:xfrm>
                <a:off x="1447800" y="4572000"/>
                <a:ext cx="76750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sm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93"/>
              <p:cNvCxnSpPr/>
              <p:nvPr/>
            </p:nvCxnSpPr>
            <p:spPr>
              <a:xfrm flipH="1">
                <a:off x="2561158" y="5123379"/>
                <a:ext cx="685801" cy="12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sm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53 Abrir llave"/>
          <p:cNvSpPr/>
          <p:nvPr/>
        </p:nvSpPr>
        <p:spPr bwMode="auto">
          <a:xfrm rot="16200000">
            <a:off x="3238500" y="4762500"/>
            <a:ext cx="533400" cy="1066800"/>
          </a:xfrm>
          <a:prstGeom prst="leftBrac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5" name="54 Abrir llave"/>
          <p:cNvSpPr/>
          <p:nvPr/>
        </p:nvSpPr>
        <p:spPr bwMode="auto">
          <a:xfrm rot="16200000">
            <a:off x="4679950" y="5137150"/>
            <a:ext cx="419101" cy="431799"/>
          </a:xfrm>
          <a:prstGeom prst="leftBrac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6" name="55 Abrir llave"/>
          <p:cNvSpPr/>
          <p:nvPr/>
        </p:nvSpPr>
        <p:spPr bwMode="auto">
          <a:xfrm rot="5400000" flipV="1">
            <a:off x="4089400" y="4140200"/>
            <a:ext cx="533400" cy="482600"/>
          </a:xfrm>
          <a:prstGeom prst="leftBrac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7" name="56 Abrir llave"/>
          <p:cNvSpPr/>
          <p:nvPr/>
        </p:nvSpPr>
        <p:spPr bwMode="auto">
          <a:xfrm rot="16200000">
            <a:off x="5943600" y="4229832"/>
            <a:ext cx="533401" cy="1979738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57 CuadroTexto"/>
              <p:cNvSpPr txBox="1"/>
              <p:nvPr/>
            </p:nvSpPr>
            <p:spPr>
              <a:xfrm>
                <a:off x="4260039" y="5557103"/>
                <a:ext cx="12589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6600"/>
                    </a:solidFill>
                    <a:latin typeface="Arial"/>
                    <a:cs typeface="Arial"/>
                  </a:rPr>
                  <a:t>energy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FF66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6600"/>
                            </a:solidFill>
                            <a:latin typeface="Cambria Math"/>
                          </a:rPr>
                          <m:t>𝜷</m:t>
                        </m:r>
                      </m:e>
                      <m:sub/>
                      <m:sup>
                        <m:r>
                          <a:rPr lang="en-US" b="1" i="1">
                            <a:solidFill>
                              <a:srgbClr val="FF660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FF66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58" name="5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039" y="5557103"/>
                <a:ext cx="1258922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7767" t="-5147" r="-2913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58 CuadroTexto"/>
          <p:cNvSpPr txBox="1"/>
          <p:nvPr/>
        </p:nvSpPr>
        <p:spPr>
          <a:xfrm>
            <a:off x="3706311" y="3360003"/>
            <a:ext cx="1932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"/>
                <a:cs typeface="Arial"/>
              </a:rPr>
              <a:t>i</a:t>
            </a:r>
            <a:r>
              <a:rPr lang="en-US" dirty="0" smtClean="0">
                <a:solidFill>
                  <a:srgbClr val="7030A0"/>
                </a:solidFill>
                <a:latin typeface="Arial"/>
                <a:cs typeface="Arial"/>
              </a:rPr>
              <a:t>njector and beam-beam</a:t>
            </a:r>
          </a:p>
        </p:txBody>
      </p:sp>
      <p:sp>
        <p:nvSpPr>
          <p:cNvPr id="60" name="59 CuadroTexto"/>
          <p:cNvSpPr txBox="1"/>
          <p:nvPr/>
        </p:nvSpPr>
        <p:spPr>
          <a:xfrm>
            <a:off x="2551076" y="5486400"/>
            <a:ext cx="179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lang="en-US" dirty="0" smtClean="0">
                <a:solidFill>
                  <a:srgbClr val="00B050"/>
                </a:solidFill>
                <a:latin typeface="Arial"/>
                <a:cs typeface="Arial"/>
              </a:rPr>
              <a:t>otal beam current</a:t>
            </a:r>
          </a:p>
        </p:txBody>
      </p:sp>
      <p:sp>
        <p:nvSpPr>
          <p:cNvPr id="61" name="60 CuadroTexto"/>
          <p:cNvSpPr txBox="1"/>
          <p:nvPr/>
        </p:nvSpPr>
        <p:spPr>
          <a:xfrm>
            <a:off x="5486400" y="5334000"/>
            <a:ext cx="2529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Reduction factor:</a:t>
            </a:r>
          </a:p>
          <a:p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ourglass effect,</a:t>
            </a:r>
          </a:p>
          <a:p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rossing angle…</a:t>
            </a:r>
          </a:p>
        </p:txBody>
      </p:sp>
      <p:grpSp>
        <p:nvGrpSpPr>
          <p:cNvPr id="64" name="63 Grupo"/>
          <p:cNvGrpSpPr/>
          <p:nvPr/>
        </p:nvGrpSpPr>
        <p:grpSpPr>
          <a:xfrm>
            <a:off x="5943600" y="3283803"/>
            <a:ext cx="2971365" cy="1497299"/>
            <a:chOff x="5943600" y="3512403"/>
            <a:chExt cx="2971365" cy="1497299"/>
          </a:xfrm>
        </p:grpSpPr>
        <p:sp>
          <p:nvSpPr>
            <p:cNvPr id="63" name="62 CuadroTexto"/>
            <p:cNvSpPr txBox="1"/>
            <p:nvPr/>
          </p:nvSpPr>
          <p:spPr>
            <a:xfrm>
              <a:off x="5943600" y="3512403"/>
              <a:ext cx="2971365" cy="83099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More a complication rather than a knob?</a:t>
              </a:r>
            </a:p>
          </p:txBody>
        </p:sp>
        <p:sp>
          <p:nvSpPr>
            <p:cNvPr id="62" name="61 Flecha derecha"/>
            <p:cNvSpPr/>
            <p:nvPr/>
          </p:nvSpPr>
          <p:spPr bwMode="auto">
            <a:xfrm rot="8296818">
              <a:off x="6215305" y="4254905"/>
              <a:ext cx="937686" cy="754797"/>
            </a:xfrm>
            <a:prstGeom prst="right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93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Hourglass Effect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 bwMode="auto">
              <a:xfrm>
                <a:off x="457200" y="1295400"/>
                <a:ext cx="7696200" cy="525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charset="0"/>
                  <a:buChar char="§"/>
                  <a:defRPr sz="24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charset="0"/>
                  <a:buChar char="§"/>
                  <a:defRPr sz="2200">
                    <a:solidFill>
                      <a:srgbClr val="000090"/>
                    </a:solidFill>
                    <a:latin typeface="Arial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88D1B"/>
                    </a:solidFill>
                    <a:latin typeface="Arial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rgbClr val="FF0000"/>
                    </a:solidFill>
                    <a:latin typeface="Arial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-functions dependent on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usually: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en-US" b="0" i="1" kern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0" i="1" kern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US" b="0" i="1" kern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)≈</m:t>
                      </m:r>
                      <m:sSup>
                        <m:sSupPr>
                          <m:ctrlPr>
                            <a:rPr lang="en-US" b="0" i="1" kern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kern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kern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kern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kern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kern="0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kern="0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kern="0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kern="0" smtClea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kern="0" smtClean="0"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kern="0" smtClean="0"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b="0" i="1" kern="0" smtClean="0"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kern="0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kern="0" dirty="0" smtClean="0">
                    <a:cs typeface="Arial" panose="020B060402020202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σ</m:t>
                    </m:r>
                    <m:r>
                      <a:rPr lang="el-GR" i="1" kern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≠</m:t>
                    </m:r>
                    <m:r>
                      <a:rPr lang="en-US" b="0" i="1" kern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𝑐𝑜𝑛𝑠𝑡𝑎𝑛𝑡</m:t>
                    </m:r>
                    <m:r>
                      <a:rPr lang="en-US" b="0" i="1" kern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kern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𝜎</m:t>
                    </m:r>
                    <m:d>
                      <m:dPr>
                        <m:ctrlPr>
                          <a:rPr lang="en-US" b="0" i="1" kern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2625" indent="0">
                  <a:lnSpc>
                    <a:spcPct val="150000"/>
                  </a:lnSpc>
                  <a:buNone/>
                </a:pPr>
                <a:r>
                  <a:rPr lang="en-US" kern="0" dirty="0" smtClean="0"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σ</m:t>
                    </m:r>
                    <m:r>
                      <a:rPr lang="en-US" i="1" ker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i="1" ker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𝑠</m:t>
                    </m:r>
                    <m:r>
                      <a:rPr lang="en-US" i="1" ker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)≈</m:t>
                    </m:r>
                    <m:sSup>
                      <m:sSupPr>
                        <m:ctrlPr>
                          <a:rPr lang="en-US" i="1" ker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i="1" ker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i="1" kern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i="1" ker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 ker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ker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ker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ker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 ker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ker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en-US" i="1" ker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 ker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kern="0" dirty="0" smtClean="0">
                    <a:cs typeface="Arial" panose="020B0604020202020204" pitchFamily="34" charset="0"/>
                  </a:rPr>
                  <a:t>Results important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kern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i="1" kern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l-GR" i="1" ker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el-GR" i="1" kern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i="1" kern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2625" indent="0">
                  <a:lnSpc>
                    <a:spcPct val="150000"/>
                  </a:lnSpc>
                  <a:buNone/>
                </a:pPr>
                <a:endParaRPr lang="en-US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95400"/>
                <a:ext cx="7696200" cy="5257800"/>
              </a:xfrm>
              <a:prstGeom prst="rect">
                <a:avLst/>
              </a:prstGeom>
              <a:blipFill rotWithShape="1">
                <a:blip r:embed="rId2"/>
                <a:stretch>
                  <a:fillRect l="-10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alex\Downloads\USPAS\2015\VA\HOURGLAS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 t="8846" r="19651" b="7453"/>
          <a:stretch/>
        </p:blipFill>
        <p:spPr bwMode="auto">
          <a:xfrm>
            <a:off x="6781800" y="228600"/>
            <a:ext cx="1066800" cy="22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x\Downloads\USPAS\2015\VA\herr_b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420035"/>
            <a:ext cx="3429000" cy="22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82"/>
          <p:cNvSpPr txBox="1">
            <a:spLocks/>
          </p:cNvSpPr>
          <p:nvPr/>
        </p:nvSpPr>
        <p:spPr>
          <a:xfrm>
            <a:off x="5335887" y="5486400"/>
            <a:ext cx="3579513" cy="3601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*Werner Herr, CAS-Lectures, Bulgaria (2010).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 bwMode="auto">
              <a:xfrm>
                <a:off x="457200" y="1295400"/>
                <a:ext cx="8229600" cy="525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charset="0"/>
                  <a:buChar char="§"/>
                  <a:defRPr sz="24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charset="0"/>
                  <a:buChar char="§"/>
                  <a:defRPr sz="2200">
                    <a:solidFill>
                      <a:srgbClr val="000090"/>
                    </a:solidFill>
                    <a:latin typeface="Arial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88D1B"/>
                    </a:solidFill>
                    <a:latin typeface="Arial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rgbClr val="FF0000"/>
                    </a:solidFill>
                    <a:latin typeface="Arial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 the luminosity reduction factor: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kern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kern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b="0" i="1" kern="0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kern="0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kern="0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kern="0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 ker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i="1" ker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kern="0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  <m:r>
                        <a:rPr lang="en-US" b="0" i="1" kern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kern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kern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e>
                      </m:rad>
                      <m:f>
                        <m:fPr>
                          <m:ctrlPr>
                            <a:rPr lang="en-US" b="0" i="1" kern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ker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ker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1" ker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 ker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ker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kern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kern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kern="0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kern="0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kern="0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 kern="0"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kern="0"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i="1" kern="0"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 kern="0"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kern="0"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 kern="0">
                                              <a:latin typeface="Cambria Math"/>
                                              <a:ea typeface="Cambria Math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kern="0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b="0" i="1" kern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𝑒𝑟𝑓𝑐</m:t>
                      </m:r>
                      <m:d>
                        <m:dPr>
                          <m:ctrlPr>
                            <a:rPr lang="en-US" b="0" i="1" kern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ker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ker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ker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i="1" ker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i="1" ker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ℒ</m:t>
                      </m:r>
                      <m:d>
                        <m:dPr>
                          <m:ctrlPr>
                            <a:rPr lang="en-US" i="1" ker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ker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ker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1" ker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i="1" ker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ℒ</m:t>
                      </m:r>
                      <m:d>
                        <m:dPr>
                          <m:ctrlPr>
                            <a:rPr lang="en-US" i="1" ker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kern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en-US" i="1" kern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i="1" kern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b="0" i="1" kern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66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6600"/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6600"/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</m:sub>
                      </m:sSub>
                      <m:r>
                        <a:rPr lang="en-US" b="1" i="1">
                          <a:solidFill>
                            <a:srgbClr val="FF66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>
                          <a:solidFill>
                            <a:srgbClr val="FF6600"/>
                          </a:solidFill>
                          <a:latin typeface="Cambria Math"/>
                          <a:ea typeface="Cambria Math"/>
                        </a:rPr>
                        <m:t>𝝐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  <m:sub/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95400"/>
                <a:ext cx="8229600" cy="5257800"/>
              </a:xfrm>
              <a:prstGeom prst="rect">
                <a:avLst/>
              </a:prstGeom>
              <a:blipFill rotWithShape="1">
                <a:blip r:embed="rId2"/>
                <a:stretch>
                  <a:fillRect l="-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alex\Downloads\USPAS\2015\VA\hour_fa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811232"/>
            <a:ext cx="4117975" cy="27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Hourglass Effect (2)</a:t>
            </a:r>
            <a:endParaRPr lang="en-US" dirty="0"/>
          </a:p>
        </p:txBody>
      </p:sp>
      <p:pic>
        <p:nvPicPr>
          <p:cNvPr id="1026" name="Picture 2" descr="C:\Users\alex\Downloads\USPAS\2015\VA\HOURGLAS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 t="8846" r="19651" b="7453"/>
          <a:stretch/>
        </p:blipFill>
        <p:spPr bwMode="auto">
          <a:xfrm>
            <a:off x="6781800" y="228600"/>
            <a:ext cx="1066800" cy="22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5715000" y="3124200"/>
            <a:ext cx="3048000" cy="2819400"/>
            <a:chOff x="5334000" y="3124200"/>
            <a:chExt cx="3048000" cy="2819400"/>
          </a:xfrm>
        </p:grpSpPr>
        <p:sp>
          <p:nvSpPr>
            <p:cNvPr id="6" name="5 CuadroTexto"/>
            <p:cNvSpPr txBox="1"/>
            <p:nvPr/>
          </p:nvSpPr>
          <p:spPr>
            <a:xfrm>
              <a:off x="6477000" y="4373940"/>
              <a:ext cx="1905000" cy="15696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“Enigmatic” dependency mentioned before!</a:t>
              </a:r>
            </a:p>
          </p:txBody>
        </p:sp>
        <p:grpSp>
          <p:nvGrpSpPr>
            <p:cNvPr id="4" name="3 Grupo"/>
            <p:cNvGrpSpPr/>
            <p:nvPr/>
          </p:nvGrpSpPr>
          <p:grpSpPr>
            <a:xfrm>
              <a:off x="5334000" y="3124200"/>
              <a:ext cx="1705053" cy="1295630"/>
              <a:chOff x="5334000" y="3124200"/>
              <a:chExt cx="1705053" cy="1295630"/>
            </a:xfrm>
          </p:grpSpPr>
          <p:sp>
            <p:nvSpPr>
              <p:cNvPr id="2" name="1 Elipse"/>
              <p:cNvSpPr/>
              <p:nvPr/>
            </p:nvSpPr>
            <p:spPr bwMode="auto">
              <a:xfrm>
                <a:off x="5334000" y="3124200"/>
                <a:ext cx="914400" cy="83820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3" name="2 Flecha derecha"/>
              <p:cNvSpPr/>
              <p:nvPr/>
            </p:nvSpPr>
            <p:spPr bwMode="auto">
              <a:xfrm rot="12953679">
                <a:off x="6124653" y="3619730"/>
                <a:ext cx="914400" cy="800100"/>
              </a:xfrm>
              <a:prstGeom prst="rightArrow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295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Bit More Interesting Case (Crossing Angle)</a:t>
            </a:r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133600" y="4419600"/>
            <a:ext cx="487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200">
                <a:solidFill>
                  <a:srgbClr val="000090"/>
                </a:solidFill>
                <a:latin typeface="Arial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88D1B"/>
                </a:solidFill>
                <a:latin typeface="Arial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FF0000"/>
                </a:solidFill>
                <a:latin typeface="Arial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Reduce parasitic collisions.</a:t>
            </a:r>
          </a:p>
          <a:p>
            <a:pPr>
              <a:lnSpc>
                <a:spcPct val="150000"/>
              </a:lnSpc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space for magnets.</a:t>
            </a:r>
          </a:p>
          <a:p>
            <a:pPr>
              <a:lnSpc>
                <a:spcPct val="150000"/>
              </a:lnSpc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Better detector resolution.</a:t>
            </a:r>
          </a:p>
        </p:txBody>
      </p:sp>
      <p:grpSp>
        <p:nvGrpSpPr>
          <p:cNvPr id="39" name="38 Grupo"/>
          <p:cNvGrpSpPr/>
          <p:nvPr/>
        </p:nvGrpSpPr>
        <p:grpSpPr>
          <a:xfrm>
            <a:off x="1575178" y="1371600"/>
            <a:ext cx="5993644" cy="2818129"/>
            <a:chOff x="1575178" y="1905000"/>
            <a:chExt cx="5993644" cy="2818129"/>
          </a:xfrm>
        </p:grpSpPr>
        <p:grpSp>
          <p:nvGrpSpPr>
            <p:cNvPr id="35" name="34 Grupo"/>
            <p:cNvGrpSpPr/>
            <p:nvPr/>
          </p:nvGrpSpPr>
          <p:grpSpPr>
            <a:xfrm>
              <a:off x="1828800" y="2067153"/>
              <a:ext cx="5486400" cy="2655976"/>
              <a:chOff x="1828800" y="2067153"/>
              <a:chExt cx="5486400" cy="2655976"/>
            </a:xfrm>
          </p:grpSpPr>
          <p:cxnSp>
            <p:nvCxnSpPr>
              <p:cNvPr id="29" name="28 Conector recto de flecha"/>
              <p:cNvCxnSpPr/>
              <p:nvPr/>
            </p:nvCxnSpPr>
            <p:spPr bwMode="auto">
              <a:xfrm>
                <a:off x="1828800" y="3422190"/>
                <a:ext cx="5486400" cy="1359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33 Conector recto de flecha"/>
              <p:cNvCxnSpPr/>
              <p:nvPr/>
            </p:nvCxnSpPr>
            <p:spPr bwMode="auto">
              <a:xfrm flipV="1">
                <a:off x="4572000" y="2067153"/>
                <a:ext cx="0" cy="265597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1" name="20 Grupo"/>
            <p:cNvGrpSpPr/>
            <p:nvPr/>
          </p:nvGrpSpPr>
          <p:grpSpPr>
            <a:xfrm>
              <a:off x="2075726" y="3048000"/>
              <a:ext cx="5163274" cy="835856"/>
              <a:chOff x="1887669" y="3242957"/>
              <a:chExt cx="5163274" cy="835856"/>
            </a:xfrm>
          </p:grpSpPr>
          <p:grpSp>
            <p:nvGrpSpPr>
              <p:cNvPr id="13" name="12 Grupo"/>
              <p:cNvGrpSpPr/>
              <p:nvPr/>
            </p:nvGrpSpPr>
            <p:grpSpPr>
              <a:xfrm rot="20163873">
                <a:off x="1907018" y="3242957"/>
                <a:ext cx="5143925" cy="724654"/>
                <a:chOff x="4707468" y="2594558"/>
                <a:chExt cx="5143925" cy="724654"/>
              </a:xfrm>
            </p:grpSpPr>
            <p:cxnSp>
              <p:nvCxnSpPr>
                <p:cNvPr id="14" name="13 Conector recto de flecha"/>
                <p:cNvCxnSpPr/>
                <p:nvPr/>
              </p:nvCxnSpPr>
              <p:spPr bwMode="auto">
                <a:xfrm flipH="1">
                  <a:off x="4707468" y="2938209"/>
                  <a:ext cx="41148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7030A0"/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</p:spPr>
            </p:cxnSp>
            <p:pic>
              <p:nvPicPr>
                <p:cNvPr id="8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FF66FF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59870" y="2594558"/>
                  <a:ext cx="1826028" cy="724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FF66FF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385"/>
                <a:stretch/>
              </p:blipFill>
              <p:spPr bwMode="auto">
                <a:xfrm>
                  <a:off x="8050672" y="2594558"/>
                  <a:ext cx="1800721" cy="724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FF66FF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1145" y="2594558"/>
                  <a:ext cx="1826028" cy="724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6 Grupo"/>
              <p:cNvGrpSpPr/>
              <p:nvPr/>
            </p:nvGrpSpPr>
            <p:grpSpPr>
              <a:xfrm rot="1458408">
                <a:off x="1887669" y="3264955"/>
                <a:ext cx="5038080" cy="768209"/>
                <a:chOff x="-650328" y="3200398"/>
                <a:chExt cx="5038080" cy="768209"/>
              </a:xfrm>
            </p:grpSpPr>
            <p:cxnSp>
              <p:nvCxnSpPr>
                <p:cNvPr id="16" name="15 Conector recto de flecha"/>
                <p:cNvCxnSpPr/>
                <p:nvPr/>
              </p:nvCxnSpPr>
              <p:spPr bwMode="auto">
                <a:xfrm>
                  <a:off x="228600" y="3581400"/>
                  <a:ext cx="415635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</p:spPr>
            </p:cxnSp>
            <p:pic>
              <p:nvPicPr>
                <p:cNvPr id="1026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9397" y="3200401"/>
                  <a:ext cx="1826028" cy="7246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1725" y="3243953"/>
                  <a:ext cx="1826027" cy="7246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011" r="1"/>
                <a:stretch/>
              </p:blipFill>
              <p:spPr bwMode="auto">
                <a:xfrm>
                  <a:off x="-650328" y="3200398"/>
                  <a:ext cx="1844476" cy="7246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23 CuadroTexto"/>
                  <p:cNvSpPr txBox="1"/>
                  <p:nvPr/>
                </p:nvSpPr>
                <p:spPr>
                  <a:xfrm>
                    <a:off x="5562600" y="3617148"/>
                    <a:ext cx="77092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>
                      <a:latin typeface="Arial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24" name="23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2600" y="3617148"/>
                    <a:ext cx="770924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24 CuadroTexto"/>
                  <p:cNvSpPr txBox="1"/>
                  <p:nvPr/>
                </p:nvSpPr>
                <p:spPr>
                  <a:xfrm>
                    <a:off x="2514600" y="3566143"/>
                    <a:ext cx="77092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>
                      <a:latin typeface="Arial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25" name="24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4600" y="3566143"/>
                    <a:ext cx="770924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7" name="36 CuadroTexto"/>
            <p:cNvSpPr txBox="1"/>
            <p:nvPr/>
          </p:nvSpPr>
          <p:spPr>
            <a:xfrm>
              <a:off x="7111412" y="2967335"/>
              <a:ext cx="3561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s</a:t>
              </a: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4673012" y="1905000"/>
              <a:ext cx="3561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x</a:t>
              </a:r>
              <a:endPara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8" name="37 Arco"/>
            <p:cNvSpPr/>
            <p:nvPr/>
          </p:nvSpPr>
          <p:spPr bwMode="auto">
            <a:xfrm rot="3906947">
              <a:off x="5618828" y="3059816"/>
              <a:ext cx="1390644" cy="1347872"/>
            </a:xfrm>
            <a:prstGeom prst="arc">
              <a:avLst>
                <a:gd name="adj1" fmla="val 16200000"/>
                <a:gd name="adj2" fmla="val 21111374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3" name="42 Arco"/>
            <p:cNvSpPr/>
            <p:nvPr/>
          </p:nvSpPr>
          <p:spPr bwMode="auto">
            <a:xfrm rot="17693053" flipH="1">
              <a:off x="2113628" y="3059912"/>
              <a:ext cx="1390644" cy="1347872"/>
            </a:xfrm>
            <a:prstGeom prst="arc">
              <a:avLst>
                <a:gd name="adj1" fmla="val 16200000"/>
                <a:gd name="adj2" fmla="val 21111374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43 CuadroTexto"/>
                <p:cNvSpPr txBox="1"/>
                <p:nvPr/>
              </p:nvSpPr>
              <p:spPr>
                <a:xfrm>
                  <a:off x="7010400" y="3708853"/>
                  <a:ext cx="558422" cy="7869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 smtClean="0">
                    <a:solidFill>
                      <a:srgbClr val="FF0000"/>
                    </a:solidFill>
                    <a:latin typeface="Arial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44" name="4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3708853"/>
                  <a:ext cx="558422" cy="78694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44 CuadroTexto"/>
                <p:cNvSpPr txBox="1"/>
                <p:nvPr/>
              </p:nvSpPr>
              <p:spPr>
                <a:xfrm>
                  <a:off x="1575178" y="3708853"/>
                  <a:ext cx="558422" cy="7869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 smtClean="0">
                    <a:solidFill>
                      <a:srgbClr val="FF0000"/>
                    </a:solidFill>
                    <a:latin typeface="Arial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45" name="4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5178" y="3708853"/>
                  <a:ext cx="558422" cy="78694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43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Rotating Reference Frames (for each bunch)</a:t>
            </a:r>
            <a:endParaRPr lang="en-US" dirty="0"/>
          </a:p>
        </p:txBody>
      </p:sp>
      <p:grpSp>
        <p:nvGrpSpPr>
          <p:cNvPr id="28" name="27 Grupo"/>
          <p:cNvGrpSpPr/>
          <p:nvPr/>
        </p:nvGrpSpPr>
        <p:grpSpPr>
          <a:xfrm>
            <a:off x="1619706" y="685800"/>
            <a:ext cx="6008634" cy="3906701"/>
            <a:chOff x="1619706" y="990600"/>
            <a:chExt cx="6008634" cy="3906701"/>
          </a:xfrm>
        </p:grpSpPr>
        <p:grpSp>
          <p:nvGrpSpPr>
            <p:cNvPr id="35" name="34 Grupo"/>
            <p:cNvGrpSpPr/>
            <p:nvPr/>
          </p:nvGrpSpPr>
          <p:grpSpPr>
            <a:xfrm>
              <a:off x="1619706" y="1317381"/>
              <a:ext cx="5846238" cy="3579920"/>
              <a:chOff x="1828800" y="1524000"/>
              <a:chExt cx="5486400" cy="3265892"/>
            </a:xfrm>
          </p:grpSpPr>
          <p:cxnSp>
            <p:nvCxnSpPr>
              <p:cNvPr id="29" name="28 Conector recto de flecha"/>
              <p:cNvCxnSpPr/>
              <p:nvPr/>
            </p:nvCxnSpPr>
            <p:spPr bwMode="auto">
              <a:xfrm>
                <a:off x="1828800" y="3311358"/>
                <a:ext cx="5486400" cy="1359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33 Conector recto de flecha"/>
              <p:cNvCxnSpPr/>
              <p:nvPr/>
            </p:nvCxnSpPr>
            <p:spPr bwMode="auto">
              <a:xfrm flipV="1">
                <a:off x="4572000" y="1524000"/>
                <a:ext cx="0" cy="326589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7" name="36 CuadroTexto"/>
            <p:cNvSpPr txBox="1"/>
            <p:nvPr/>
          </p:nvSpPr>
          <p:spPr>
            <a:xfrm>
              <a:off x="7248791" y="2899498"/>
              <a:ext cx="379549" cy="5060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s</a:t>
              </a: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4572001" y="990600"/>
              <a:ext cx="379549" cy="5060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x</a:t>
              </a:r>
              <a:endPara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1143000" y="990600"/>
            <a:ext cx="7391400" cy="4578842"/>
            <a:chOff x="1143000" y="990600"/>
            <a:chExt cx="7391400" cy="4578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ontent Placeholder 2"/>
                <p:cNvSpPr txBox="1">
                  <a:spLocks/>
                </p:cNvSpPr>
                <p:nvPr/>
              </p:nvSpPr>
              <p:spPr bwMode="auto">
                <a:xfrm>
                  <a:off x="1143000" y="4800600"/>
                  <a:ext cx="7391400" cy="76884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  <a:extLs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92500" lnSpcReduction="20000"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charset="0"/>
                    <a:buChar char="§"/>
                    <a:defRPr sz="2400">
                      <a:solidFill>
                        <a:schemeClr val="tx1"/>
                      </a:solidFill>
                      <a:latin typeface="Arial"/>
                      <a:ea typeface="ＭＳ Ｐゴシック" charset="-128"/>
                      <a:cs typeface="ＭＳ Ｐゴシック" charset="-128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charset="0"/>
                    <a:buChar char="§"/>
                    <a:defRPr sz="2200">
                      <a:solidFill>
                        <a:srgbClr val="000090"/>
                      </a:solidFill>
                      <a:latin typeface="Arial"/>
                      <a:ea typeface="ＭＳ Ｐゴシック" charset="-128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rgbClr val="188D1B"/>
                      </a:solidFill>
                      <a:latin typeface="Arial"/>
                      <a:ea typeface="ＭＳ Ｐゴシック" charset="-128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rgbClr val="FF0000"/>
                      </a:solidFill>
                      <a:latin typeface="Arial"/>
                      <a:ea typeface="ＭＳ Ｐゴシック" charset="-128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/>
                      <a:ea typeface="ＭＳ Ｐゴシック" charset="-128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func>
                        <m:funcPr>
                          <m:ctrlP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𝑠</m:t>
                      </m:r>
                      <m:func>
                        <m:funcPr>
                          <m:ctrlP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a14:m>
                  <a:r>
                    <a:rPr lang="en-US" kern="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 ker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𝑠</m:t>
                      </m:r>
                      <m:func>
                        <m:funcPr>
                          <m:ctrlPr>
                            <a:rPr lang="en-US" i="1" ker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func>
                        <m:funcPr>
                          <m:ctrlPr>
                            <a:rPr lang="en-US" i="1" ker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a14:m>
                  <a:r>
                    <a:rPr lang="en-US" kern="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.</a:t>
                  </a:r>
                  <a:endParaRPr lang="en-US" kern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en-US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3000" y="4800600"/>
                  <a:ext cx="7391400" cy="76884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xtLst>
                  <a:ext uri="{FAA26D3D-D897-4be2-8F04-BA451C77F1D7}">
                    <ma14:placeholder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31 Grupo"/>
            <p:cNvGrpSpPr/>
            <p:nvPr/>
          </p:nvGrpSpPr>
          <p:grpSpPr>
            <a:xfrm>
              <a:off x="3124200" y="990600"/>
              <a:ext cx="4522022" cy="3510094"/>
              <a:chOff x="3081266" y="1398944"/>
              <a:chExt cx="4522022" cy="3510094"/>
            </a:xfrm>
          </p:grpSpPr>
          <p:cxnSp>
            <p:nvCxnSpPr>
              <p:cNvPr id="16" name="15 Conector recto de flecha"/>
              <p:cNvCxnSpPr/>
              <p:nvPr/>
            </p:nvCxnSpPr>
            <p:spPr bwMode="auto">
              <a:xfrm>
                <a:off x="3081266" y="2737339"/>
                <a:ext cx="3930767" cy="182796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2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23 CuadroTexto"/>
                  <p:cNvSpPr txBox="1"/>
                  <p:nvPr/>
                </p:nvSpPr>
                <p:spPr>
                  <a:xfrm>
                    <a:off x="6781801" y="4191000"/>
                    <a:ext cx="821487" cy="5060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cs typeface="Arial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>
                      <a:solidFill>
                        <a:schemeClr val="accent2"/>
                      </a:solidFill>
                      <a:latin typeface="Arial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24" name="23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81801" y="4191000"/>
                    <a:ext cx="821487" cy="506056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37 Arco"/>
              <p:cNvSpPr/>
              <p:nvPr/>
            </p:nvSpPr>
            <p:spPr bwMode="auto">
              <a:xfrm rot="3906947">
                <a:off x="5368311" y="3069497"/>
                <a:ext cx="1333822" cy="1256697"/>
              </a:xfrm>
              <a:prstGeom prst="arc">
                <a:avLst>
                  <a:gd name="adj1" fmla="val 16200000"/>
                  <a:gd name="adj2" fmla="val 21111374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43 CuadroTexto"/>
                  <p:cNvSpPr txBox="1"/>
                  <p:nvPr/>
                </p:nvSpPr>
                <p:spPr>
                  <a:xfrm>
                    <a:off x="6653967" y="3489081"/>
                    <a:ext cx="595047" cy="86261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 smtClean="0">
                      <a:solidFill>
                        <a:srgbClr val="FF0000"/>
                      </a:solidFill>
                      <a:latin typeface="Arial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44" name="43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53967" y="3489081"/>
                    <a:ext cx="595047" cy="86261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32 Conector recto de flecha"/>
              <p:cNvCxnSpPr/>
              <p:nvPr/>
            </p:nvCxnSpPr>
            <p:spPr bwMode="auto">
              <a:xfrm flipV="1">
                <a:off x="3812045" y="1735013"/>
                <a:ext cx="1461562" cy="317402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2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39 CuadroTexto"/>
                  <p:cNvSpPr txBox="1"/>
                  <p:nvPr/>
                </p:nvSpPr>
                <p:spPr>
                  <a:xfrm>
                    <a:off x="5045915" y="1398944"/>
                    <a:ext cx="821487" cy="5060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>
                      <a:solidFill>
                        <a:schemeClr val="accent2"/>
                      </a:solidFill>
                      <a:latin typeface="Arial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40" name="39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5915" y="1398944"/>
                    <a:ext cx="821487" cy="50605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0" name="49 Grupo"/>
          <p:cNvGrpSpPr/>
          <p:nvPr/>
        </p:nvGrpSpPr>
        <p:grpSpPr>
          <a:xfrm>
            <a:off x="1143000" y="1578422"/>
            <a:ext cx="7391400" cy="4746178"/>
            <a:chOff x="1143000" y="1578422"/>
            <a:chExt cx="7391400" cy="4746178"/>
          </a:xfrm>
        </p:grpSpPr>
        <p:grpSp>
          <p:nvGrpSpPr>
            <p:cNvPr id="36" name="35 Grupo"/>
            <p:cNvGrpSpPr/>
            <p:nvPr/>
          </p:nvGrpSpPr>
          <p:grpSpPr>
            <a:xfrm>
              <a:off x="1616913" y="1578422"/>
              <a:ext cx="4594026" cy="3145978"/>
              <a:chOff x="1615505" y="1988043"/>
              <a:chExt cx="4594026" cy="3145978"/>
            </a:xfrm>
          </p:grpSpPr>
          <p:cxnSp>
            <p:nvCxnSpPr>
              <p:cNvPr id="14" name="13 Conector recto de flecha"/>
              <p:cNvCxnSpPr/>
              <p:nvPr/>
            </p:nvCxnSpPr>
            <p:spPr bwMode="auto">
              <a:xfrm flipH="1">
                <a:off x="1944497" y="2653812"/>
                <a:ext cx="4265034" cy="192356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66FF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24 CuadroTexto"/>
                  <p:cNvSpPr txBox="1"/>
                  <p:nvPr/>
                </p:nvSpPr>
                <p:spPr>
                  <a:xfrm>
                    <a:off x="1615505" y="4524421"/>
                    <a:ext cx="821487" cy="5060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66FF"/>
                                  </a:solidFill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66FF"/>
                                  </a:solidFill>
                                  <a:latin typeface="Cambria Math"/>
                                  <a:cs typeface="Arial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66FF"/>
                                  </a:solidFill>
                                  <a:latin typeface="Cambria Math"/>
                                  <a:cs typeface="Arial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>
                      <a:solidFill>
                        <a:srgbClr val="FF66FF"/>
                      </a:solidFill>
                      <a:latin typeface="Arial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25" name="24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5505" y="4524421"/>
                    <a:ext cx="821487" cy="50605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44 CuadroTexto"/>
                  <p:cNvSpPr txBox="1"/>
                  <p:nvPr/>
                </p:nvSpPr>
                <p:spPr>
                  <a:xfrm>
                    <a:off x="1755438" y="3489081"/>
                    <a:ext cx="595047" cy="86261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 smtClean="0">
                      <a:solidFill>
                        <a:srgbClr val="FF0000"/>
                      </a:solidFill>
                      <a:latin typeface="Arial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45" name="44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5438" y="3489081"/>
                    <a:ext cx="595047" cy="86261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30 Conector recto de flecha"/>
              <p:cNvCxnSpPr/>
              <p:nvPr/>
            </p:nvCxnSpPr>
            <p:spPr bwMode="auto">
              <a:xfrm>
                <a:off x="3893243" y="1988043"/>
                <a:ext cx="1380362" cy="3088049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66FF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41 CuadroTexto"/>
                  <p:cNvSpPr txBox="1"/>
                  <p:nvPr/>
                </p:nvSpPr>
                <p:spPr>
                  <a:xfrm>
                    <a:off x="5196905" y="4627965"/>
                    <a:ext cx="821487" cy="5060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66FF"/>
                                  </a:solidFill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66FF"/>
                                  </a:solidFill>
                                  <a:latin typeface="Cambria Math"/>
                                  <a:cs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66FF"/>
                                  </a:solidFill>
                                  <a:latin typeface="Cambria Math"/>
                                  <a:cs typeface="Arial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>
                      <a:solidFill>
                        <a:srgbClr val="FF66FF"/>
                      </a:solidFill>
                      <a:latin typeface="Arial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42" name="41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6905" y="4627965"/>
                    <a:ext cx="821487" cy="50605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45 Arco"/>
              <p:cNvSpPr/>
              <p:nvPr/>
            </p:nvSpPr>
            <p:spPr bwMode="auto">
              <a:xfrm rot="17693053" flipH="1">
                <a:off x="2363994" y="3069602"/>
                <a:ext cx="1333822" cy="1256697"/>
              </a:xfrm>
              <a:prstGeom prst="arc">
                <a:avLst>
                  <a:gd name="adj1" fmla="val 16200000"/>
                  <a:gd name="adj2" fmla="val 21111374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ontent Placeholder 2"/>
                <p:cNvSpPr txBox="1">
                  <a:spLocks/>
                </p:cNvSpPr>
                <p:nvPr/>
              </p:nvSpPr>
              <p:spPr bwMode="auto">
                <a:xfrm>
                  <a:off x="1143000" y="5562600"/>
                  <a:ext cx="7391400" cy="762000"/>
                </a:xfrm>
                <a:prstGeom prst="rect">
                  <a:avLst/>
                </a:prstGeom>
                <a:solidFill>
                  <a:srgbClr val="FFCCFF"/>
                </a:solidFill>
                <a:ln>
                  <a:solidFill>
                    <a:schemeClr val="tx1"/>
                  </a:solidFill>
                </a:ln>
                <a:extLs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92500" lnSpcReduction="20000"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charset="0"/>
                    <a:buChar char="§"/>
                    <a:defRPr sz="2400">
                      <a:solidFill>
                        <a:schemeClr val="tx1"/>
                      </a:solidFill>
                      <a:latin typeface="Arial"/>
                      <a:ea typeface="ＭＳ Ｐゴシック" charset="-128"/>
                      <a:cs typeface="ＭＳ Ｐゴシック" charset="-128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charset="0"/>
                    <a:buChar char="§"/>
                    <a:defRPr sz="2200">
                      <a:solidFill>
                        <a:srgbClr val="000090"/>
                      </a:solidFill>
                      <a:latin typeface="Arial"/>
                      <a:ea typeface="ＭＳ Ｐゴシック" charset="-128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rgbClr val="188D1B"/>
                      </a:solidFill>
                      <a:latin typeface="Arial"/>
                      <a:ea typeface="ＭＳ Ｐゴシック" charset="-128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rgbClr val="FF0000"/>
                      </a:solidFill>
                      <a:latin typeface="Arial"/>
                      <a:ea typeface="ＭＳ Ｐゴシック" charset="-128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/>
                      <a:ea typeface="ＭＳ Ｐゴシック" charset="-128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func>
                        <m:funcPr>
                          <m:ctrlP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𝑠</m:t>
                      </m:r>
                      <m:func>
                        <m:funcPr>
                          <m:ctrlP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kern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a14:m>
                  <a:r>
                    <a:rPr lang="en-US" kern="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kern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 ker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𝑠</m:t>
                      </m:r>
                      <m:func>
                        <m:funcPr>
                          <m:ctrlPr>
                            <a:rPr lang="en-US" i="1" ker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func>
                        <m:funcPr>
                          <m:ctrlPr>
                            <a:rPr lang="en-US" i="1" ker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a14:m>
                  <a:r>
                    <a:rPr lang="en-US" kern="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.</a:t>
                  </a:r>
                  <a:endParaRPr lang="en-US" kern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en-US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3000" y="5562600"/>
                  <a:ext cx="7391400" cy="7620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xtLst>
                  <a:ext uri="{FAA26D3D-D897-4be2-8F04-BA451C77F1D7}">
                    <ma14:placeholder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6462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Outline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486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Colliders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Why and where?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Issues</a:t>
            </a: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Accelerator Physics of Colliders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Event rate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Luminosity</a:t>
            </a: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Looking at the luminosity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Fixed target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Colliders: Gaussian bunches, head-on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Optimization knobs and complications</a:t>
            </a: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Hourglass effect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Crossing angle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Crabbing</a:t>
            </a:r>
          </a:p>
        </p:txBody>
      </p:sp>
    </p:spTree>
    <p:extLst>
      <p:ext uri="{BB962C8B-B14F-4D97-AF65-F5344CB8AC3E}">
        <p14:creationId xmlns:p14="http://schemas.microsoft.com/office/powerpoint/2010/main" val="34995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 the Distributions in the New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0141"/>
                <a:ext cx="8229600" cy="5575459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two</a:t>
                </a:r>
                <a:r>
                  <a:rPr lang="en-US" sz="2400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beams: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=2∙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nary>
                        <m:naryPr>
                          <m:chr m:val="∭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𝑑𝑥𝑑𝑦𝑑𝑠𝑑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</m:e>
                      </m:nary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Now we will use: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𝑑𝑡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𝑏𝑡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  <m:t>𝑎𝑐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some approximations: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fairly small (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mrad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deg), then: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~</m:t>
                      </m:r>
                      <m:func>
                        <m:funcPr>
                          <m:ctrlPr>
                            <a:rPr lang="en-US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~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0141"/>
                <a:ext cx="8229600" cy="5575459"/>
              </a:xfrm>
              <a:blipFill rotWithShape="1">
                <a:blip r:embed="rId2"/>
                <a:stretch>
                  <a:fillRect l="-741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9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 the Distributions in the New Systems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2541"/>
                <a:ext cx="8229600" cy="374665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Some more approximations since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small: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~</m:t>
                      </m:r>
                      <m:func>
                        <m:funcPr>
                          <m:ctrlPr>
                            <a:rPr lang="en-US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~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 smtClean="0">
                    <a:cs typeface="Arial" panose="020B0604020202020204" pitchFamily="34" charset="0"/>
                  </a:rPr>
                  <a:t>discarding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in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𝑙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in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𝑙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eqArr>
                      </m:e>
                    </m:d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 ; </m:t>
                    </m:r>
                    <m:r>
                      <a:rPr lang="en-US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≥4</m:t>
                    </m:r>
                  </m:oMath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so the result is slightly different: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2541"/>
                <a:ext cx="8229600" cy="3746659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1"/>
              <p:cNvSpPr/>
              <p:nvPr/>
            </p:nvSpPr>
            <p:spPr>
              <a:xfrm>
                <a:off x="2514600" y="4852157"/>
                <a:ext cx="4066068" cy="1701043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ℒ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𝜋𝜖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rad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tan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2400" i="1" smtClean="0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 smtClean="0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852157"/>
                <a:ext cx="4066068" cy="17010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5 Grupo"/>
          <p:cNvGrpSpPr/>
          <p:nvPr/>
        </p:nvGrpSpPr>
        <p:grpSpPr>
          <a:xfrm>
            <a:off x="4495800" y="3868926"/>
            <a:ext cx="4586578" cy="2912874"/>
            <a:chOff x="4495800" y="3868926"/>
            <a:chExt cx="4586578" cy="2912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1 CuadroTexto"/>
                <p:cNvSpPr txBox="1"/>
                <p:nvPr/>
              </p:nvSpPr>
              <p:spPr>
                <a:xfrm>
                  <a:off x="6580668" y="3868926"/>
                  <a:ext cx="2501710" cy="88011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dirty="0" smtClean="0">
                      <a:latin typeface="Arial"/>
                      <a:cs typeface="Arial"/>
                    </a:rPr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  <a:cs typeface="Arial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Arial"/>
                            </a:rPr>
                            <m:t>𝑥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  <a:cs typeface="Arial"/>
                        </a:rPr>
                        <m:t>≪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  <a:cs typeface="Arial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Arial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dirty="0" smtClean="0">
                      <a:latin typeface="Arial"/>
                      <a:cs typeface="Arial"/>
                    </a:rPr>
                    <a:t>?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  <a:cs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  <a:cs typeface="Arial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/>
                                  <a:cs typeface="Arial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cs typeface="Arial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i="1" smtClean="0">
                          <a:latin typeface="Cambria Math"/>
                          <a:ea typeface="Cambria Math"/>
                          <a:cs typeface="Arial"/>
                        </a:rPr>
                        <m:t>→</m:t>
                      </m:r>
                      <m:f>
                        <m:fPr>
                          <m:type m:val="skw"/>
                          <m:ctrlPr>
                            <a:rPr lang="en-US" i="1" smtClean="0">
                              <a:latin typeface="Cambria Math"/>
                              <a:ea typeface="Cambria Math"/>
                              <a:cs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  <a:cs typeface="Arial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Arial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Arial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dirty="0" smtClean="0">
                      <a:latin typeface="Arial"/>
                      <a:cs typeface="Arial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668" y="3868926"/>
                  <a:ext cx="2501710" cy="88011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155" t="-4110" r="-2427" b="-1506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2 Elipse"/>
            <p:cNvSpPr/>
            <p:nvPr/>
          </p:nvSpPr>
          <p:spPr bwMode="auto">
            <a:xfrm>
              <a:off x="4495800" y="5105400"/>
              <a:ext cx="1929366" cy="1676400"/>
            </a:xfrm>
            <a:prstGeom prst="ellipse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" name="4 Flecha derecha"/>
            <p:cNvSpPr/>
            <p:nvPr/>
          </p:nvSpPr>
          <p:spPr bwMode="auto">
            <a:xfrm rot="9020161">
              <a:off x="6277330" y="4744279"/>
              <a:ext cx="1459998" cy="896803"/>
            </a:xfrm>
            <a:prstGeom prst="right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941346" y="5105400"/>
            <a:ext cx="2202654" cy="1219200"/>
            <a:chOff x="6941346" y="5105400"/>
            <a:chExt cx="2202654" cy="1219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6 CuadroTexto"/>
                <p:cNvSpPr txBox="1"/>
                <p:nvPr/>
              </p:nvSpPr>
              <p:spPr>
                <a:xfrm>
                  <a:off x="6941346" y="5862935"/>
                  <a:ext cx="22026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𝑹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𝝐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𝜷</m:t>
                            </m:r>
                          </m:e>
                          <m:sub/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1346" y="5862935"/>
                  <a:ext cx="220265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277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13 Grupo"/>
            <p:cNvGrpSpPr/>
            <p:nvPr/>
          </p:nvGrpSpPr>
          <p:grpSpPr>
            <a:xfrm>
              <a:off x="7543800" y="5459760"/>
              <a:ext cx="1066800" cy="533400"/>
              <a:chOff x="7543800" y="5410200"/>
              <a:chExt cx="1066800" cy="533400"/>
            </a:xfrm>
          </p:grpSpPr>
          <p:cxnSp>
            <p:nvCxnSpPr>
              <p:cNvPr id="11" name="10 Conector recto de flecha"/>
              <p:cNvCxnSpPr/>
              <p:nvPr/>
            </p:nvCxnSpPr>
            <p:spPr bwMode="auto">
              <a:xfrm flipH="1">
                <a:off x="7543800" y="5410200"/>
                <a:ext cx="498873" cy="53340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" name="12 Conector recto de flecha"/>
              <p:cNvCxnSpPr/>
              <p:nvPr/>
            </p:nvCxnSpPr>
            <p:spPr bwMode="auto">
              <a:xfrm>
                <a:off x="8042673" y="5410200"/>
                <a:ext cx="567927" cy="53340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5" name="14 Cara sonriente"/>
            <p:cNvSpPr/>
            <p:nvPr/>
          </p:nvSpPr>
          <p:spPr bwMode="auto">
            <a:xfrm>
              <a:off x="7863576" y="5105400"/>
              <a:ext cx="366024" cy="30480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46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Arco de bloque"/>
          <p:cNvSpPr/>
          <p:nvPr/>
        </p:nvSpPr>
        <p:spPr bwMode="auto">
          <a:xfrm rot="5400000">
            <a:off x="5885263" y="3293186"/>
            <a:ext cx="1712690" cy="529215"/>
          </a:xfrm>
          <a:prstGeom prst="blockArc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42" name="41 Grupo"/>
          <p:cNvGrpSpPr/>
          <p:nvPr/>
        </p:nvGrpSpPr>
        <p:grpSpPr>
          <a:xfrm>
            <a:off x="194857" y="784184"/>
            <a:ext cx="8817014" cy="5386408"/>
            <a:chOff x="194857" y="784184"/>
            <a:chExt cx="8817014" cy="5386408"/>
          </a:xfrm>
        </p:grpSpPr>
        <p:grpSp>
          <p:nvGrpSpPr>
            <p:cNvPr id="9" name="8 Grupo"/>
            <p:cNvGrpSpPr/>
            <p:nvPr/>
          </p:nvGrpSpPr>
          <p:grpSpPr>
            <a:xfrm>
              <a:off x="194857" y="2928877"/>
              <a:ext cx="8817014" cy="1109723"/>
              <a:chOff x="194857" y="2766232"/>
              <a:chExt cx="8817014" cy="1109723"/>
            </a:xfrm>
          </p:grpSpPr>
          <p:sp>
            <p:nvSpPr>
              <p:cNvPr id="11" name="10 Rectángulo"/>
              <p:cNvSpPr/>
              <p:nvPr/>
            </p:nvSpPr>
            <p:spPr bwMode="auto">
              <a:xfrm rot="1879331" flipV="1">
                <a:off x="194857" y="2778933"/>
                <a:ext cx="8558754" cy="109702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8" name="7 Rectángulo"/>
              <p:cNvSpPr/>
              <p:nvPr/>
            </p:nvSpPr>
            <p:spPr bwMode="auto">
              <a:xfrm rot="19720669">
                <a:off x="453117" y="2766232"/>
                <a:ext cx="8558754" cy="109702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grpSp>
          <p:nvGrpSpPr>
            <p:cNvPr id="32" name="31 Grupo"/>
            <p:cNvGrpSpPr/>
            <p:nvPr/>
          </p:nvGrpSpPr>
          <p:grpSpPr>
            <a:xfrm>
              <a:off x="1143000" y="784184"/>
              <a:ext cx="6934200" cy="2111416"/>
              <a:chOff x="1143000" y="784184"/>
              <a:chExt cx="6934200" cy="2111416"/>
            </a:xfrm>
          </p:grpSpPr>
          <p:cxnSp>
            <p:nvCxnSpPr>
              <p:cNvPr id="14" name="13 Conector recto"/>
              <p:cNvCxnSpPr/>
              <p:nvPr/>
            </p:nvCxnSpPr>
            <p:spPr bwMode="auto">
              <a:xfrm>
                <a:off x="1143000" y="796885"/>
                <a:ext cx="3429000" cy="209871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15 Conector recto"/>
              <p:cNvCxnSpPr/>
              <p:nvPr/>
            </p:nvCxnSpPr>
            <p:spPr bwMode="auto">
              <a:xfrm flipV="1">
                <a:off x="4572000" y="784184"/>
                <a:ext cx="3505200" cy="211141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3" name="32 Grupo"/>
            <p:cNvGrpSpPr/>
            <p:nvPr/>
          </p:nvGrpSpPr>
          <p:grpSpPr>
            <a:xfrm>
              <a:off x="533400" y="1752600"/>
              <a:ext cx="2971800" cy="3505200"/>
              <a:chOff x="533400" y="1752600"/>
              <a:chExt cx="2971800" cy="3505200"/>
            </a:xfrm>
          </p:grpSpPr>
          <p:cxnSp>
            <p:nvCxnSpPr>
              <p:cNvPr id="18" name="17 Conector recto"/>
              <p:cNvCxnSpPr/>
              <p:nvPr/>
            </p:nvCxnSpPr>
            <p:spPr bwMode="auto">
              <a:xfrm>
                <a:off x="533400" y="1752600"/>
                <a:ext cx="2971800" cy="18288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24 Conector recto"/>
              <p:cNvCxnSpPr/>
              <p:nvPr/>
            </p:nvCxnSpPr>
            <p:spPr bwMode="auto">
              <a:xfrm flipH="1">
                <a:off x="770369" y="3581400"/>
                <a:ext cx="2734831" cy="16764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" name="33 Grupo"/>
            <p:cNvGrpSpPr/>
            <p:nvPr/>
          </p:nvGrpSpPr>
          <p:grpSpPr>
            <a:xfrm flipH="1">
              <a:off x="5638800" y="1752600"/>
              <a:ext cx="2971800" cy="3505200"/>
              <a:chOff x="533400" y="1752600"/>
              <a:chExt cx="2971800" cy="3505200"/>
            </a:xfrm>
          </p:grpSpPr>
          <p:cxnSp>
            <p:nvCxnSpPr>
              <p:cNvPr id="35" name="34 Conector recto"/>
              <p:cNvCxnSpPr/>
              <p:nvPr/>
            </p:nvCxnSpPr>
            <p:spPr bwMode="auto">
              <a:xfrm>
                <a:off x="533400" y="1752600"/>
                <a:ext cx="2971800" cy="18288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35 Conector recto"/>
              <p:cNvCxnSpPr/>
              <p:nvPr/>
            </p:nvCxnSpPr>
            <p:spPr bwMode="auto">
              <a:xfrm flipH="1">
                <a:off x="770369" y="3581400"/>
                <a:ext cx="2734831" cy="16764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" name="36 Grupo"/>
            <p:cNvGrpSpPr/>
            <p:nvPr/>
          </p:nvGrpSpPr>
          <p:grpSpPr>
            <a:xfrm flipV="1">
              <a:off x="1371600" y="4213184"/>
              <a:ext cx="6477000" cy="1957408"/>
              <a:chOff x="1371600" y="938192"/>
              <a:chExt cx="6477000" cy="1957408"/>
            </a:xfrm>
          </p:grpSpPr>
          <p:cxnSp>
            <p:nvCxnSpPr>
              <p:cNvPr id="38" name="37 Conector recto"/>
              <p:cNvCxnSpPr/>
              <p:nvPr/>
            </p:nvCxnSpPr>
            <p:spPr bwMode="auto">
              <a:xfrm>
                <a:off x="1371600" y="938192"/>
                <a:ext cx="3200400" cy="195740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38 Conector recto"/>
              <p:cNvCxnSpPr/>
              <p:nvPr/>
            </p:nvCxnSpPr>
            <p:spPr bwMode="auto">
              <a:xfrm flipV="1">
                <a:off x="4572000" y="938192"/>
                <a:ext cx="3276600" cy="19574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Angle w/o Correction</a:t>
            </a:r>
            <a:endParaRPr lang="en-US" dirty="0"/>
          </a:p>
        </p:txBody>
      </p:sp>
      <p:pic>
        <p:nvPicPr>
          <p:cNvPr id="10" name="Picture 2" descr="C:\Users\alex\Downloads\USPAS\2015\VA\bunch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66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594">
            <a:off x="7601431" y="892463"/>
            <a:ext cx="1826028" cy="72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lex\Downloads\USPAS\2015\VA\bunch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3572">
            <a:off x="-142645" y="948353"/>
            <a:ext cx="1826028" cy="72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4325790" y="456753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  <a:latin typeface="Arial"/>
                <a:cs typeface="Arial"/>
              </a:rPr>
              <a:t>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45 CuadroTexto"/>
              <p:cNvSpPr txBox="1"/>
              <p:nvPr/>
            </p:nvSpPr>
            <p:spPr>
              <a:xfrm>
                <a:off x="7049702" y="3276600"/>
                <a:ext cx="7226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𝜽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Arial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3200" b="1" dirty="0" smtClean="0">
                  <a:solidFill>
                    <a:schemeClr val="accent2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6" name="4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702" y="3276600"/>
                <a:ext cx="72269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6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08 0.33935 L 3.61111E-6 -0.0011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5" y="-17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4158 0.33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275 0.65185 L -0.43108 0.34051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155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8 0.33125 L 0.82153 0.647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2"/>
          <p:cNvSpPr txBox="1">
            <a:spLocks/>
          </p:cNvSpPr>
          <p:nvPr/>
        </p:nvSpPr>
        <p:spPr>
          <a:xfrm>
            <a:off x="990600" y="6248400"/>
            <a:ext cx="3505200" cy="38099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</a:rPr>
              <a:t>*R. Palmer, SLAC-PUB-4707 (1988).</a:t>
            </a:r>
            <a:endParaRPr lang="en-US" sz="12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50"/>
          <p:cNvGrpSpPr/>
          <p:nvPr/>
        </p:nvGrpSpPr>
        <p:grpSpPr>
          <a:xfrm>
            <a:off x="273037" y="4213225"/>
            <a:ext cx="3917963" cy="1958975"/>
            <a:chOff x="2355182" y="5482895"/>
            <a:chExt cx="2445418" cy="1222705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178" t="11679" r="3630" b="14355"/>
            <a:stretch>
              <a:fillRect/>
            </a:stretch>
          </p:blipFill>
          <p:spPr bwMode="auto">
            <a:xfrm>
              <a:off x="2355182" y="5482895"/>
              <a:ext cx="2445418" cy="1222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Arrow Connector 47"/>
            <p:cNvCxnSpPr/>
            <p:nvPr/>
          </p:nvCxnSpPr>
          <p:spPr>
            <a:xfrm rot="5400000" flipH="1" flipV="1">
              <a:off x="3562350" y="5981700"/>
              <a:ext cx="228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49"/>
            <p:cNvCxnSpPr/>
            <p:nvPr/>
          </p:nvCxnSpPr>
          <p:spPr>
            <a:xfrm rot="5400000">
              <a:off x="3324225" y="6143625"/>
              <a:ext cx="228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4"/>
          <p:cNvGrpSpPr/>
          <p:nvPr/>
        </p:nvGrpSpPr>
        <p:grpSpPr>
          <a:xfrm>
            <a:off x="4930775" y="3429000"/>
            <a:ext cx="3908425" cy="2232025"/>
            <a:chOff x="4876800" y="4092575"/>
            <a:chExt cx="3908425" cy="2232025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4092575"/>
              <a:ext cx="3908425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Group 43"/>
            <p:cNvGrpSpPr/>
            <p:nvPr/>
          </p:nvGrpSpPr>
          <p:grpSpPr>
            <a:xfrm>
              <a:off x="8267700" y="4495800"/>
              <a:ext cx="400050" cy="1752600"/>
              <a:chOff x="8267700" y="4495800"/>
              <a:chExt cx="400050" cy="1752600"/>
            </a:xfrm>
          </p:grpSpPr>
          <p:grpSp>
            <p:nvGrpSpPr>
              <p:cNvPr id="21" name="Group 33"/>
              <p:cNvGrpSpPr/>
              <p:nvPr/>
            </p:nvGrpSpPr>
            <p:grpSpPr>
              <a:xfrm>
                <a:off x="8267700" y="5849144"/>
                <a:ext cx="397764" cy="399256"/>
                <a:chOff x="8267700" y="5849144"/>
                <a:chExt cx="397764" cy="399256"/>
              </a:xfrm>
            </p:grpSpPr>
            <p:cxnSp>
              <p:nvCxnSpPr>
                <p:cNvPr id="31" name="Straight Arrow Connector 24"/>
                <p:cNvCxnSpPr/>
                <p:nvPr/>
              </p:nvCxnSpPr>
              <p:spPr>
                <a:xfrm rot="5400000" flipH="1" flipV="1">
                  <a:off x="8257380" y="5924550"/>
                  <a:ext cx="1524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Rectangle 25"/>
                <p:cNvSpPr/>
                <p:nvPr/>
              </p:nvSpPr>
              <p:spPr>
                <a:xfrm>
                  <a:off x="8267700" y="6000750"/>
                  <a:ext cx="762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28"/>
                <p:cNvSpPr/>
                <p:nvPr/>
              </p:nvSpPr>
              <p:spPr>
                <a:xfrm>
                  <a:off x="8305800" y="6076950"/>
                  <a:ext cx="762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Arrow Connector 29"/>
                <p:cNvCxnSpPr/>
                <p:nvPr/>
              </p:nvCxnSpPr>
              <p:spPr>
                <a:xfrm rot="5400000" flipH="1" flipV="1">
                  <a:off x="8533606" y="6171406"/>
                  <a:ext cx="1524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sm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Rectangle 30"/>
                <p:cNvSpPr/>
                <p:nvPr/>
              </p:nvSpPr>
              <p:spPr>
                <a:xfrm>
                  <a:off x="8610600" y="5934075"/>
                  <a:ext cx="54864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1"/>
                <p:cNvSpPr/>
                <p:nvPr/>
              </p:nvSpPr>
              <p:spPr>
                <a:xfrm>
                  <a:off x="8572500" y="5867400"/>
                  <a:ext cx="54864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42"/>
              <p:cNvGrpSpPr/>
              <p:nvPr/>
            </p:nvGrpSpPr>
            <p:grpSpPr>
              <a:xfrm>
                <a:off x="8286750" y="4495800"/>
                <a:ext cx="381000" cy="428625"/>
                <a:chOff x="8286750" y="4495800"/>
                <a:chExt cx="381000" cy="428625"/>
              </a:xfrm>
            </p:grpSpPr>
            <p:grpSp>
              <p:nvGrpSpPr>
                <p:cNvPr id="23" name="Group 41"/>
                <p:cNvGrpSpPr/>
                <p:nvPr/>
              </p:nvGrpSpPr>
              <p:grpSpPr>
                <a:xfrm>
                  <a:off x="8591550" y="4495800"/>
                  <a:ext cx="76200" cy="400050"/>
                  <a:chOff x="8591550" y="4495800"/>
                  <a:chExt cx="76200" cy="400050"/>
                </a:xfrm>
              </p:grpSpPr>
              <p:sp>
                <p:nvSpPr>
                  <p:cNvPr id="28" name="Rectangle 34"/>
                  <p:cNvSpPr/>
                  <p:nvPr/>
                </p:nvSpPr>
                <p:spPr>
                  <a:xfrm>
                    <a:off x="8591550" y="4733925"/>
                    <a:ext cx="762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" name="Rectangle 35"/>
                  <p:cNvSpPr/>
                  <p:nvPr/>
                </p:nvSpPr>
                <p:spPr>
                  <a:xfrm>
                    <a:off x="8610600" y="4667250"/>
                    <a:ext cx="36576" cy="228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0" name="Straight Arrow Connector 38"/>
                  <p:cNvCxnSpPr/>
                  <p:nvPr/>
                </p:nvCxnSpPr>
                <p:spPr>
                  <a:xfrm rot="5400000" flipH="1" flipV="1">
                    <a:off x="8535194" y="4571206"/>
                    <a:ext cx="152400" cy="1588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Group 40"/>
                <p:cNvGrpSpPr/>
                <p:nvPr/>
              </p:nvGrpSpPr>
              <p:grpSpPr>
                <a:xfrm>
                  <a:off x="8286750" y="4533900"/>
                  <a:ext cx="76200" cy="390525"/>
                  <a:chOff x="8286750" y="4533900"/>
                  <a:chExt cx="76200" cy="390525"/>
                </a:xfrm>
              </p:grpSpPr>
              <p:sp>
                <p:nvSpPr>
                  <p:cNvPr id="25" name="Rectangle 36"/>
                  <p:cNvSpPr/>
                  <p:nvPr/>
                </p:nvSpPr>
                <p:spPr>
                  <a:xfrm>
                    <a:off x="8305800" y="4533900"/>
                    <a:ext cx="36576" cy="228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37"/>
                  <p:cNvSpPr/>
                  <p:nvPr/>
                </p:nvSpPr>
                <p:spPr>
                  <a:xfrm>
                    <a:off x="8286750" y="4562475"/>
                    <a:ext cx="762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27" name="Straight Arrow Connector 39"/>
                  <p:cNvCxnSpPr/>
                  <p:nvPr/>
                </p:nvCxnSpPr>
                <p:spPr>
                  <a:xfrm rot="5400000" flipH="1" flipV="1">
                    <a:off x="8258969" y="4847431"/>
                    <a:ext cx="152400" cy="158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triangle" w="sm" len="med"/>
                    <a:tailEnd type="non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37" name="Group 100"/>
          <p:cNvGrpSpPr/>
          <p:nvPr/>
        </p:nvGrpSpPr>
        <p:grpSpPr>
          <a:xfrm>
            <a:off x="4953000" y="1447800"/>
            <a:ext cx="3810000" cy="1938992"/>
            <a:chOff x="685800" y="4191000"/>
            <a:chExt cx="3810000" cy="1938992"/>
          </a:xfrm>
        </p:grpSpPr>
        <p:sp>
          <p:nvSpPr>
            <p:cNvPr id="38" name="TextBox 96"/>
            <p:cNvSpPr txBox="1"/>
            <p:nvPr/>
          </p:nvSpPr>
          <p:spPr>
            <a:xfrm>
              <a:off x="685800" y="4191000"/>
              <a:ext cx="3810000" cy="1938992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</p:txBody>
        </p:sp>
        <p:grpSp>
          <p:nvGrpSpPr>
            <p:cNvPr id="39" name="Group 99"/>
            <p:cNvGrpSpPr/>
            <p:nvPr/>
          </p:nvGrpSpPr>
          <p:grpSpPr>
            <a:xfrm>
              <a:off x="753908" y="4419600"/>
              <a:ext cx="3665692" cy="1556368"/>
              <a:chOff x="753908" y="4419600"/>
              <a:chExt cx="3665692" cy="1556368"/>
            </a:xfrm>
          </p:grpSpPr>
          <p:grpSp>
            <p:nvGrpSpPr>
              <p:cNvPr id="40" name="Group 98"/>
              <p:cNvGrpSpPr/>
              <p:nvPr/>
            </p:nvGrpSpPr>
            <p:grpSpPr>
              <a:xfrm>
                <a:off x="753908" y="4419600"/>
                <a:ext cx="3665692" cy="1556368"/>
                <a:chOff x="753908" y="4419600"/>
                <a:chExt cx="3665692" cy="1556368"/>
              </a:xfrm>
            </p:grpSpPr>
            <p:cxnSp>
              <p:nvCxnSpPr>
                <p:cNvPr id="46" name="Straight Connector 55"/>
                <p:cNvCxnSpPr/>
                <p:nvPr/>
              </p:nvCxnSpPr>
              <p:spPr>
                <a:xfrm>
                  <a:off x="753908" y="4435784"/>
                  <a:ext cx="3657600" cy="1540184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61"/>
                <p:cNvCxnSpPr/>
                <p:nvPr/>
              </p:nvCxnSpPr>
              <p:spPr>
                <a:xfrm flipH="1">
                  <a:off x="762000" y="4419600"/>
                  <a:ext cx="3657600" cy="1540184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62"/>
                <p:cNvSpPr/>
                <p:nvPr/>
              </p:nvSpPr>
              <p:spPr>
                <a:xfrm rot="-1380000">
                  <a:off x="820166" y="5824574"/>
                  <a:ext cx="338328" cy="9144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63"/>
                <p:cNvSpPr/>
                <p:nvPr/>
              </p:nvSpPr>
              <p:spPr>
                <a:xfrm rot="-1380000">
                  <a:off x="1627544" y="5483838"/>
                  <a:ext cx="338328" cy="9144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65"/>
                <p:cNvSpPr/>
                <p:nvPr/>
              </p:nvSpPr>
              <p:spPr>
                <a:xfrm rot="-1380000">
                  <a:off x="3221001" y="4814512"/>
                  <a:ext cx="338328" cy="9144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66"/>
                <p:cNvSpPr/>
                <p:nvPr/>
              </p:nvSpPr>
              <p:spPr>
                <a:xfrm rot="-1380000">
                  <a:off x="4031552" y="4473972"/>
                  <a:ext cx="338328" cy="9144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69"/>
                <p:cNvSpPr/>
                <p:nvPr/>
              </p:nvSpPr>
              <p:spPr>
                <a:xfrm rot="1380000">
                  <a:off x="2398986" y="5159771"/>
                  <a:ext cx="338328" cy="91440"/>
                </a:xfrm>
                <a:prstGeom prst="ellipse">
                  <a:avLst/>
                </a:prstGeom>
                <a:solidFill>
                  <a:srgbClr val="200070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67"/>
                <p:cNvSpPr/>
                <p:nvPr/>
              </p:nvSpPr>
              <p:spPr>
                <a:xfrm rot="1380000">
                  <a:off x="790693" y="4473972"/>
                  <a:ext cx="338328" cy="91440"/>
                </a:xfrm>
                <a:prstGeom prst="ellipse">
                  <a:avLst/>
                </a:prstGeom>
                <a:solidFill>
                  <a:srgbClr val="200070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68"/>
                <p:cNvSpPr/>
                <p:nvPr/>
              </p:nvSpPr>
              <p:spPr>
                <a:xfrm rot="1380000">
                  <a:off x="1528416" y="4794955"/>
                  <a:ext cx="338328" cy="91440"/>
                </a:xfrm>
                <a:prstGeom prst="ellipse">
                  <a:avLst/>
                </a:prstGeom>
                <a:solidFill>
                  <a:srgbClr val="200070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70"/>
                <p:cNvSpPr/>
                <p:nvPr/>
              </p:nvSpPr>
              <p:spPr>
                <a:xfrm rot="1380000">
                  <a:off x="3229092" y="5505030"/>
                  <a:ext cx="338328" cy="91440"/>
                </a:xfrm>
                <a:prstGeom prst="ellipse">
                  <a:avLst/>
                </a:prstGeom>
                <a:solidFill>
                  <a:srgbClr val="200070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71"/>
                <p:cNvSpPr/>
                <p:nvPr/>
              </p:nvSpPr>
              <p:spPr>
                <a:xfrm rot="1380000">
                  <a:off x="4034924" y="5845570"/>
                  <a:ext cx="338328" cy="91440"/>
                </a:xfrm>
                <a:prstGeom prst="ellipse">
                  <a:avLst/>
                </a:prstGeom>
                <a:solidFill>
                  <a:srgbClr val="200070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64"/>
                <p:cNvSpPr/>
                <p:nvPr/>
              </p:nvSpPr>
              <p:spPr>
                <a:xfrm rot="-1380000">
                  <a:off x="2394264" y="5162855"/>
                  <a:ext cx="338328" cy="91440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97"/>
              <p:cNvGrpSpPr/>
              <p:nvPr/>
            </p:nvGrpSpPr>
            <p:grpSpPr>
              <a:xfrm>
                <a:off x="1447800" y="4467900"/>
                <a:ext cx="2209800" cy="405852"/>
                <a:chOff x="1447800" y="4467900"/>
                <a:chExt cx="2209800" cy="405852"/>
              </a:xfrm>
            </p:grpSpPr>
            <p:cxnSp>
              <p:nvCxnSpPr>
                <p:cNvPr id="42" name="Straight Arrow Connector 91"/>
                <p:cNvCxnSpPr/>
                <p:nvPr/>
              </p:nvCxnSpPr>
              <p:spPr>
                <a:xfrm>
                  <a:off x="1447800" y="4572000"/>
                  <a:ext cx="685800" cy="30175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med"/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93"/>
                <p:cNvCxnSpPr/>
                <p:nvPr/>
              </p:nvCxnSpPr>
              <p:spPr>
                <a:xfrm flipH="1">
                  <a:off x="2971800" y="4572000"/>
                  <a:ext cx="685800" cy="30175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sm" len="med"/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94"/>
                <p:cNvSpPr txBox="1"/>
                <p:nvPr/>
              </p:nvSpPr>
              <p:spPr>
                <a:xfrm rot="1380000">
                  <a:off x="1467142" y="4467901"/>
                  <a:ext cx="685800" cy="23852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50" dirty="0" smtClean="0">
                      <a:latin typeface="+mn-lt"/>
                    </a:rPr>
                    <a:t>electrons</a:t>
                  </a:r>
                  <a:endParaRPr lang="en-US" sz="950" dirty="0">
                    <a:latin typeface="+mn-lt"/>
                  </a:endParaRPr>
                </a:p>
              </p:txBody>
            </p:sp>
            <p:sp>
              <p:nvSpPr>
                <p:cNvPr id="45" name="TextBox 95"/>
                <p:cNvSpPr txBox="1"/>
                <p:nvPr/>
              </p:nvSpPr>
              <p:spPr>
                <a:xfrm rot="-1380000">
                  <a:off x="2914940" y="4467900"/>
                  <a:ext cx="685800" cy="23852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50" dirty="0" smtClean="0">
                      <a:latin typeface="+mn-lt"/>
                    </a:rPr>
                    <a:t>protons</a:t>
                  </a:r>
                </a:p>
              </p:txBody>
            </p:sp>
          </p:grpSp>
        </p:grpSp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09090"/>
            <a:ext cx="2988755" cy="237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The Crabbing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RF Transverse Deflection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76200" y="1588397"/>
                <a:ext cx="9232559" cy="1154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32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1588397"/>
                <a:ext cx="9232559" cy="11548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4 Grupo"/>
          <p:cNvGrpSpPr/>
          <p:nvPr/>
        </p:nvGrpSpPr>
        <p:grpSpPr>
          <a:xfrm>
            <a:off x="256012" y="3048000"/>
            <a:ext cx="8506988" cy="2819400"/>
            <a:chOff x="256012" y="3048000"/>
            <a:chExt cx="8506988" cy="2819400"/>
          </a:xfrm>
        </p:grpSpPr>
        <p:grpSp>
          <p:nvGrpSpPr>
            <p:cNvPr id="23" name="22 Grupo"/>
            <p:cNvGrpSpPr/>
            <p:nvPr/>
          </p:nvGrpSpPr>
          <p:grpSpPr>
            <a:xfrm>
              <a:off x="762000" y="3048000"/>
              <a:ext cx="8001000" cy="2819400"/>
              <a:chOff x="762000" y="3048000"/>
              <a:chExt cx="8001000" cy="2819400"/>
            </a:xfrm>
          </p:grpSpPr>
          <p:cxnSp>
            <p:nvCxnSpPr>
              <p:cNvPr id="19" name="18 Conector recto de flecha"/>
              <p:cNvCxnSpPr/>
              <p:nvPr/>
            </p:nvCxnSpPr>
            <p:spPr>
              <a:xfrm>
                <a:off x="1773048" y="5575634"/>
                <a:ext cx="0" cy="29176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3 Grupo"/>
              <p:cNvGrpSpPr/>
              <p:nvPr/>
            </p:nvGrpSpPr>
            <p:grpSpPr>
              <a:xfrm>
                <a:off x="762000" y="3352800"/>
                <a:ext cx="3441032" cy="2514600"/>
                <a:chOff x="762000" y="3352800"/>
                <a:chExt cx="3441032" cy="2514600"/>
              </a:xfrm>
            </p:grpSpPr>
            <p:grpSp>
              <p:nvGrpSpPr>
                <p:cNvPr id="29" name="28 Grupo"/>
                <p:cNvGrpSpPr/>
                <p:nvPr/>
              </p:nvGrpSpPr>
              <p:grpSpPr>
                <a:xfrm>
                  <a:off x="762000" y="3352800"/>
                  <a:ext cx="3441032" cy="2514600"/>
                  <a:chOff x="6705600" y="1552433"/>
                  <a:chExt cx="1981200" cy="1447800"/>
                </a:xfrm>
              </p:grpSpPr>
              <p:grpSp>
                <p:nvGrpSpPr>
                  <p:cNvPr id="30" name="29 Grupo"/>
                  <p:cNvGrpSpPr/>
                  <p:nvPr/>
                </p:nvGrpSpPr>
                <p:grpSpPr>
                  <a:xfrm>
                    <a:off x="6705600" y="1552433"/>
                    <a:ext cx="1981200" cy="1447800"/>
                    <a:chOff x="6705600" y="1552433"/>
                    <a:chExt cx="1981200" cy="1447800"/>
                  </a:xfrm>
                </p:grpSpPr>
                <p:grpSp>
                  <p:nvGrpSpPr>
                    <p:cNvPr id="35" name="34 Grupo"/>
                    <p:cNvGrpSpPr/>
                    <p:nvPr/>
                  </p:nvGrpSpPr>
                  <p:grpSpPr>
                    <a:xfrm>
                      <a:off x="6705600" y="1552433"/>
                      <a:ext cx="1981200" cy="1447800"/>
                      <a:chOff x="7315200" y="1524000"/>
                      <a:chExt cx="1981200" cy="1447800"/>
                    </a:xfrm>
                  </p:grpSpPr>
                  <p:cxnSp>
                    <p:nvCxnSpPr>
                      <p:cNvPr id="37" name="36 Conector recto"/>
                      <p:cNvCxnSpPr/>
                      <p:nvPr/>
                    </p:nvCxnSpPr>
                    <p:spPr>
                      <a:xfrm>
                        <a:off x="7315200" y="1524000"/>
                        <a:ext cx="0" cy="144780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37 Conector recto de flecha"/>
                      <p:cNvCxnSpPr/>
                      <p:nvPr/>
                    </p:nvCxnSpPr>
                    <p:spPr>
                      <a:xfrm>
                        <a:off x="7315200" y="2247900"/>
                        <a:ext cx="1981200" cy="0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6" name="35 Forma libre"/>
                    <p:cNvSpPr/>
                    <p:nvPr/>
                  </p:nvSpPr>
                  <p:spPr>
                    <a:xfrm flipH="1">
                      <a:off x="6731758" y="1656397"/>
                      <a:ext cx="1648290" cy="1293794"/>
                    </a:xfrm>
                    <a:custGeom>
                      <a:avLst/>
                      <a:gdLst>
                        <a:gd name="connsiteX0" fmla="*/ 0 w 1842448"/>
                        <a:gd name="connsiteY0" fmla="*/ 916860 h 1902147"/>
                        <a:gd name="connsiteX1" fmla="*/ 450376 w 1842448"/>
                        <a:gd name="connsiteY1" fmla="*/ 29755 h 1902147"/>
                        <a:gd name="connsiteX2" fmla="*/ 1419367 w 1842448"/>
                        <a:gd name="connsiteY2" fmla="*/ 1885851 h 1902147"/>
                        <a:gd name="connsiteX3" fmla="*/ 1842448 w 1842448"/>
                        <a:gd name="connsiteY3" fmla="*/ 985099 h 1902147"/>
                        <a:gd name="connsiteX4" fmla="*/ 1842448 w 1842448"/>
                        <a:gd name="connsiteY4" fmla="*/ 985099 h 1902147"/>
                        <a:gd name="connsiteX0" fmla="*/ 0 w 1842448"/>
                        <a:gd name="connsiteY0" fmla="*/ 916207 h 1890383"/>
                        <a:gd name="connsiteX1" fmla="*/ 450376 w 1842448"/>
                        <a:gd name="connsiteY1" fmla="*/ 29102 h 1890383"/>
                        <a:gd name="connsiteX2" fmla="*/ 1351128 w 1842448"/>
                        <a:gd name="connsiteY2" fmla="*/ 1871550 h 1890383"/>
                        <a:gd name="connsiteX3" fmla="*/ 1842448 w 1842448"/>
                        <a:gd name="connsiteY3" fmla="*/ 984446 h 1890383"/>
                        <a:gd name="connsiteX4" fmla="*/ 1842448 w 1842448"/>
                        <a:gd name="connsiteY4" fmla="*/ 984446 h 1890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42448" h="1890383">
                          <a:moveTo>
                            <a:pt x="0" y="916207"/>
                          </a:moveTo>
                          <a:cubicBezTo>
                            <a:pt x="106907" y="391905"/>
                            <a:pt x="225188" y="-130122"/>
                            <a:pt x="450376" y="29102"/>
                          </a:cubicBezTo>
                          <a:cubicBezTo>
                            <a:pt x="675564" y="188326"/>
                            <a:pt x="1119116" y="1712326"/>
                            <a:pt x="1351128" y="1871550"/>
                          </a:cubicBezTo>
                          <a:cubicBezTo>
                            <a:pt x="1583140" y="2030774"/>
                            <a:pt x="1760561" y="1132297"/>
                            <a:pt x="1842448" y="984446"/>
                          </a:cubicBezTo>
                          <a:lnTo>
                            <a:pt x="1842448" y="984446"/>
                          </a:lnTo>
                        </a:path>
                      </a:pathLst>
                    </a:custGeom>
                    <a:noFill/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1" name="30 Elipse"/>
                  <p:cNvSpPr/>
                  <p:nvPr/>
                </p:nvSpPr>
                <p:spPr>
                  <a:xfrm>
                    <a:off x="7451436" y="2228708"/>
                    <a:ext cx="277234" cy="9525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33 Elipse"/>
                  <p:cNvSpPr/>
                  <p:nvPr/>
                </p:nvSpPr>
                <p:spPr>
                  <a:xfrm>
                    <a:off x="7924800" y="1610294"/>
                    <a:ext cx="277234" cy="95250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9" name="38 Elipse"/>
                <p:cNvSpPr/>
                <p:nvPr/>
              </p:nvSpPr>
              <p:spPr>
                <a:xfrm>
                  <a:off x="1532292" y="5410200"/>
                  <a:ext cx="481512" cy="165434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" name="10 Conector recto de flecha"/>
              <p:cNvCxnSpPr/>
              <p:nvPr/>
            </p:nvCxnSpPr>
            <p:spPr>
              <a:xfrm flipV="1">
                <a:off x="4203032" y="3618729"/>
                <a:ext cx="4331368" cy="991371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Conector recto de flecha"/>
              <p:cNvCxnSpPr/>
              <p:nvPr/>
            </p:nvCxnSpPr>
            <p:spPr>
              <a:xfrm>
                <a:off x="4203032" y="4610101"/>
                <a:ext cx="4268616" cy="667909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54 Conector recto de flecha"/>
              <p:cNvCxnSpPr/>
              <p:nvPr/>
            </p:nvCxnSpPr>
            <p:spPr>
              <a:xfrm flipV="1">
                <a:off x="4267200" y="4610101"/>
                <a:ext cx="4495800" cy="1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63 Elipse"/>
              <p:cNvSpPr/>
              <p:nvPr/>
            </p:nvSpPr>
            <p:spPr>
              <a:xfrm>
                <a:off x="6096584" y="4031697"/>
                <a:ext cx="481512" cy="16543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64 Elipse"/>
              <p:cNvSpPr/>
              <p:nvPr/>
            </p:nvSpPr>
            <p:spPr>
              <a:xfrm>
                <a:off x="6477000" y="4947142"/>
                <a:ext cx="481512" cy="1654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65 Elipse"/>
              <p:cNvSpPr/>
              <p:nvPr/>
            </p:nvSpPr>
            <p:spPr>
              <a:xfrm>
                <a:off x="7315200" y="4527385"/>
                <a:ext cx="481512" cy="16543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16 Conector recto de flecha"/>
              <p:cNvCxnSpPr/>
              <p:nvPr/>
            </p:nvCxnSpPr>
            <p:spPr>
              <a:xfrm flipH="1" flipV="1">
                <a:off x="3102495" y="3048000"/>
                <a:ext cx="17820" cy="467087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1 CuadroTexto"/>
                <p:cNvSpPr txBox="1"/>
                <p:nvPr/>
              </p:nvSpPr>
              <p:spPr>
                <a:xfrm>
                  <a:off x="256012" y="3222462"/>
                  <a:ext cx="5895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Arial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Arial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2" name="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012" y="3222462"/>
                  <a:ext cx="58952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31 CuadroTexto"/>
                <p:cNvSpPr txBox="1"/>
                <p:nvPr/>
              </p:nvSpPr>
              <p:spPr>
                <a:xfrm>
                  <a:off x="3944445" y="4110335"/>
                  <a:ext cx="3989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Arial"/>
                          </a:rPr>
                          <m:t>𝑡</m:t>
                        </m:r>
                      </m:oMath>
                    </m:oMathPara>
                  </a14:m>
                  <a:endPara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32" name="3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445" y="4110335"/>
                  <a:ext cx="39895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60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RF Transverse Deflection</a:t>
            </a:r>
            <a:r>
              <a:rPr lang="en-US" sz="3000" i="1" dirty="0" smtClean="0"/>
              <a:t> </a:t>
            </a:r>
            <a:r>
              <a:rPr lang="en-US" dirty="0"/>
              <a:t>(special case) 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76200" y="1588397"/>
                <a:ext cx="9232559" cy="1154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32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1588397"/>
                <a:ext cx="9232559" cy="11548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32 Conector recto de flecha"/>
          <p:cNvCxnSpPr/>
          <p:nvPr/>
        </p:nvCxnSpPr>
        <p:spPr>
          <a:xfrm flipH="1">
            <a:off x="2039580" y="4610102"/>
            <a:ext cx="17820" cy="46708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 flipH="1" flipV="1">
            <a:off x="2521092" y="4136978"/>
            <a:ext cx="17820" cy="46708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3 Grupo"/>
          <p:cNvGrpSpPr/>
          <p:nvPr/>
        </p:nvGrpSpPr>
        <p:grpSpPr>
          <a:xfrm>
            <a:off x="256012" y="3222462"/>
            <a:ext cx="8506988" cy="2644938"/>
            <a:chOff x="256012" y="3222462"/>
            <a:chExt cx="8506988" cy="2644938"/>
          </a:xfrm>
        </p:grpSpPr>
        <p:grpSp>
          <p:nvGrpSpPr>
            <p:cNvPr id="5" name="4 Grupo"/>
            <p:cNvGrpSpPr/>
            <p:nvPr/>
          </p:nvGrpSpPr>
          <p:grpSpPr>
            <a:xfrm>
              <a:off x="762000" y="3352800"/>
              <a:ext cx="8001000" cy="2514600"/>
              <a:chOff x="762000" y="3352800"/>
              <a:chExt cx="8001000" cy="2514600"/>
            </a:xfrm>
          </p:grpSpPr>
          <p:grpSp>
            <p:nvGrpSpPr>
              <p:cNvPr id="23" name="22 Grupo"/>
              <p:cNvGrpSpPr/>
              <p:nvPr/>
            </p:nvGrpSpPr>
            <p:grpSpPr>
              <a:xfrm>
                <a:off x="762000" y="3352800"/>
                <a:ext cx="8001000" cy="2514600"/>
                <a:chOff x="762000" y="3352800"/>
                <a:chExt cx="8001000" cy="2514600"/>
              </a:xfrm>
            </p:grpSpPr>
            <p:grpSp>
              <p:nvGrpSpPr>
                <p:cNvPr id="29" name="28 Grupo"/>
                <p:cNvGrpSpPr/>
                <p:nvPr/>
              </p:nvGrpSpPr>
              <p:grpSpPr>
                <a:xfrm>
                  <a:off x="762000" y="3352800"/>
                  <a:ext cx="3441032" cy="2514600"/>
                  <a:chOff x="6705600" y="1552433"/>
                  <a:chExt cx="1981200" cy="1447800"/>
                </a:xfrm>
              </p:grpSpPr>
              <p:grpSp>
                <p:nvGrpSpPr>
                  <p:cNvPr id="30" name="29 Grupo"/>
                  <p:cNvGrpSpPr/>
                  <p:nvPr/>
                </p:nvGrpSpPr>
                <p:grpSpPr>
                  <a:xfrm>
                    <a:off x="6705600" y="1552433"/>
                    <a:ext cx="1981200" cy="1447800"/>
                    <a:chOff x="6705600" y="1552433"/>
                    <a:chExt cx="1981200" cy="1447800"/>
                  </a:xfrm>
                </p:grpSpPr>
                <p:grpSp>
                  <p:nvGrpSpPr>
                    <p:cNvPr id="35" name="34 Grupo"/>
                    <p:cNvGrpSpPr/>
                    <p:nvPr/>
                  </p:nvGrpSpPr>
                  <p:grpSpPr>
                    <a:xfrm>
                      <a:off x="6705600" y="1552433"/>
                      <a:ext cx="1981200" cy="1447800"/>
                      <a:chOff x="7315200" y="1524000"/>
                      <a:chExt cx="1981200" cy="1447800"/>
                    </a:xfrm>
                  </p:grpSpPr>
                  <p:cxnSp>
                    <p:nvCxnSpPr>
                      <p:cNvPr id="37" name="36 Conector recto"/>
                      <p:cNvCxnSpPr/>
                      <p:nvPr/>
                    </p:nvCxnSpPr>
                    <p:spPr>
                      <a:xfrm>
                        <a:off x="7315200" y="1524000"/>
                        <a:ext cx="0" cy="144780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37 Conector recto de flecha"/>
                      <p:cNvCxnSpPr/>
                      <p:nvPr/>
                    </p:nvCxnSpPr>
                    <p:spPr>
                      <a:xfrm>
                        <a:off x="7315200" y="2247900"/>
                        <a:ext cx="1981200" cy="0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6" name="35 Forma libre"/>
                    <p:cNvSpPr/>
                    <p:nvPr/>
                  </p:nvSpPr>
                  <p:spPr>
                    <a:xfrm flipH="1">
                      <a:off x="6731758" y="1656397"/>
                      <a:ext cx="1648290" cy="1293794"/>
                    </a:xfrm>
                    <a:custGeom>
                      <a:avLst/>
                      <a:gdLst>
                        <a:gd name="connsiteX0" fmla="*/ 0 w 1842448"/>
                        <a:gd name="connsiteY0" fmla="*/ 916860 h 1902147"/>
                        <a:gd name="connsiteX1" fmla="*/ 450376 w 1842448"/>
                        <a:gd name="connsiteY1" fmla="*/ 29755 h 1902147"/>
                        <a:gd name="connsiteX2" fmla="*/ 1419367 w 1842448"/>
                        <a:gd name="connsiteY2" fmla="*/ 1885851 h 1902147"/>
                        <a:gd name="connsiteX3" fmla="*/ 1842448 w 1842448"/>
                        <a:gd name="connsiteY3" fmla="*/ 985099 h 1902147"/>
                        <a:gd name="connsiteX4" fmla="*/ 1842448 w 1842448"/>
                        <a:gd name="connsiteY4" fmla="*/ 985099 h 1902147"/>
                        <a:gd name="connsiteX0" fmla="*/ 0 w 1842448"/>
                        <a:gd name="connsiteY0" fmla="*/ 916207 h 1890383"/>
                        <a:gd name="connsiteX1" fmla="*/ 450376 w 1842448"/>
                        <a:gd name="connsiteY1" fmla="*/ 29102 h 1890383"/>
                        <a:gd name="connsiteX2" fmla="*/ 1351128 w 1842448"/>
                        <a:gd name="connsiteY2" fmla="*/ 1871550 h 1890383"/>
                        <a:gd name="connsiteX3" fmla="*/ 1842448 w 1842448"/>
                        <a:gd name="connsiteY3" fmla="*/ 984446 h 1890383"/>
                        <a:gd name="connsiteX4" fmla="*/ 1842448 w 1842448"/>
                        <a:gd name="connsiteY4" fmla="*/ 984446 h 1890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42448" h="1890383">
                          <a:moveTo>
                            <a:pt x="0" y="916207"/>
                          </a:moveTo>
                          <a:cubicBezTo>
                            <a:pt x="106907" y="391905"/>
                            <a:pt x="225188" y="-130122"/>
                            <a:pt x="450376" y="29102"/>
                          </a:cubicBezTo>
                          <a:cubicBezTo>
                            <a:pt x="675564" y="188326"/>
                            <a:pt x="1119116" y="1712326"/>
                            <a:pt x="1351128" y="1871550"/>
                          </a:cubicBezTo>
                          <a:cubicBezTo>
                            <a:pt x="1583140" y="2030774"/>
                            <a:pt x="1760561" y="1132297"/>
                            <a:pt x="1842448" y="984446"/>
                          </a:cubicBezTo>
                          <a:lnTo>
                            <a:pt x="1842448" y="984446"/>
                          </a:lnTo>
                        </a:path>
                      </a:pathLst>
                    </a:custGeom>
                    <a:noFill/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1" name="30 Elipse"/>
                  <p:cNvSpPr/>
                  <p:nvPr/>
                </p:nvSpPr>
                <p:spPr>
                  <a:xfrm>
                    <a:off x="7451436" y="2228708"/>
                    <a:ext cx="277234" cy="9525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5" name="54 Conector recto de flecha"/>
                <p:cNvCxnSpPr/>
                <p:nvPr/>
              </p:nvCxnSpPr>
              <p:spPr>
                <a:xfrm flipV="1">
                  <a:off x="4267200" y="4610101"/>
                  <a:ext cx="4495800" cy="1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65 Elipse"/>
                <p:cNvSpPr/>
                <p:nvPr/>
              </p:nvSpPr>
              <p:spPr>
                <a:xfrm rot="19745786">
                  <a:off x="6528888" y="4527385"/>
                  <a:ext cx="481512" cy="16543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1 Flecha circular"/>
              <p:cNvSpPr/>
              <p:nvPr/>
            </p:nvSpPr>
            <p:spPr>
              <a:xfrm flipH="1">
                <a:off x="6248400" y="4018685"/>
                <a:ext cx="770304" cy="793583"/>
              </a:xfrm>
              <a:prstGeom prst="circular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31 Flecha circular"/>
              <p:cNvSpPr/>
              <p:nvPr/>
            </p:nvSpPr>
            <p:spPr>
              <a:xfrm flipV="1">
                <a:off x="6505433" y="4439929"/>
                <a:ext cx="770304" cy="793583"/>
              </a:xfrm>
              <a:prstGeom prst="circular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24 CuadroTexto"/>
                <p:cNvSpPr txBox="1"/>
                <p:nvPr/>
              </p:nvSpPr>
              <p:spPr>
                <a:xfrm>
                  <a:off x="256012" y="3222462"/>
                  <a:ext cx="5895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Arial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Arial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25" name="2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012" y="3222462"/>
                  <a:ext cx="58952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25 CuadroTexto"/>
                <p:cNvSpPr txBox="1"/>
                <p:nvPr/>
              </p:nvSpPr>
              <p:spPr>
                <a:xfrm>
                  <a:off x="3944445" y="4110335"/>
                  <a:ext cx="3989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Arial"/>
                          </a:rPr>
                          <m:t>𝑡</m:t>
                        </m:r>
                      </m:oMath>
                    </m:oMathPara>
                  </a14:m>
                  <a:endPara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26" name="2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445" y="4110335"/>
                  <a:ext cx="39895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101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Arco de bloque"/>
          <p:cNvSpPr/>
          <p:nvPr/>
        </p:nvSpPr>
        <p:spPr bwMode="auto">
          <a:xfrm rot="5400000">
            <a:off x="5885263" y="3293186"/>
            <a:ext cx="1712690" cy="529215"/>
          </a:xfrm>
          <a:prstGeom prst="blockArc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42" name="41 Grupo"/>
          <p:cNvGrpSpPr/>
          <p:nvPr/>
        </p:nvGrpSpPr>
        <p:grpSpPr>
          <a:xfrm>
            <a:off x="194857" y="784184"/>
            <a:ext cx="8817014" cy="5386408"/>
            <a:chOff x="194857" y="784184"/>
            <a:chExt cx="8817014" cy="5386408"/>
          </a:xfrm>
        </p:grpSpPr>
        <p:grpSp>
          <p:nvGrpSpPr>
            <p:cNvPr id="9" name="8 Grupo"/>
            <p:cNvGrpSpPr/>
            <p:nvPr/>
          </p:nvGrpSpPr>
          <p:grpSpPr>
            <a:xfrm>
              <a:off x="194857" y="2928877"/>
              <a:ext cx="8817014" cy="1109723"/>
              <a:chOff x="194857" y="2766232"/>
              <a:chExt cx="8817014" cy="1109723"/>
            </a:xfrm>
          </p:grpSpPr>
          <p:sp>
            <p:nvSpPr>
              <p:cNvPr id="11" name="10 Rectángulo"/>
              <p:cNvSpPr/>
              <p:nvPr/>
            </p:nvSpPr>
            <p:spPr bwMode="auto">
              <a:xfrm rot="1879331" flipV="1">
                <a:off x="194857" y="2778933"/>
                <a:ext cx="8558754" cy="109702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8" name="7 Rectángulo"/>
              <p:cNvSpPr/>
              <p:nvPr/>
            </p:nvSpPr>
            <p:spPr bwMode="auto">
              <a:xfrm rot="19720669">
                <a:off x="453117" y="2766232"/>
                <a:ext cx="8558754" cy="109702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grpSp>
          <p:nvGrpSpPr>
            <p:cNvPr id="32" name="31 Grupo"/>
            <p:cNvGrpSpPr/>
            <p:nvPr/>
          </p:nvGrpSpPr>
          <p:grpSpPr>
            <a:xfrm>
              <a:off x="1143000" y="784184"/>
              <a:ext cx="6934200" cy="2111416"/>
              <a:chOff x="1143000" y="784184"/>
              <a:chExt cx="6934200" cy="2111416"/>
            </a:xfrm>
          </p:grpSpPr>
          <p:cxnSp>
            <p:nvCxnSpPr>
              <p:cNvPr id="14" name="13 Conector recto"/>
              <p:cNvCxnSpPr/>
              <p:nvPr/>
            </p:nvCxnSpPr>
            <p:spPr bwMode="auto">
              <a:xfrm>
                <a:off x="1143000" y="796885"/>
                <a:ext cx="3429000" cy="209871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15 Conector recto"/>
              <p:cNvCxnSpPr/>
              <p:nvPr/>
            </p:nvCxnSpPr>
            <p:spPr bwMode="auto">
              <a:xfrm flipV="1">
                <a:off x="4572000" y="784184"/>
                <a:ext cx="3505200" cy="211141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3" name="32 Grupo"/>
            <p:cNvGrpSpPr/>
            <p:nvPr/>
          </p:nvGrpSpPr>
          <p:grpSpPr>
            <a:xfrm>
              <a:off x="533400" y="1752600"/>
              <a:ext cx="2971800" cy="3505200"/>
              <a:chOff x="533400" y="1752600"/>
              <a:chExt cx="2971800" cy="3505200"/>
            </a:xfrm>
          </p:grpSpPr>
          <p:cxnSp>
            <p:nvCxnSpPr>
              <p:cNvPr id="18" name="17 Conector recto"/>
              <p:cNvCxnSpPr/>
              <p:nvPr/>
            </p:nvCxnSpPr>
            <p:spPr bwMode="auto">
              <a:xfrm>
                <a:off x="533400" y="1752600"/>
                <a:ext cx="2971800" cy="18288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24 Conector recto"/>
              <p:cNvCxnSpPr/>
              <p:nvPr/>
            </p:nvCxnSpPr>
            <p:spPr bwMode="auto">
              <a:xfrm flipH="1">
                <a:off x="770369" y="3581400"/>
                <a:ext cx="2734831" cy="16764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" name="33 Grupo"/>
            <p:cNvGrpSpPr/>
            <p:nvPr/>
          </p:nvGrpSpPr>
          <p:grpSpPr>
            <a:xfrm flipH="1">
              <a:off x="5638800" y="1752600"/>
              <a:ext cx="2971800" cy="3505200"/>
              <a:chOff x="533400" y="1752600"/>
              <a:chExt cx="2971800" cy="3505200"/>
            </a:xfrm>
          </p:grpSpPr>
          <p:cxnSp>
            <p:nvCxnSpPr>
              <p:cNvPr id="35" name="34 Conector recto"/>
              <p:cNvCxnSpPr/>
              <p:nvPr/>
            </p:nvCxnSpPr>
            <p:spPr bwMode="auto">
              <a:xfrm>
                <a:off x="533400" y="1752600"/>
                <a:ext cx="2971800" cy="18288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35 Conector recto"/>
              <p:cNvCxnSpPr/>
              <p:nvPr/>
            </p:nvCxnSpPr>
            <p:spPr bwMode="auto">
              <a:xfrm flipH="1">
                <a:off x="770369" y="3581400"/>
                <a:ext cx="2734831" cy="16764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" name="36 Grupo"/>
            <p:cNvGrpSpPr/>
            <p:nvPr/>
          </p:nvGrpSpPr>
          <p:grpSpPr>
            <a:xfrm flipV="1">
              <a:off x="1371600" y="4213184"/>
              <a:ext cx="6477000" cy="1957408"/>
              <a:chOff x="1371600" y="938192"/>
              <a:chExt cx="6477000" cy="1957408"/>
            </a:xfrm>
          </p:grpSpPr>
          <p:cxnSp>
            <p:nvCxnSpPr>
              <p:cNvPr id="38" name="37 Conector recto"/>
              <p:cNvCxnSpPr/>
              <p:nvPr/>
            </p:nvCxnSpPr>
            <p:spPr bwMode="auto">
              <a:xfrm>
                <a:off x="1371600" y="938192"/>
                <a:ext cx="3200400" cy="195740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38 Conector recto"/>
              <p:cNvCxnSpPr/>
              <p:nvPr/>
            </p:nvCxnSpPr>
            <p:spPr bwMode="auto">
              <a:xfrm flipV="1">
                <a:off x="4572000" y="938192"/>
                <a:ext cx="3276600" cy="19574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Crab Crossing Correction</a:t>
            </a:r>
            <a:endParaRPr lang="en-US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325790" y="456753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  <a:latin typeface="Arial"/>
                <a:cs typeface="Arial"/>
              </a:rPr>
              <a:t>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45 CuadroTexto"/>
              <p:cNvSpPr txBox="1"/>
              <p:nvPr/>
            </p:nvSpPr>
            <p:spPr>
              <a:xfrm>
                <a:off x="7049702" y="3276600"/>
                <a:ext cx="7226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𝜽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Arial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3200" b="1" dirty="0" smtClean="0">
                  <a:solidFill>
                    <a:schemeClr val="accent2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6" name="4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702" y="3276600"/>
                <a:ext cx="722698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1" descr="C:\Users\physics\Documents\Alx CST\na-pac13\WEPAC39\750_bd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488">
            <a:off x="678160" y="1080596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" descr="C:\Users\physics\Documents\Alx CST\na-pac13\WEPAC39\750_bd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0364">
            <a:off x="6696142" y="1010286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" descr="C:\Users\physics\Documents\Alx CST\na-pac13\WEPAC39\750_bd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451" flipV="1">
            <a:off x="6629400" y="4715575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" descr="C:\Users\physics\Documents\Alx CST\na-pac13\WEPAC39\750_bd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4097" flipV="1">
            <a:off x="730331" y="4715574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lex\Downloads\USPAS\2015\VA\bunch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3572">
            <a:off x="-142645" y="948353"/>
            <a:ext cx="1826028" cy="72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lex\Downloads\USPAS\2015\VA\bunch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66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594">
            <a:off x="7601431" y="892463"/>
            <a:ext cx="1826028" cy="72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7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08 0.33935 L 3.61111E-6 -0.0011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5" y="-17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4158 0.33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165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1500000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500000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275 0.65185 L -0.43108 0.34051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1557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8 0.33125 L 0.82153 0.647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58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500000">
                                      <p:cBhvr>
                                        <p:cTn id="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1500000">
                                      <p:cBhvr>
                                        <p:cTn id="2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en-US" dirty="0" smtClean="0"/>
              <a:t>Jefferson Lab’s Medium Energy Electron-Ion Collider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The MEIC at </a:t>
            </a:r>
            <a:r>
              <a:rPr lang="en-US" dirty="0" err="1" smtClean="0"/>
              <a:t>JLab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0862" y="1524000"/>
            <a:ext cx="5918938" cy="3657600"/>
            <a:chOff x="3225062" y="1676400"/>
            <a:chExt cx="5918938" cy="3657600"/>
          </a:xfrm>
        </p:grpSpPr>
        <p:pic>
          <p:nvPicPr>
            <p:cNvPr id="197673" name="Picture 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062" y="1676400"/>
              <a:ext cx="5918938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Slide Number Placeholder 82"/>
            <p:cNvSpPr txBox="1">
              <a:spLocks/>
            </p:cNvSpPr>
            <p:nvPr/>
          </p:nvSpPr>
          <p:spPr>
            <a:xfrm>
              <a:off x="5130062" y="3429000"/>
              <a:ext cx="2795589" cy="23138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algn="just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Y. Zhang, et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al. arXiv:1209.0757v2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(2012).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87" y="3355582"/>
            <a:ext cx="2981153" cy="21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23" y="2133600"/>
            <a:ext cx="1800874" cy="101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lide Number Placeholder 82"/>
          <p:cNvSpPr txBox="1">
            <a:spLocks/>
          </p:cNvSpPr>
          <p:nvPr/>
        </p:nvSpPr>
        <p:spPr>
          <a:xfrm>
            <a:off x="6204519" y="5524268"/>
            <a:ext cx="2863280" cy="23138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Accardi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al. arXiv:1110.1031v1 (2011).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88307" y="5838006"/>
                <a:ext cx="736509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</m:ra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=20−70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𝐺𝑒𝑉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r>
                  <a:rPr lang="en-US" b="1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ea typeface="Cambria Math"/>
                  </a:rPr>
                  <a:t>and</a:t>
                </a:r>
                <a:r>
                  <a:rPr lang="en-US" b="1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𝟑𝟒</m:t>
                        </m:r>
                      </m:sup>
                    </m:sSup>
                    <m:r>
                      <a:rPr lang="en-US" b="1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𝒄𝒎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accent6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6"/>
                    </a:solidFill>
                  </a:rPr>
                  <a:t>luminosity</a:t>
                </a:r>
                <a:r>
                  <a:rPr lang="en-US" b="1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07" y="5838006"/>
                <a:ext cx="7365093" cy="470000"/>
              </a:xfrm>
              <a:prstGeom prst="rect">
                <a:avLst/>
              </a:prstGeom>
              <a:blipFill rotWithShape="1">
                <a:blip r:embed="rId5"/>
                <a:stretch>
                  <a:fillRect l="-1075" t="-7792" r="-24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77000" y="1226403"/>
                <a:ext cx="238198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Deep inelastic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𝑒𝑝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𝑒𝐴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scattering.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226403"/>
                <a:ext cx="2381980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5897" t="-24818" r="-2821" b="-10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1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The MEIC Layout</a:t>
            </a:r>
            <a:endParaRPr lang="en-US" dirty="0"/>
          </a:p>
        </p:txBody>
      </p:sp>
      <p:sp>
        <p:nvSpPr>
          <p:cNvPr id="37" name="Slide Number Placeholder 82"/>
          <p:cNvSpPr txBox="1">
            <a:spLocks/>
          </p:cNvSpPr>
          <p:nvPr/>
        </p:nvSpPr>
        <p:spPr>
          <a:xfrm>
            <a:off x="1166812" y="6172200"/>
            <a:ext cx="3252788" cy="3601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V. S.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Morozov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, MEIC study group (2013).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7671" name="Group 197670"/>
          <p:cNvGrpSpPr/>
          <p:nvPr/>
        </p:nvGrpSpPr>
        <p:grpSpPr>
          <a:xfrm>
            <a:off x="242093" y="1332551"/>
            <a:ext cx="8683625" cy="4839649"/>
            <a:chOff x="242093" y="1332551"/>
            <a:chExt cx="8683625" cy="4839649"/>
          </a:xfrm>
        </p:grpSpPr>
        <p:grpSp>
          <p:nvGrpSpPr>
            <p:cNvPr id="197667" name="Group 197666"/>
            <p:cNvGrpSpPr/>
            <p:nvPr/>
          </p:nvGrpSpPr>
          <p:grpSpPr>
            <a:xfrm>
              <a:off x="242093" y="1332551"/>
              <a:ext cx="8683625" cy="4839649"/>
              <a:chOff x="242093" y="1066800"/>
              <a:chExt cx="8683625" cy="4839649"/>
            </a:xfrm>
          </p:grpSpPr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>
                <a:off x="242093" y="3099749"/>
                <a:ext cx="8683625" cy="2806700"/>
                <a:chOff x="0" y="1350"/>
                <a:chExt cx="5758" cy="1866"/>
              </a:xfrm>
            </p:grpSpPr>
            <p:pic>
              <p:nvPicPr>
                <p:cNvPr id="14" name="Picture 5" descr="two_rings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350"/>
                  <a:ext cx="5758" cy="18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2926" y="1764"/>
                  <a:ext cx="76" cy="4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2757" y="1766"/>
                  <a:ext cx="75" cy="44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693" y="1595"/>
                  <a:ext cx="392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IP’s</a:t>
                  </a:r>
                </a:p>
              </p:txBody>
            </p:sp>
          </p:grpSp>
          <p:grpSp>
            <p:nvGrpSpPr>
              <p:cNvPr id="3" name="Group 2"/>
              <p:cNvGrpSpPr/>
              <p:nvPr/>
            </p:nvGrpSpPr>
            <p:grpSpPr>
              <a:xfrm>
                <a:off x="4267200" y="1066800"/>
                <a:ext cx="4119350" cy="2298816"/>
                <a:chOff x="4267200" y="1066800"/>
                <a:chExt cx="4119350" cy="2298816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4277684" y="1079616"/>
                  <a:ext cx="4038600" cy="2286000"/>
                  <a:chOff x="297937" y="1193314"/>
                  <a:chExt cx="8534469" cy="4830833"/>
                </a:xfrm>
              </p:grpSpPr>
              <p:pic>
                <p:nvPicPr>
                  <p:cNvPr id="19" name="Picture 8" descr="straight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5613" y="2057400"/>
                    <a:ext cx="8226425" cy="29813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0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81476" y="2320509"/>
                    <a:ext cx="0" cy="91440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stealth" w="med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9519" y="1515370"/>
                    <a:ext cx="1105039" cy="9756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IP</a:t>
                    </a:r>
                  </a:p>
                </p:txBody>
              </p:sp>
              <p:sp>
                <p:nvSpPr>
                  <p:cNvPr id="22" name="Line 9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1133476" y="5005387"/>
                    <a:ext cx="0" cy="504825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 type="stealth" w="med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8228" y="5438786"/>
                    <a:ext cx="1128959" cy="58536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33CC33"/>
                        </a:solidFill>
                      </a:rPr>
                      <a:t>Ions</a:t>
                    </a:r>
                  </a:p>
                </p:txBody>
              </p:sp>
              <p:sp>
                <p:nvSpPr>
                  <p:cNvPr id="24" name="Line 11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8372476" y="1576387"/>
                    <a:ext cx="0" cy="504825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 type="stealth" w="med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46568" y="1193314"/>
                    <a:ext cx="985838" cy="58536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33CC33"/>
                        </a:solidFill>
                      </a:rPr>
                      <a:t>Ions</a:t>
                    </a:r>
                  </a:p>
                </p:txBody>
              </p:sp>
              <p:sp>
                <p:nvSpPr>
                  <p:cNvPr id="26" name="Line 13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7396163" y="4005262"/>
                    <a:ext cx="0" cy="504825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stealth" w="med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39046" y="4472619"/>
                    <a:ext cx="1642954" cy="58536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rgbClr val="FF0000"/>
                        </a:solidFill>
                      </a:rPr>
                      <a:t>Electrons</a:t>
                    </a:r>
                  </a:p>
                </p:txBody>
              </p:sp>
              <p:sp>
                <p:nvSpPr>
                  <p:cNvPr id="28" name="Line 15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071563" y="2709862"/>
                    <a:ext cx="0" cy="504825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stealth" w="med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937" y="2320509"/>
                    <a:ext cx="1711055" cy="58536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rgbClr val="FF0000"/>
                        </a:solidFill>
                      </a:rPr>
                      <a:t>Electrons</a:t>
                    </a:r>
                  </a:p>
                </p:txBody>
              </p:sp>
            </p:grpSp>
            <p:sp>
              <p:nvSpPr>
                <p:cNvPr id="2" name="Rectangle 1"/>
                <p:cNvSpPr/>
                <p:nvPr/>
              </p:nvSpPr>
              <p:spPr>
                <a:xfrm>
                  <a:off x="4267200" y="1066800"/>
                  <a:ext cx="4119350" cy="221088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" name="Straight Connector 4"/>
              <p:cNvCxnSpPr/>
              <p:nvPr/>
            </p:nvCxnSpPr>
            <p:spPr>
              <a:xfrm>
                <a:off x="4267200" y="3277685"/>
                <a:ext cx="189271" cy="300376"/>
              </a:xfrm>
              <a:prstGeom prst="line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4963484" y="3277685"/>
                <a:ext cx="3423066" cy="1038610"/>
              </a:xfrm>
              <a:prstGeom prst="line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/>
            <p:nvPr/>
          </p:nvCxnSpPr>
          <p:spPr>
            <a:xfrm>
              <a:off x="4575320" y="4062741"/>
              <a:ext cx="319253" cy="593299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24932" y="1295400"/>
                <a:ext cx="4066068" cy="1701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ℒ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𝜋𝜖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rad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tan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2400" i="1" smtClean="0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 smtClean="0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2" y="1295400"/>
                <a:ext cx="4066068" cy="17010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1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Colliders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06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Where?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2514600" y="838200"/>
            <a:ext cx="6705600" cy="4991338"/>
            <a:chOff x="2514600" y="1143000"/>
            <a:chExt cx="6705600" cy="4991338"/>
          </a:xfrm>
        </p:grpSpPr>
        <p:grpSp>
          <p:nvGrpSpPr>
            <p:cNvPr id="17" name="16 Grupo"/>
            <p:cNvGrpSpPr/>
            <p:nvPr/>
          </p:nvGrpSpPr>
          <p:grpSpPr>
            <a:xfrm>
              <a:off x="2514600" y="1143000"/>
              <a:ext cx="6591300" cy="4800600"/>
              <a:chOff x="2514600" y="1143000"/>
              <a:chExt cx="6591300" cy="4800600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7754" y="1143000"/>
                <a:ext cx="6538146" cy="470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15 Rectángulo"/>
              <p:cNvSpPr/>
              <p:nvPr/>
            </p:nvSpPr>
            <p:spPr bwMode="auto">
              <a:xfrm>
                <a:off x="2514600" y="3733800"/>
                <a:ext cx="2438400" cy="2209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sp>
          <p:nvSpPr>
            <p:cNvPr id="20" name="Slide Number Placeholder 82"/>
            <p:cNvSpPr txBox="1">
              <a:spLocks/>
            </p:cNvSpPr>
            <p:nvPr/>
          </p:nvSpPr>
          <p:spPr>
            <a:xfrm>
              <a:off x="4724400" y="5791200"/>
              <a:ext cx="4495800" cy="34313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Butchered slide from Steve Myers IPAC2012 New Orleans.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2" name="Picture 1033" descr="F:\ullrich\Talks\dnp2000\ev32-end-fu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2"/>
          <a:stretch>
            <a:fillRect/>
          </a:stretch>
        </p:blipFill>
        <p:spPr bwMode="auto">
          <a:xfrm>
            <a:off x="914400" y="3124200"/>
            <a:ext cx="3124200" cy="335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82"/>
          <p:cNvSpPr txBox="1">
            <a:spLocks/>
          </p:cNvSpPr>
          <p:nvPr/>
        </p:nvSpPr>
        <p:spPr>
          <a:xfrm>
            <a:off x="15054" y="2667000"/>
            <a:ext cx="27305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STAR detector at RHIC,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J.G. Cramer UW Colloquium 2002.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The MEIC Luminosity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Short bunches for both species.</a:t>
                </a:r>
                <a:endPara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 transverse emittance.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Ultrahigh collision frequency CW beams.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Staged electron cooling.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 final focusing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beam-beam tune shift.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Crab crossing.</a:t>
                </a:r>
                <a:endParaRPr lang="en-US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1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physics\Documents\Alx misc\travel\APS apr2014\g638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38529"/>
            <a:ext cx="2590801" cy="12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MEIC Crabbing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1924" y="2590800"/>
                <a:ext cx="3184676" cy="120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𝒄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𝑟𝑓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4" y="2590800"/>
                <a:ext cx="3184676" cy="12025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6058932"/>
                  </p:ext>
                </p:extLst>
              </p:nvPr>
            </p:nvGraphicFramePr>
            <p:xfrm>
              <a:off x="1371600" y="4445361"/>
              <a:ext cx="6400800" cy="203163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12868"/>
                    <a:gridCol w="990600"/>
                    <a:gridCol w="1054332"/>
                    <a:gridCol w="1143000"/>
                  </a:tblGrid>
                  <a:tr h="32981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Parameter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Units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Electron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Proton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9039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Beam energy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GeV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60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9039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Bunch frequency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MHz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750.0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79039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Crossing angle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 smtClean="0">
                              <a:solidFill>
                                <a:schemeClr val="accent2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mrad</a:t>
                          </a:r>
                          <a:endParaRPr lang="en-US" sz="1800" dirty="0">
                            <a:solidFill>
                              <a:schemeClr val="accent2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accent2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9483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Betatron function at the IP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en-US" sz="18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cm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90834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Betatron fn. at the crab cavity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𝑐</m:t>
                                  </m:r>
                                </m:sup>
                              </m:sSubSup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m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300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1400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9039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Integrated kicking voltage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MV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66FF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1.35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accent2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6058932"/>
                  </p:ext>
                </p:extLst>
              </p:nvPr>
            </p:nvGraphicFramePr>
            <p:xfrm>
              <a:off x="1371600" y="4445361"/>
              <a:ext cx="6400800" cy="203163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12868"/>
                    <a:gridCol w="990600"/>
                    <a:gridCol w="1054332"/>
                    <a:gridCol w="1143000"/>
                  </a:tblGrid>
                  <a:tr h="32981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Parameter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Units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Electron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Proton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9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43478" r="-99241" b="-5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GeV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60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9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43478" r="-99241" b="-4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MHz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750.0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79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343478" r="-99241" b="-3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err="1" smtClean="0">
                              <a:solidFill>
                                <a:schemeClr val="accent2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mrad</a:t>
                          </a:r>
                          <a:endParaRPr lang="en-US" sz="1800" dirty="0">
                            <a:solidFill>
                              <a:schemeClr val="accent2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accent2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948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425000" r="-99241" b="-2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cm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90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525000" r="-99241" b="-1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m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300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1400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9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652174" r="-99241" b="-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MV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66FF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1.35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accent2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1" name="Rectangle 40"/>
          <p:cNvSpPr/>
          <p:nvPr/>
        </p:nvSpPr>
        <p:spPr>
          <a:xfrm>
            <a:off x="457200" y="1411068"/>
            <a:ext cx="3085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High repetition.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Big crossing angle.</a:t>
            </a:r>
          </a:p>
        </p:txBody>
      </p:sp>
      <p:grpSp>
        <p:nvGrpSpPr>
          <p:cNvPr id="27" name="Group 46"/>
          <p:cNvGrpSpPr/>
          <p:nvPr/>
        </p:nvGrpSpPr>
        <p:grpSpPr>
          <a:xfrm>
            <a:off x="5404996" y="1219200"/>
            <a:ext cx="3510404" cy="2378691"/>
            <a:chOff x="4648200" y="1659909"/>
            <a:chExt cx="3510404" cy="2378691"/>
          </a:xfrm>
        </p:grpSpPr>
        <p:grpSp>
          <p:nvGrpSpPr>
            <p:cNvPr id="29" name="Group 39"/>
            <p:cNvGrpSpPr/>
            <p:nvPr/>
          </p:nvGrpSpPr>
          <p:grpSpPr>
            <a:xfrm>
              <a:off x="4648200" y="1659909"/>
              <a:ext cx="3510404" cy="2378691"/>
              <a:chOff x="5105400" y="1676400"/>
              <a:chExt cx="3510404" cy="2378691"/>
            </a:xfrm>
          </p:grpSpPr>
          <p:grpSp>
            <p:nvGrpSpPr>
              <p:cNvPr id="35" name="Group 36"/>
              <p:cNvGrpSpPr/>
              <p:nvPr/>
            </p:nvGrpSpPr>
            <p:grpSpPr>
              <a:xfrm>
                <a:off x="5105400" y="1676400"/>
                <a:ext cx="3510404" cy="2378691"/>
                <a:chOff x="5105400" y="1447800"/>
                <a:chExt cx="3510404" cy="2378691"/>
              </a:xfrm>
            </p:grpSpPr>
            <p:grpSp>
              <p:nvGrpSpPr>
                <p:cNvPr id="51" name="Group 30"/>
                <p:cNvGrpSpPr/>
                <p:nvPr/>
              </p:nvGrpSpPr>
              <p:grpSpPr>
                <a:xfrm>
                  <a:off x="5105400" y="1447800"/>
                  <a:ext cx="3510404" cy="2378691"/>
                  <a:chOff x="5100196" y="1583709"/>
                  <a:chExt cx="3510404" cy="2378691"/>
                </a:xfrm>
              </p:grpSpPr>
              <p:grpSp>
                <p:nvGrpSpPr>
                  <p:cNvPr id="53" name="Group 27"/>
                  <p:cNvGrpSpPr/>
                  <p:nvPr/>
                </p:nvGrpSpPr>
                <p:grpSpPr>
                  <a:xfrm>
                    <a:off x="5100196" y="1583709"/>
                    <a:ext cx="3510404" cy="2378691"/>
                    <a:chOff x="4724399" y="1583709"/>
                    <a:chExt cx="3735311" cy="2531091"/>
                  </a:xfrm>
                </p:grpSpPr>
                <p:pic>
                  <p:nvPicPr>
                    <p:cNvPr id="55" name="Picture 2" descr="C:\Users\physics\Documents\talks\oral presentation ODU\crab-voltage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724399" y="1583709"/>
                      <a:ext cx="3735311" cy="253109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cxnSp>
                  <p:nvCxnSpPr>
                    <p:cNvPr id="56" name="Straight Connector 20"/>
                    <p:cNvCxnSpPr/>
                    <p:nvPr/>
                  </p:nvCxnSpPr>
                  <p:spPr>
                    <a:xfrm flipV="1">
                      <a:off x="8153400" y="3064534"/>
                      <a:ext cx="0" cy="800100"/>
                    </a:xfrm>
                    <a:prstGeom prst="line">
                      <a:avLst/>
                    </a:prstGeom>
                    <a:ln w="3810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24"/>
                    <p:cNvCxnSpPr/>
                    <p:nvPr/>
                  </p:nvCxnSpPr>
                  <p:spPr>
                    <a:xfrm>
                      <a:off x="4981575" y="3064534"/>
                      <a:ext cx="3171825" cy="0"/>
                    </a:xfrm>
                    <a:prstGeom prst="line">
                      <a:avLst/>
                    </a:prstGeom>
                    <a:ln w="3810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4" name="Straight Arrow Connector 29"/>
                  <p:cNvCxnSpPr/>
                  <p:nvPr/>
                </p:nvCxnSpPr>
                <p:spPr>
                  <a:xfrm flipH="1">
                    <a:off x="7131424" y="2286000"/>
                    <a:ext cx="488576" cy="487054"/>
                  </a:xfrm>
                  <a:prstGeom prst="straightConnector1">
                    <a:avLst/>
                  </a:prstGeom>
                  <a:ln>
                    <a:solidFill>
                      <a:schemeClr val="accent2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" name="Straight Arrow Connector 33"/>
                <p:cNvCxnSpPr/>
                <p:nvPr/>
              </p:nvCxnSpPr>
              <p:spPr>
                <a:xfrm flipH="1">
                  <a:off x="6672306" y="3124200"/>
                  <a:ext cx="338094" cy="334654"/>
                </a:xfrm>
                <a:prstGeom prst="straightConnector1">
                  <a:avLst/>
                </a:prstGeom>
                <a:ln>
                  <a:solidFill>
                    <a:srgbClr val="FF66FF"/>
                  </a:solidFill>
                  <a:tailEnd type="arrow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"/>
                  <p:cNvSpPr/>
                  <p:nvPr/>
                </p:nvSpPr>
                <p:spPr>
                  <a:xfrm>
                    <a:off x="7734300" y="2052935"/>
                    <a:ext cx="342900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4300" y="2052935"/>
                    <a:ext cx="342900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21429" b="-118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"/>
                  <p:cNvSpPr/>
                  <p:nvPr/>
                </p:nvSpPr>
                <p:spPr>
                  <a:xfrm>
                    <a:off x="7048500" y="3043535"/>
                    <a:ext cx="342900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1" i="1" dirty="0" smtClean="0">
                                  <a:solidFill>
                                    <a:srgbClr val="FF66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solidFill>
                                    <a:srgbClr val="FF66FF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 dirty="0" smtClean="0">
                                  <a:solidFill>
                                    <a:srgbClr val="FF66FF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sz="2400" b="1" dirty="0">
                      <a:solidFill>
                        <a:srgbClr val="FF66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48500" y="3043535"/>
                    <a:ext cx="342900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315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2" name="Straight Connector 44"/>
            <p:cNvCxnSpPr/>
            <p:nvPr/>
          </p:nvCxnSpPr>
          <p:spPr>
            <a:xfrm flipV="1">
              <a:off x="5257800" y="3670963"/>
              <a:ext cx="0" cy="132534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47"/>
            <p:cNvCxnSpPr/>
            <p:nvPr/>
          </p:nvCxnSpPr>
          <p:spPr>
            <a:xfrm>
              <a:off x="4889891" y="3670963"/>
              <a:ext cx="367909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53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Transverse Kick (e.g. 750 MHz SRFD)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25386" y="1447800"/>
                <a:ext cx="6875614" cy="88915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86" y="1447800"/>
                <a:ext cx="6875614" cy="8891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45196" y="2724205"/>
            <a:ext cx="4417996" cy="3752795"/>
            <a:chOff x="145196" y="2724205"/>
            <a:chExt cx="4417996" cy="3752795"/>
          </a:xfrm>
        </p:grpSpPr>
        <p:grpSp>
          <p:nvGrpSpPr>
            <p:cNvPr id="14" name="Group 13"/>
            <p:cNvGrpSpPr/>
            <p:nvPr/>
          </p:nvGrpSpPr>
          <p:grpSpPr>
            <a:xfrm>
              <a:off x="145196" y="3290329"/>
              <a:ext cx="4274404" cy="3186671"/>
              <a:chOff x="1207135" y="2352998"/>
              <a:chExt cx="5713339" cy="4259431"/>
            </a:xfrm>
          </p:grpSpPr>
          <p:pic>
            <p:nvPicPr>
              <p:cNvPr id="24" name="Picture 23" descr="750 elec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7135" y="2352998"/>
                <a:ext cx="2839085" cy="21202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Picture 24" descr="750 magnetic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752" y="2352998"/>
                <a:ext cx="2747646" cy="21247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Picture 25" descr="750 elec surf"/>
              <p:cNvPicPr/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7135" y="4513754"/>
                <a:ext cx="2782570" cy="2098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Picture 26" descr="750 magnetic surf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6165" y="4447310"/>
                <a:ext cx="2734309" cy="21202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228600" y="2724205"/>
              <a:ext cx="2057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/>
                  </a:solidFill>
                </a:rPr>
                <a:t>Electric Field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62199" y="2724205"/>
              <a:ext cx="220099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Magnetic Field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95704" y="2523585"/>
            <a:ext cx="4212654" cy="3877215"/>
            <a:chOff x="4795704" y="2523585"/>
            <a:chExt cx="4212654" cy="3877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029200" y="2523585"/>
                  <a:ext cx="3810000" cy="981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⇒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=0.2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𝑀𝑉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2523585"/>
                  <a:ext cx="3810000" cy="98161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934200" y="3173147"/>
                  <a:ext cx="2074158" cy="513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𝑀𝑉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3173147"/>
                  <a:ext cx="2074158" cy="51360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4795704" y="3626937"/>
              <a:ext cx="4119696" cy="2773863"/>
              <a:chOff x="4795704" y="3398337"/>
              <a:chExt cx="4119696" cy="2773863"/>
            </a:xfrm>
          </p:grpSpPr>
          <p:pic>
            <p:nvPicPr>
              <p:cNvPr id="13" name="Picture 2" descr="C:\Users\alex\Documents\XV SCHOOL\WEPPC100\DxHOM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704" y="3398337"/>
                <a:ext cx="4119696" cy="27738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7049313" y="3489335"/>
                    <a:ext cx="1494705" cy="320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0.2 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𝑀𝑉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en-US" sz="1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49313" y="3489335"/>
                    <a:ext cx="1494705" cy="32066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6019800" y="5334000"/>
                    <a:ext cx="1347227" cy="320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40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=0.</m:t>
                          </m:r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𝑀𝑉</m:t>
                          </m:r>
                          <m:r>
                            <a:rPr lang="en-US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en-US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9800" y="5334000"/>
                    <a:ext cx="1347227" cy="32066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6059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of the Content Borrowed </a:t>
            </a:r>
            <a:r>
              <a:rPr lang="en-US" dirty="0" smtClean="0"/>
              <a:t>from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971800"/>
          </a:xfrm>
        </p:spPr>
        <p:txBody>
          <a:bodyPr/>
          <a:lstStyle/>
          <a:p>
            <a:r>
              <a:rPr lang="en-US" dirty="0" smtClean="0"/>
              <a:t>W. Herr “Concepts of luminosity for particle colliders” CAS-Lectures, Varna, Bulgaria 2010.</a:t>
            </a:r>
          </a:p>
          <a:p>
            <a:r>
              <a:rPr lang="en-US" dirty="0"/>
              <a:t>F. Zimmermann “LHC: The machine”, SLAC Summer </a:t>
            </a:r>
            <a:r>
              <a:rPr lang="en-US" dirty="0" smtClean="0"/>
              <a:t>Institute 2012.</a:t>
            </a:r>
            <a:endParaRPr lang="en-US" dirty="0"/>
          </a:p>
          <a:p>
            <a:r>
              <a:rPr lang="en-US" dirty="0" smtClean="0"/>
              <a:t>J. G. Cramer “Surprises from RHIC” UW Phys. Dept. Colloquium 2002.</a:t>
            </a:r>
          </a:p>
          <a:p>
            <a:r>
              <a:rPr lang="en-US" dirty="0" smtClean="0"/>
              <a:t>And </a:t>
            </a:r>
            <a:r>
              <a:rPr lang="en-US" dirty="0" smtClean="0"/>
              <a:t>many more</a:t>
            </a:r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367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Colliders (2)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06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2854351" y="1295400"/>
            <a:ext cx="5680049" cy="3047999"/>
            <a:chOff x="2016151" y="1524001"/>
            <a:chExt cx="5680049" cy="3047999"/>
          </a:xfrm>
        </p:grpSpPr>
        <p:grpSp>
          <p:nvGrpSpPr>
            <p:cNvPr id="2" name="1 Grupo"/>
            <p:cNvGrpSpPr/>
            <p:nvPr/>
          </p:nvGrpSpPr>
          <p:grpSpPr>
            <a:xfrm>
              <a:off x="2016151" y="1571221"/>
              <a:ext cx="3505200" cy="3000779"/>
              <a:chOff x="2362200" y="1371600"/>
              <a:chExt cx="4729361" cy="4048776"/>
            </a:xfrm>
          </p:grpSpPr>
          <p:sp>
            <p:nvSpPr>
              <p:cNvPr id="4" name="Slide Number Placeholder 82"/>
              <p:cNvSpPr txBox="1">
                <a:spLocks/>
              </p:cNvSpPr>
              <p:nvPr/>
            </p:nvSpPr>
            <p:spPr>
              <a:xfrm>
                <a:off x="2895426" y="4957400"/>
                <a:ext cx="4196135" cy="4629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/>
              <a:p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hlinkClick r:id="rId2"/>
                  </a:rPr>
                  <a:t>www.businessinsider.com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 Laurent </a:t>
                </a:r>
                <a:r>
                  <a:rPr lang="en-US" sz="14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Egli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3074" name="Picture 2" descr="C:\Users\alex\Downloads\USPAS\2015\VA\morgan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1371600"/>
                <a:ext cx="4676775" cy="3503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2 Llamada ovalada"/>
            <p:cNvSpPr/>
            <p:nvPr/>
          </p:nvSpPr>
          <p:spPr bwMode="auto">
            <a:xfrm>
              <a:off x="5105400" y="1524001"/>
              <a:ext cx="2590800" cy="1345366"/>
            </a:xfrm>
            <a:prstGeom prst="wedgeEllipseCallout">
              <a:avLst>
                <a:gd name="adj1" fmla="val -75618"/>
                <a:gd name="adj2" fmla="val 25453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rPr>
                <a:t>Because they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rPr>
                <a:t> are super cool!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457200" y="4091312"/>
            <a:ext cx="8382000" cy="2614288"/>
            <a:chOff x="457200" y="4091312"/>
            <a:chExt cx="8382000" cy="2614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/>
                <p:cNvSpPr txBox="1">
                  <a:spLocks/>
                </p:cNvSpPr>
                <p:nvPr/>
              </p:nvSpPr>
              <p:spPr bwMode="auto">
                <a:xfrm>
                  <a:off x="457200" y="4091312"/>
                  <a:ext cx="8229600" cy="2614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charset="0"/>
                    <a:buChar char="§"/>
                    <a:defRPr sz="2400">
                      <a:solidFill>
                        <a:schemeClr val="tx1"/>
                      </a:solidFill>
                      <a:latin typeface="Arial"/>
                      <a:ea typeface="ＭＳ Ｐゴシック" charset="-128"/>
                      <a:cs typeface="ＭＳ Ｐゴシック" charset="-128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charset="0"/>
                    <a:buChar char="§"/>
                    <a:defRPr sz="2200">
                      <a:solidFill>
                        <a:srgbClr val="000090"/>
                      </a:solidFill>
                      <a:latin typeface="Arial"/>
                      <a:ea typeface="ＭＳ Ｐゴシック" charset="-128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rgbClr val="188D1B"/>
                      </a:solidFill>
                      <a:latin typeface="Arial"/>
                      <a:ea typeface="ＭＳ Ｐゴシック" charset="-128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rgbClr val="FF0000"/>
                      </a:solidFill>
                      <a:latin typeface="Arial"/>
                      <a:ea typeface="ＭＳ Ｐゴシック" charset="-128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/>
                      <a:ea typeface="ＭＳ Ｐゴシック" charset="-128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kern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True! But also:</a:t>
                  </a:r>
                </a:p>
                <a:p>
                  <a:pPr marL="0" indent="0">
                    <a:lnSpc>
                      <a:spcPct val="15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/>
                                <a:cs typeface="Arial" panose="020B0604020202020204" pitchFamily="34" charset="0"/>
                              </a:rPr>
                              <m:t>𝑐𝑚</m:t>
                            </m:r>
                          </m:sub>
                        </m:sSub>
                        <m:r>
                          <a:rPr lang="en-US" b="0" i="1" kern="0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b="0" i="1" kern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kern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kern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kern="0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kern="0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b="0" i="1" kern="0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kern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kern="0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kern="0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b="0" i="1" kern="0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kern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kern="0" smtClean="0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kern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kern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kern="0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kern="0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kern="0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kern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kern="0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kern="0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kern="0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kern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kern="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indent="0">
                    <a:lnSpc>
                      <a:spcPct val="15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kern="0">
                                <a:latin typeface="Cambria Math"/>
                                <a:cs typeface="Arial" panose="020B0604020202020204" pitchFamily="34" charset="0"/>
                              </a:rPr>
                              <m:t>𝑐𝑚</m:t>
                            </m:r>
                          </m:sub>
                        </m:sSub>
                        <m:r>
                          <a:rPr lang="en-US" i="1" ker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ker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kern="0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ker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ker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ker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kern="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indent="0">
                    <a:lnSpc>
                      <a:spcPct val="15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kern="0">
                                <a:latin typeface="Cambria Math"/>
                                <a:cs typeface="Arial" panose="020B0604020202020204" pitchFamily="34" charset="0"/>
                              </a:rPr>
                              <m:t>𝑐𝑚</m:t>
                            </m:r>
                          </m:sub>
                        </m:sSub>
                        <m:r>
                          <a:rPr lang="en-US" i="1" ker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i="1" ker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ker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 ker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i="1" ker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 ker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kern="0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0" i="1" kern="0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 ker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 ker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kern="0" smtClean="0">
                                <a:latin typeface="Cambria Math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</m:rad>
                      </m:oMath>
                    </m:oMathPara>
                  </a14:m>
                  <a:endParaRPr lang="en-US" kern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indent="0">
                    <a:lnSpc>
                      <a:spcPct val="150000"/>
                    </a:lnSpc>
                    <a:buNone/>
                  </a:pPr>
                  <a:endParaRPr lang="en-US" kern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indent="0">
                    <a:lnSpc>
                      <a:spcPct val="150000"/>
                    </a:lnSpc>
                    <a:buNone/>
                  </a:pPr>
                  <a:endParaRPr lang="en-US" kern="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200" y="4091312"/>
                  <a:ext cx="8229600" cy="261428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6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13 Grupo"/>
            <p:cNvGrpSpPr/>
            <p:nvPr/>
          </p:nvGrpSpPr>
          <p:grpSpPr>
            <a:xfrm>
              <a:off x="507664" y="5493603"/>
              <a:ext cx="3123623" cy="830997"/>
              <a:chOff x="507664" y="5493603"/>
              <a:chExt cx="3123623" cy="8309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9 CuadroTexto"/>
                  <p:cNvSpPr txBox="1"/>
                  <p:nvPr/>
                </p:nvSpPr>
                <p:spPr>
                  <a:xfrm>
                    <a:off x="507664" y="5493603"/>
                    <a:ext cx="2464136" cy="830997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Colliding beams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cs typeface="Arial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cs typeface="Arial"/>
                            </a:rPr>
                            <m:t>)</m:t>
                          </m:r>
                        </m:oMath>
                      </m:oMathPara>
                    </a14:m>
                    <a:endParaRPr lang="en-US" dirty="0" smtClean="0">
                      <a:latin typeface="Arial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10" name="9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664" y="5493603"/>
                    <a:ext cx="2464136" cy="83099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3440" t="-4317" b="-935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5 Flecha derecha"/>
              <p:cNvSpPr/>
              <p:nvPr/>
            </p:nvSpPr>
            <p:spPr bwMode="auto">
              <a:xfrm rot="20933641">
                <a:off x="2799933" y="5644358"/>
                <a:ext cx="831354" cy="484184"/>
              </a:xfrm>
              <a:prstGeom prst="rightArrow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grpSp>
          <p:nvGrpSpPr>
            <p:cNvPr id="12" name="11 Grupo"/>
            <p:cNvGrpSpPr/>
            <p:nvPr/>
          </p:nvGrpSpPr>
          <p:grpSpPr>
            <a:xfrm>
              <a:off x="6045216" y="4953000"/>
              <a:ext cx="2793984" cy="1256721"/>
              <a:chOff x="6045216" y="4953000"/>
              <a:chExt cx="2793984" cy="12567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12 CuadroTexto"/>
                  <p:cNvSpPr txBox="1"/>
                  <p:nvPr/>
                </p:nvSpPr>
                <p:spPr>
                  <a:xfrm>
                    <a:off x="6977280" y="4953000"/>
                    <a:ext cx="1861920" cy="830997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Fixed target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Aria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cs typeface="Arial"/>
                            </a:rPr>
                            <m:t>=0)</m:t>
                          </m:r>
                        </m:oMath>
                      </m:oMathPara>
                    </a14:m>
                    <a:endParaRPr lang="en-US" dirty="0" smtClean="0">
                      <a:latin typeface="Arial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13" name="12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7280" y="4953000"/>
                    <a:ext cx="1861920" cy="83099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4886" t="-4348" r="-1303" b="-942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10 Flecha derecha"/>
              <p:cNvSpPr/>
              <p:nvPr/>
            </p:nvSpPr>
            <p:spPr bwMode="auto">
              <a:xfrm rot="9152842">
                <a:off x="6045216" y="5790621"/>
                <a:ext cx="1143001" cy="419100"/>
              </a:xfrm>
              <a:prstGeom prst="rightArrow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51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“small things”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2235" y="1660676"/>
            <a:ext cx="5993264" cy="48921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indent="0" algn="r">
              <a:buNone/>
            </a:pPr>
            <a:r>
              <a:rPr lang="en-US" sz="2600" dirty="0" smtClean="0"/>
              <a:t>SUSY??</a:t>
            </a:r>
          </a:p>
          <a:p>
            <a:pPr marL="909638" algn="r"/>
            <a:endParaRPr lang="en-US" sz="2600" b="0" dirty="0" smtClean="0">
              <a:ea typeface="Cambria Math"/>
            </a:endParaRPr>
          </a:p>
          <a:p>
            <a:pPr marL="566738" indent="0" algn="r">
              <a:buNone/>
            </a:pPr>
            <a:r>
              <a:rPr lang="en-US" sz="2600" dirty="0" smtClean="0">
                <a:ea typeface="Cambria Math"/>
              </a:rPr>
              <a:t>Weak </a:t>
            </a:r>
            <a:r>
              <a:rPr lang="en-US" sz="2600" dirty="0">
                <a:ea typeface="Cambria Math"/>
              </a:rPr>
              <a:t>n</a:t>
            </a:r>
            <a:r>
              <a:rPr lang="en-US" sz="2600" dirty="0" smtClean="0">
                <a:ea typeface="Cambria Math"/>
              </a:rPr>
              <a:t>uclear force</a:t>
            </a:r>
          </a:p>
          <a:p>
            <a:pPr marL="566738" indent="0" algn="r">
              <a:buNone/>
            </a:pPr>
            <a:r>
              <a:rPr lang="en-US" sz="2600" dirty="0" smtClean="0">
                <a:ea typeface="Cambria Math"/>
              </a:rPr>
              <a:t>Proton and neutron</a:t>
            </a:r>
          </a:p>
          <a:p>
            <a:pPr marL="566738" indent="0" algn="r">
              <a:buNone/>
            </a:pPr>
            <a:r>
              <a:rPr lang="en-US" sz="2600" dirty="0" smtClean="0">
                <a:ea typeface="Cambria Math"/>
              </a:rPr>
              <a:t>Quarks, </a:t>
            </a:r>
            <a:r>
              <a:rPr lang="en-US" sz="2600" dirty="0" err="1" smtClean="0">
                <a:ea typeface="Cambria Math"/>
              </a:rPr>
              <a:t>muon</a:t>
            </a:r>
            <a:endParaRPr lang="en-US" sz="2600" dirty="0" smtClean="0">
              <a:ea typeface="Cambria Math"/>
            </a:endParaRPr>
          </a:p>
          <a:p>
            <a:pPr marL="566738" indent="0" algn="r">
              <a:buNone/>
            </a:pPr>
            <a:r>
              <a:rPr lang="en-US" sz="2600" dirty="0" smtClean="0">
                <a:ea typeface="Cambria Math"/>
              </a:rPr>
              <a:t>Nuclear states transitions</a:t>
            </a:r>
          </a:p>
          <a:p>
            <a:pPr marL="566738" indent="0" algn="r">
              <a:buNone/>
            </a:pPr>
            <a:r>
              <a:rPr lang="en-US" sz="2600" dirty="0" smtClean="0">
                <a:ea typeface="Cambria Math"/>
              </a:rPr>
              <a:t>Electron</a:t>
            </a:r>
          </a:p>
          <a:p>
            <a:pPr marL="566738" indent="0" algn="r">
              <a:buNone/>
            </a:pPr>
            <a:r>
              <a:rPr lang="en-US" sz="2600" dirty="0" smtClean="0">
                <a:ea typeface="Cambria Math"/>
              </a:rPr>
              <a:t>Transitions in the inner-shell atomic states</a:t>
            </a:r>
          </a:p>
          <a:p>
            <a:pPr marL="566738" indent="0" algn="r">
              <a:buNone/>
            </a:pPr>
            <a:endParaRPr lang="en-US" sz="2600" dirty="0">
              <a:ea typeface="Cambria Math"/>
            </a:endParaRPr>
          </a:p>
          <a:p>
            <a:pPr marL="566738" indent="0" algn="r">
              <a:buNone/>
            </a:pPr>
            <a:r>
              <a:rPr lang="en-US" sz="2600" dirty="0" smtClean="0">
                <a:ea typeface="Cambria Math"/>
              </a:rPr>
              <a:t>Atomic states transitions</a:t>
            </a:r>
          </a:p>
          <a:p>
            <a:pPr marL="566738" indent="0" algn="r">
              <a:buNone/>
            </a:pPr>
            <a:endParaRPr lang="en-US" sz="2600" dirty="0">
              <a:ea typeface="Cambria Math"/>
            </a:endParaRPr>
          </a:p>
          <a:p>
            <a:pPr marL="566738" indent="0" algn="r">
              <a:buNone/>
            </a:pPr>
            <a:r>
              <a:rPr lang="en-US" sz="2600" dirty="0" smtClean="0">
                <a:ea typeface="Cambria Math"/>
              </a:rPr>
              <a:t>Lattice vibration in solids (phonons)</a:t>
            </a:r>
            <a:endParaRPr lang="en-US" sz="2600" dirty="0" smtClean="0"/>
          </a:p>
        </p:txBody>
      </p:sp>
      <p:grpSp>
        <p:nvGrpSpPr>
          <p:cNvPr id="41" name="40 Grupo"/>
          <p:cNvGrpSpPr/>
          <p:nvPr/>
        </p:nvGrpSpPr>
        <p:grpSpPr>
          <a:xfrm>
            <a:off x="6300225" y="1163105"/>
            <a:ext cx="1382773" cy="5360090"/>
            <a:chOff x="7682805" y="1073270"/>
            <a:chExt cx="1382773" cy="5360090"/>
          </a:xfrm>
        </p:grpSpPr>
        <p:grpSp>
          <p:nvGrpSpPr>
            <p:cNvPr id="12" name="11 Grupo"/>
            <p:cNvGrpSpPr/>
            <p:nvPr/>
          </p:nvGrpSpPr>
          <p:grpSpPr>
            <a:xfrm>
              <a:off x="7682805" y="5978448"/>
              <a:ext cx="1382773" cy="369332"/>
              <a:chOff x="7721210" y="5978448"/>
              <a:chExt cx="1382773" cy="369332"/>
            </a:xfrm>
          </p:grpSpPr>
          <p:cxnSp>
            <p:nvCxnSpPr>
              <p:cNvPr id="7" name="6 Conector recto"/>
              <p:cNvCxnSpPr/>
              <p:nvPr/>
            </p:nvCxnSpPr>
            <p:spPr>
              <a:xfrm>
                <a:off x="7721210" y="6194160"/>
                <a:ext cx="4992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10 CuadroTexto"/>
                  <p:cNvSpPr txBox="1"/>
                  <p:nvPr/>
                </p:nvSpPr>
                <p:spPr>
                  <a:xfrm>
                    <a:off x="8258880" y="5978448"/>
                    <a:ext cx="84510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 </a:t>
                    </a:r>
                    <a14:m>
                      <m:oMath xmlns:m="http://schemas.openxmlformats.org/officeDocument/2006/math">
                        <m:r>
                          <a:rPr lang="en-US" b="1" i="1" dirty="0" smtClean="0">
                            <a:latin typeface="Cambria Math"/>
                          </a:rPr>
                          <m:t>𝒎𝒆𝑽</m:t>
                        </m:r>
                      </m:oMath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1" name="10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8880" y="5978448"/>
                    <a:ext cx="845103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6522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14 Grupo"/>
            <p:cNvGrpSpPr/>
            <p:nvPr/>
          </p:nvGrpSpPr>
          <p:grpSpPr>
            <a:xfrm>
              <a:off x="7682805" y="5234035"/>
              <a:ext cx="1167971" cy="369332"/>
              <a:chOff x="7721210" y="5940043"/>
              <a:chExt cx="1167971" cy="369332"/>
            </a:xfrm>
          </p:grpSpPr>
          <p:cxnSp>
            <p:nvCxnSpPr>
              <p:cNvPr id="16" name="15 Conector recto"/>
              <p:cNvCxnSpPr/>
              <p:nvPr/>
            </p:nvCxnSpPr>
            <p:spPr>
              <a:xfrm>
                <a:off x="7721210" y="6155755"/>
                <a:ext cx="4992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16 CuadroTexto"/>
                  <p:cNvSpPr txBox="1"/>
                  <p:nvPr/>
                </p:nvSpPr>
                <p:spPr>
                  <a:xfrm>
                    <a:off x="8258880" y="5940043"/>
                    <a:ext cx="63030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 </a:t>
                    </a:r>
                    <a14:m>
                      <m:oMath xmlns:m="http://schemas.openxmlformats.org/officeDocument/2006/math">
                        <m:r>
                          <a:rPr lang="en-US" b="1" i="1" dirty="0" smtClean="0">
                            <a:latin typeface="Cambria Math"/>
                          </a:rPr>
                          <m:t>𝒆𝑽</m:t>
                        </m:r>
                      </m:oMath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7" name="16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8880" y="5940043"/>
                    <a:ext cx="630301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8738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19 Grupo"/>
            <p:cNvGrpSpPr/>
            <p:nvPr/>
          </p:nvGrpSpPr>
          <p:grpSpPr>
            <a:xfrm>
              <a:off x="7682805" y="4403843"/>
              <a:ext cx="1309035" cy="369332"/>
              <a:chOff x="7721210" y="5801141"/>
              <a:chExt cx="1309035" cy="369332"/>
            </a:xfrm>
          </p:grpSpPr>
          <p:cxnSp>
            <p:nvCxnSpPr>
              <p:cNvPr id="21" name="20 Conector recto"/>
              <p:cNvCxnSpPr/>
              <p:nvPr/>
            </p:nvCxnSpPr>
            <p:spPr>
              <a:xfrm>
                <a:off x="7721210" y="6016853"/>
                <a:ext cx="4992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21 CuadroTexto"/>
                  <p:cNvSpPr txBox="1"/>
                  <p:nvPr/>
                </p:nvSpPr>
                <p:spPr>
                  <a:xfrm>
                    <a:off x="8258880" y="5801141"/>
                    <a:ext cx="7713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 </a:t>
                    </a:r>
                    <a14:m>
                      <m:oMath xmlns:m="http://schemas.openxmlformats.org/officeDocument/2006/math">
                        <m:r>
                          <a:rPr lang="en-US" b="1" i="0" dirty="0" smtClean="0">
                            <a:latin typeface="Cambria Math"/>
                          </a:rPr>
                          <m:t>𝐤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𝒆𝑽</m:t>
                        </m:r>
                      </m:oMath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2" name="21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8880" y="5801141"/>
                    <a:ext cx="771365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7143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22 Grupo"/>
            <p:cNvGrpSpPr/>
            <p:nvPr/>
          </p:nvGrpSpPr>
          <p:grpSpPr>
            <a:xfrm>
              <a:off x="7682805" y="3621025"/>
              <a:ext cx="1366743" cy="369332"/>
              <a:chOff x="7721210" y="5709613"/>
              <a:chExt cx="1366743" cy="369332"/>
            </a:xfrm>
          </p:grpSpPr>
          <p:cxnSp>
            <p:nvCxnSpPr>
              <p:cNvPr id="24" name="23 Conector recto"/>
              <p:cNvCxnSpPr/>
              <p:nvPr/>
            </p:nvCxnSpPr>
            <p:spPr>
              <a:xfrm>
                <a:off x="7721210" y="5925325"/>
                <a:ext cx="4992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24 CuadroTexto"/>
                  <p:cNvSpPr txBox="1"/>
                  <p:nvPr/>
                </p:nvSpPr>
                <p:spPr>
                  <a:xfrm>
                    <a:off x="8258880" y="5709613"/>
                    <a:ext cx="8290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 </a:t>
                    </a:r>
                    <a14:m>
                      <m:oMath xmlns:m="http://schemas.openxmlformats.org/officeDocument/2006/math">
                        <m:r>
                          <a:rPr lang="en-US" b="1" i="0" dirty="0" smtClean="0">
                            <a:latin typeface="Cambria Math"/>
                          </a:rPr>
                          <m:t>𝐌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𝒆𝑽</m:t>
                        </m:r>
                      </m:oMath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5" name="24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8880" y="5709613"/>
                    <a:ext cx="829073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6618" t="-8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25 Grupo"/>
            <p:cNvGrpSpPr/>
            <p:nvPr/>
          </p:nvGrpSpPr>
          <p:grpSpPr>
            <a:xfrm>
              <a:off x="7682805" y="2737710"/>
              <a:ext cx="1320257" cy="369332"/>
              <a:chOff x="7721210" y="5594398"/>
              <a:chExt cx="1320257" cy="369332"/>
            </a:xfrm>
          </p:grpSpPr>
          <p:cxnSp>
            <p:nvCxnSpPr>
              <p:cNvPr id="27" name="26 Conector recto"/>
              <p:cNvCxnSpPr/>
              <p:nvPr/>
            </p:nvCxnSpPr>
            <p:spPr>
              <a:xfrm>
                <a:off x="7721210" y="5810110"/>
                <a:ext cx="4992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27 CuadroTexto"/>
                  <p:cNvSpPr txBox="1"/>
                  <p:nvPr/>
                </p:nvSpPr>
                <p:spPr>
                  <a:xfrm>
                    <a:off x="8258880" y="5594398"/>
                    <a:ext cx="7825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 </a:t>
                    </a:r>
                    <a14:m>
                      <m:oMath xmlns:m="http://schemas.openxmlformats.org/officeDocument/2006/math">
                        <m:r>
                          <a:rPr lang="en-US" b="1" i="0" dirty="0" smtClean="0">
                            <a:latin typeface="Cambria Math"/>
                          </a:rPr>
                          <m:t>𝐆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𝒆𝑽</m:t>
                        </m:r>
                      </m:oMath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8" name="27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8880" y="5594398"/>
                    <a:ext cx="782587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7031" t="-8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28 Grupo"/>
            <p:cNvGrpSpPr/>
            <p:nvPr/>
          </p:nvGrpSpPr>
          <p:grpSpPr>
            <a:xfrm>
              <a:off x="7682805" y="1792303"/>
              <a:ext cx="1318653" cy="369332"/>
              <a:chOff x="7721210" y="5440778"/>
              <a:chExt cx="1318653" cy="369332"/>
            </a:xfrm>
          </p:grpSpPr>
          <p:cxnSp>
            <p:nvCxnSpPr>
              <p:cNvPr id="30" name="29 Conector recto"/>
              <p:cNvCxnSpPr/>
              <p:nvPr/>
            </p:nvCxnSpPr>
            <p:spPr>
              <a:xfrm>
                <a:off x="7721210" y="5656490"/>
                <a:ext cx="4992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30 CuadroTexto"/>
                  <p:cNvSpPr txBox="1"/>
                  <p:nvPr/>
                </p:nvSpPr>
                <p:spPr>
                  <a:xfrm>
                    <a:off x="8258880" y="5440778"/>
                    <a:ext cx="7809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 </a:t>
                    </a:r>
                    <a14:m>
                      <m:oMath xmlns:m="http://schemas.openxmlformats.org/officeDocument/2006/math">
                        <m:r>
                          <a:rPr lang="en-US" b="1" i="0" dirty="0" smtClean="0">
                            <a:latin typeface="Cambria Math"/>
                          </a:rPr>
                          <m:t>𝐓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𝒆𝑽</m:t>
                        </m:r>
                      </m:oMath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1" name="30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8880" y="5440778"/>
                    <a:ext cx="780983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7031" t="-8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" name="3 Conector recto de flecha"/>
            <p:cNvCxnSpPr/>
            <p:nvPr/>
          </p:nvCxnSpPr>
          <p:spPr>
            <a:xfrm flipV="1">
              <a:off x="7951640" y="1073270"/>
              <a:ext cx="0" cy="536009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39 Grupo"/>
          <p:cNvGrpSpPr/>
          <p:nvPr/>
        </p:nvGrpSpPr>
        <p:grpSpPr>
          <a:xfrm>
            <a:off x="4670096" y="1219200"/>
            <a:ext cx="3407104" cy="1583282"/>
            <a:chOff x="6069795" y="1683642"/>
            <a:chExt cx="3407104" cy="1583282"/>
          </a:xfrm>
        </p:grpSpPr>
        <p:grpSp>
          <p:nvGrpSpPr>
            <p:cNvPr id="37" name="36 Grupo"/>
            <p:cNvGrpSpPr/>
            <p:nvPr/>
          </p:nvGrpSpPr>
          <p:grpSpPr>
            <a:xfrm>
              <a:off x="7529185" y="2674242"/>
              <a:ext cx="1947714" cy="592682"/>
              <a:chOff x="7529185" y="2674242"/>
              <a:chExt cx="1947714" cy="592682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7682805" y="2735997"/>
                <a:ext cx="1497795" cy="369332"/>
                <a:chOff x="7871582" y="5978448"/>
                <a:chExt cx="1497795" cy="369332"/>
              </a:xfrm>
            </p:grpSpPr>
            <p:cxnSp>
              <p:nvCxnSpPr>
                <p:cNvPr id="33" name="32 Conector recto"/>
                <p:cNvCxnSpPr/>
                <p:nvPr/>
              </p:nvCxnSpPr>
              <p:spPr>
                <a:xfrm>
                  <a:off x="7871582" y="6194160"/>
                  <a:ext cx="42245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33 CuadroTexto"/>
                    <p:cNvSpPr txBox="1"/>
                    <p:nvPr/>
                  </p:nvSpPr>
                  <p:spPr>
                    <a:xfrm>
                      <a:off x="8258880" y="5978448"/>
                      <a:ext cx="111049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≈125 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G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𝑒𝑉</m:t>
                          </m:r>
                        </m:oMath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4" name="33 CuadroTexto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58880" y="5978448"/>
                      <a:ext cx="1110497" cy="369332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l="-4396"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6" name="35 Elipse"/>
              <p:cNvSpPr/>
              <p:nvPr/>
            </p:nvSpPr>
            <p:spPr>
              <a:xfrm>
                <a:off x="7529185" y="2674242"/>
                <a:ext cx="1947714" cy="59268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37 Flecha derecha"/>
            <p:cNvSpPr/>
            <p:nvPr/>
          </p:nvSpPr>
          <p:spPr>
            <a:xfrm rot="1426549">
              <a:off x="6069795" y="2236732"/>
              <a:ext cx="1459390" cy="65117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6520505" y="1683642"/>
              <a:ext cx="9217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</a:rPr>
                <a:t>??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77608"/>
                <a:ext cx="3216260" cy="2403792"/>
              </a:xfr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Higher energy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 higher resolution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𝒉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𝒑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77608"/>
                <a:ext cx="3216260" cy="2403792"/>
              </a:xfrm>
              <a:blipFill rotWithShape="1">
                <a:blip r:embed="rId10"/>
                <a:stretch>
                  <a:fillRect l="-22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41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Accelerator Basics of Colliders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More events in time → better statistic/resolution of the processes.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5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5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50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>
                  <a:lnSpc>
                    <a:spcPct val="150000"/>
                  </a:lnSpc>
                  <a:buFont typeface="Calibri" pitchFamily="34" charset="0"/>
                  <a:buChar char="-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𝑑𝑅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interactions per second,</a:t>
                </a:r>
              </a:p>
              <a:p>
                <a:pPr marL="971550">
                  <a:lnSpc>
                    <a:spcPct val="150000"/>
                  </a:lnSpc>
                  <a:buFont typeface="Calibri" pitchFamily="34" charset="0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5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5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5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B5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interaction cross section (machine independent),</a:t>
                </a:r>
              </a:p>
              <a:p>
                <a:pPr marL="971550">
                  <a:lnSpc>
                    <a:spcPct val="150000"/>
                  </a:lnSpc>
                  <a:buFont typeface="Calibri" pitchFamily="34" charset="0"/>
                  <a:buChar char="-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𝓛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luminosity, relativistic invariant, independent of the interaction and –very important- measurable.</a:t>
                </a: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029200"/>
              </a:xfrm>
              <a:blipFill rotWithShape="1">
                <a:blip r:embed="rId2"/>
                <a:stretch>
                  <a:fillRect l="-963" r="-889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4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1685"/>
            <a:ext cx="8839200" cy="442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Accelerator Basics of Colliders (2)</a:t>
            </a:r>
            <a:endParaRPr lang="en-US" dirty="0"/>
          </a:p>
        </p:txBody>
      </p:sp>
      <p:sp>
        <p:nvSpPr>
          <p:cNvPr id="4" name="Slide Number Placeholder 82"/>
          <p:cNvSpPr txBox="1">
            <a:spLocks/>
          </p:cNvSpPr>
          <p:nvPr/>
        </p:nvSpPr>
        <p:spPr>
          <a:xfrm>
            <a:off x="5259688" y="5943600"/>
            <a:ext cx="3808112" cy="3601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*F. Zimmermann, SLAC Summer Institute (2012).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Shining Beam on a Fixed Target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interaction rate will be a function of: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5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5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50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>
                  <a:lnSpc>
                    <a:spcPct val="150000"/>
                  </a:lnSpc>
                  <a:buFont typeface="Calibri" pitchFamily="34" charset="0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5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5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5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B5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interaction cross section.</a:t>
                </a:r>
              </a:p>
              <a:p>
                <a:pPr marL="971550">
                  <a:lnSpc>
                    <a:spcPct val="150000"/>
                  </a:lnSpc>
                  <a:buFont typeface="Calibri" pitchFamily="34" charset="0"/>
                  <a:buChar char="-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beam particles flux.</a:t>
                </a:r>
              </a:p>
              <a:p>
                <a:pPr marL="971550">
                  <a:lnSpc>
                    <a:spcPct val="150000"/>
                  </a:lnSpc>
                  <a:buFont typeface="Calibri" pitchFamily="34" charset="0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target density.</a:t>
                </a:r>
              </a:p>
              <a:p>
                <a:pPr marL="971550">
                  <a:lnSpc>
                    <a:spcPct val="150000"/>
                  </a:lnSpc>
                  <a:buFont typeface="Calibri" pitchFamily="34" charset="0"/>
                  <a:buChar char="-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target size.</a:t>
                </a:r>
                <a:endParaRPr lang="en-US" sz="24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029200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5" name="1044 Grupo"/>
          <p:cNvGrpSpPr/>
          <p:nvPr/>
        </p:nvGrpSpPr>
        <p:grpSpPr>
          <a:xfrm>
            <a:off x="3690622" y="2862985"/>
            <a:ext cx="5485165" cy="3205436"/>
            <a:chOff x="3598462" y="3521206"/>
            <a:chExt cx="5485165" cy="3205436"/>
          </a:xfrm>
        </p:grpSpPr>
        <p:sp>
          <p:nvSpPr>
            <p:cNvPr id="1038" name="1037 Cilindro"/>
            <p:cNvSpPr/>
            <p:nvPr/>
          </p:nvSpPr>
          <p:spPr bwMode="auto">
            <a:xfrm rot="13932967">
              <a:off x="6350538" y="3043512"/>
              <a:ext cx="1295400" cy="2250787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39" name="1038 Flecha derecha"/>
            <p:cNvSpPr/>
            <p:nvPr/>
          </p:nvSpPr>
          <p:spPr bwMode="auto">
            <a:xfrm rot="19451488">
              <a:off x="4897545" y="5229341"/>
              <a:ext cx="914400" cy="420887"/>
            </a:xfrm>
            <a:prstGeom prst="right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40" name="1039 Abrir corchete"/>
            <p:cNvSpPr/>
            <p:nvPr/>
          </p:nvSpPr>
          <p:spPr bwMode="auto">
            <a:xfrm rot="13917509">
              <a:off x="7433267" y="3900388"/>
              <a:ext cx="316962" cy="1980999"/>
            </a:xfrm>
            <a:prstGeom prst="leftBracke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54" name="Picture 2" descr="C:\Users\alex\Downloads\USPAS\2015\VA\bunch01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62" t="13031" r="27940" b="28237"/>
            <a:stretch/>
          </p:blipFill>
          <p:spPr bwMode="auto">
            <a:xfrm rot="19352102">
              <a:off x="3598462" y="5502595"/>
              <a:ext cx="1811738" cy="122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1" name="1040 Rectángulo"/>
                <p:cNvSpPr/>
                <p:nvPr/>
              </p:nvSpPr>
              <p:spPr>
                <a:xfrm>
                  <a:off x="7555132" y="5117887"/>
                  <a:ext cx="152849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𝒍</m:t>
                        </m:r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𝑐𝑜𝑛𝑠𝑡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1" name="1040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132" y="5117887"/>
                  <a:ext cx="152849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2" name="1041 Rectángulo"/>
                <p:cNvSpPr/>
                <p:nvPr/>
              </p:nvSpPr>
              <p:spPr>
                <a:xfrm>
                  <a:off x="6172200" y="3881735"/>
                  <a:ext cx="182069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𝝆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𝑻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𝑐𝑜𝑛𝑠𝑡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2" name="1041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3881735"/>
                  <a:ext cx="1820691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3" name="1042 Rectángulo"/>
                <p:cNvSpPr/>
                <p:nvPr/>
              </p:nvSpPr>
              <p:spPr>
                <a:xfrm>
                  <a:off x="5979749" y="4495800"/>
                  <a:ext cx="497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𝝓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43" name="1042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9749" y="4495800"/>
                  <a:ext cx="497251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20" r="-243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9" name="1048 Grupo"/>
          <p:cNvGrpSpPr/>
          <p:nvPr/>
        </p:nvGrpSpPr>
        <p:grpSpPr>
          <a:xfrm>
            <a:off x="449208" y="3886200"/>
            <a:ext cx="769992" cy="1692978"/>
            <a:chOff x="449208" y="4068411"/>
            <a:chExt cx="769992" cy="1692978"/>
          </a:xfrm>
        </p:grpSpPr>
        <p:sp>
          <p:nvSpPr>
            <p:cNvPr id="1047" name="1046 Abrir llave"/>
            <p:cNvSpPr/>
            <p:nvPr/>
          </p:nvSpPr>
          <p:spPr bwMode="auto">
            <a:xfrm>
              <a:off x="838200" y="4068411"/>
              <a:ext cx="381000" cy="1692978"/>
            </a:xfrm>
            <a:prstGeom prst="leftBrac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8" name="1047 Rectángulo"/>
                <p:cNvSpPr/>
                <p:nvPr/>
              </p:nvSpPr>
              <p:spPr>
                <a:xfrm>
                  <a:off x="449208" y="4684067"/>
                  <a:ext cx="46519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𝓛</m:t>
                      </m:r>
                    </m:oMath>
                  </a14:m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48" name="1047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208" y="4684067"/>
                  <a:ext cx="465192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631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0292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interaction rate will be a function of: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5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5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50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>
                  <a:lnSpc>
                    <a:spcPct val="150000"/>
                  </a:lnSpc>
                  <a:buFont typeface="Calibri" pitchFamily="34" charset="0"/>
                  <a:buChar char="-"/>
                </a:pP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Then:</a:t>
                </a:r>
              </a:p>
              <a:p>
                <a:pPr marL="62865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𝓛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8650" indent="0">
                  <a:lnSpc>
                    <a:spcPct val="150000"/>
                  </a:lnSpc>
                  <a:buNone/>
                </a:pPr>
                <a:endPara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1550">
                  <a:lnSpc>
                    <a:spcPct val="150000"/>
                  </a:lnSpc>
                  <a:buFont typeface="Calibri" pitchFamily="34" charset="0"/>
                  <a:buChar char="-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bunch frequency.</a:t>
                </a:r>
              </a:p>
              <a:p>
                <a:pPr marL="971550">
                  <a:lnSpc>
                    <a:spcPct val="150000"/>
                  </a:lnSpc>
                  <a:buFont typeface="Calibri" pitchFamily="34" charset="0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number of particles per bunch.</a:t>
                </a:r>
              </a:p>
              <a:p>
                <a:pPr marL="971550">
                  <a:lnSpc>
                    <a:spcPct val="150000"/>
                  </a:lnSpc>
                  <a:buFont typeface="Calibri" pitchFamily="34" charset="0"/>
                  <a:buChar char="-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beam transverse profile.</a:t>
                </a:r>
              </a:p>
            </p:txBody>
          </p:sp>
        </mc:Choice>
        <mc:Fallback xmlns="">
          <p:sp>
            <p:nvSpPr>
              <p:cNvPr id="5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029200"/>
              </a:xfrm>
              <a:blipFill rotWithShape="1">
                <a:blip r:embed="rId2"/>
                <a:stretch>
                  <a:fillRect l="-963" b="-7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kern="0" dirty="0" smtClean="0"/>
              <a:t>Shining Beam on a Beam (Collider)</a:t>
            </a:r>
            <a:endParaRPr lang="en-US" kern="0" dirty="0"/>
          </a:p>
        </p:txBody>
      </p:sp>
      <p:grpSp>
        <p:nvGrpSpPr>
          <p:cNvPr id="5" name="4 Grupo"/>
          <p:cNvGrpSpPr/>
          <p:nvPr/>
        </p:nvGrpSpPr>
        <p:grpSpPr>
          <a:xfrm>
            <a:off x="4267200" y="2128564"/>
            <a:ext cx="4983785" cy="3205436"/>
            <a:chOff x="3690622" y="2862985"/>
            <a:chExt cx="4983785" cy="3205436"/>
          </a:xfrm>
        </p:grpSpPr>
        <p:grpSp>
          <p:nvGrpSpPr>
            <p:cNvPr id="1045" name="1044 Grupo"/>
            <p:cNvGrpSpPr/>
            <p:nvPr/>
          </p:nvGrpSpPr>
          <p:grpSpPr>
            <a:xfrm>
              <a:off x="3690622" y="2862985"/>
              <a:ext cx="4983785" cy="3205436"/>
              <a:chOff x="3598462" y="3521206"/>
              <a:chExt cx="4983785" cy="3205436"/>
            </a:xfrm>
          </p:grpSpPr>
          <p:sp>
            <p:nvSpPr>
              <p:cNvPr id="1038" name="1037 Cilindro"/>
              <p:cNvSpPr/>
              <p:nvPr/>
            </p:nvSpPr>
            <p:spPr bwMode="auto">
              <a:xfrm rot="13932967">
                <a:off x="6350538" y="3043512"/>
                <a:ext cx="1295400" cy="2250787"/>
              </a:xfrm>
              <a:prstGeom prst="can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039" name="1038 Flecha derecha"/>
              <p:cNvSpPr/>
              <p:nvPr/>
            </p:nvSpPr>
            <p:spPr bwMode="auto">
              <a:xfrm rot="19451488">
                <a:off x="4897546" y="5229341"/>
                <a:ext cx="914400" cy="420887"/>
              </a:xfrm>
              <a:prstGeom prst="rightArrow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040" name="1039 Abrir corchete"/>
              <p:cNvSpPr/>
              <p:nvPr/>
            </p:nvSpPr>
            <p:spPr bwMode="auto">
              <a:xfrm rot="13917509">
                <a:off x="7433267" y="3900388"/>
                <a:ext cx="316962" cy="1980999"/>
              </a:xfrm>
              <a:prstGeom prst="leftBracke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pic>
            <p:nvPicPr>
              <p:cNvPr id="54" name="Picture 2" descr="C:\Users\alex\Downloads\USPAS\2015\VA\bunch01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62" t="13031" r="27940" b="28237"/>
              <a:stretch/>
            </p:blipFill>
            <p:spPr bwMode="auto">
              <a:xfrm rot="19352102">
                <a:off x="3598462" y="5502595"/>
                <a:ext cx="1811738" cy="12240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1" name="1040 Rectángulo"/>
                  <p:cNvSpPr/>
                  <p:nvPr/>
                </p:nvSpPr>
                <p:spPr>
                  <a:xfrm>
                    <a:off x="7555132" y="5117887"/>
                    <a:ext cx="37542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𝒍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1" name="1040 Rectángulo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5132" y="5117887"/>
                    <a:ext cx="375423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2" name="1041 Rectángulo"/>
                  <p:cNvSpPr/>
                  <p:nvPr/>
                </p:nvSpPr>
                <p:spPr>
                  <a:xfrm>
                    <a:off x="6172200" y="3881735"/>
                    <a:ext cx="1820691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𝑐𝑜𝑛𝑠𝑡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2" name="1041 Rectángulo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2200" y="3881735"/>
                    <a:ext cx="1820691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18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20 Grupo"/>
            <p:cNvGrpSpPr/>
            <p:nvPr/>
          </p:nvGrpSpPr>
          <p:grpSpPr>
            <a:xfrm flipV="1">
              <a:off x="6847728" y="3418728"/>
              <a:ext cx="1287143" cy="157491"/>
              <a:chOff x="2209800" y="381000"/>
              <a:chExt cx="4359360" cy="533400"/>
            </a:xfrm>
          </p:grpSpPr>
          <p:cxnSp>
            <p:nvCxnSpPr>
              <p:cNvPr id="22" name="21 Conector recto"/>
              <p:cNvCxnSpPr/>
              <p:nvPr/>
            </p:nvCxnSpPr>
            <p:spPr bwMode="auto">
              <a:xfrm flipV="1">
                <a:off x="2209800" y="381000"/>
                <a:ext cx="4359360" cy="5334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22 Conector recto"/>
              <p:cNvCxnSpPr/>
              <p:nvPr/>
            </p:nvCxnSpPr>
            <p:spPr bwMode="auto">
              <a:xfrm>
                <a:off x="2209800" y="381000"/>
                <a:ext cx="4359360" cy="5334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23 Flecha derecha"/>
            <p:cNvSpPr/>
            <p:nvPr/>
          </p:nvSpPr>
          <p:spPr bwMode="auto">
            <a:xfrm rot="8651488">
              <a:off x="5739438" y="4067640"/>
              <a:ext cx="756201" cy="42088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6694116" y="4459906"/>
            <a:ext cx="231064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200">
                <a:solidFill>
                  <a:srgbClr val="000090"/>
                </a:solidFill>
                <a:latin typeface="Arial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88D1B"/>
                </a:solidFill>
                <a:latin typeface="Arial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FF0000"/>
                </a:solidFill>
                <a:latin typeface="Arial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arget =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beam!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4154351" y="2060012"/>
            <a:ext cx="884280" cy="759388"/>
            <a:chOff x="4154351" y="2207072"/>
            <a:chExt cx="884280" cy="759388"/>
          </a:xfrm>
        </p:grpSpPr>
        <p:grpSp>
          <p:nvGrpSpPr>
            <p:cNvPr id="7" name="6 Grupo"/>
            <p:cNvGrpSpPr/>
            <p:nvPr/>
          </p:nvGrpSpPr>
          <p:grpSpPr>
            <a:xfrm>
              <a:off x="4154351" y="2590800"/>
              <a:ext cx="884280" cy="375660"/>
              <a:chOff x="4154351" y="2590800"/>
              <a:chExt cx="884280" cy="375660"/>
            </a:xfrm>
          </p:grpSpPr>
          <p:cxnSp>
            <p:nvCxnSpPr>
              <p:cNvPr id="30" name="29 Conector recto"/>
              <p:cNvCxnSpPr/>
              <p:nvPr/>
            </p:nvCxnSpPr>
            <p:spPr bwMode="auto">
              <a:xfrm flipV="1">
                <a:off x="4154351" y="2590800"/>
                <a:ext cx="884280" cy="37566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30 Conector recto"/>
              <p:cNvCxnSpPr/>
              <p:nvPr/>
            </p:nvCxnSpPr>
            <p:spPr bwMode="auto">
              <a:xfrm>
                <a:off x="4154351" y="2590800"/>
                <a:ext cx="884280" cy="37566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34 Rectángulo"/>
                <p:cNvSpPr/>
                <p:nvPr/>
              </p:nvSpPr>
              <p:spPr>
                <a:xfrm>
                  <a:off x="4411608" y="2207072"/>
                  <a:ext cx="46519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</a:rPr>
                        <m:t>ℒ</m:t>
                      </m:r>
                    </m:oMath>
                  </a14:m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5" name="34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1608" y="2207072"/>
                  <a:ext cx="465192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817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9027</TotalTime>
  <Words>2695</Words>
  <Application>Microsoft Office PowerPoint</Application>
  <PresentationFormat>Presentación en pantalla (4:3)</PresentationFormat>
  <Paragraphs>297</Paragraphs>
  <Slides>33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Office Theme</vt:lpstr>
      <vt:lpstr>USPAS Accelerator Physics 2015  Old Dominion University  Colliders, Luminosity, &amp; Crabbing</vt:lpstr>
      <vt:lpstr>Outline</vt:lpstr>
      <vt:lpstr>Colliders</vt:lpstr>
      <vt:lpstr>Colliders (2)</vt:lpstr>
      <vt:lpstr>Probing “small things”</vt:lpstr>
      <vt:lpstr>Accelerator Basics of Colliders</vt:lpstr>
      <vt:lpstr>Accelerator Basics of Colliders (2)</vt:lpstr>
      <vt:lpstr>Shining Beam on a Fixed Target</vt:lpstr>
      <vt:lpstr>Presentación de PowerPoint</vt:lpstr>
      <vt:lpstr>Collider Luminosity</vt:lpstr>
      <vt:lpstr>Luminosity of Gaussian Bunches</vt:lpstr>
      <vt:lpstr>Luminosity of Gaussian Bunches (2)</vt:lpstr>
      <vt:lpstr>Luminosity of Gaussian Bunches (3)</vt:lpstr>
      <vt:lpstr>Luminosity of Gaussian Bunches (4)</vt:lpstr>
      <vt:lpstr>Turning Knobs for Luminosity</vt:lpstr>
      <vt:lpstr>Hourglass Effect</vt:lpstr>
      <vt:lpstr>Hourglass Effect (2)</vt:lpstr>
      <vt:lpstr>A Bit More Interesting Case (Crossing Angle)</vt:lpstr>
      <vt:lpstr>Rotating Reference Frames (for each bunch)</vt:lpstr>
      <vt:lpstr>For the Distributions in the New Systems</vt:lpstr>
      <vt:lpstr>For the Distributions in the New Systems (2)</vt:lpstr>
      <vt:lpstr>Crossing Angle w/o Correction</vt:lpstr>
      <vt:lpstr>The Crabbing Concept</vt:lpstr>
      <vt:lpstr>RF Transverse Deflection</vt:lpstr>
      <vt:lpstr>RF Transverse Deflection (special case) </vt:lpstr>
      <vt:lpstr>Local Crab Crossing Correction</vt:lpstr>
      <vt:lpstr>Jefferson Lab’s Medium Energy Electron-Ion Collider</vt:lpstr>
      <vt:lpstr>The MEIC at JLab</vt:lpstr>
      <vt:lpstr>The MEIC Layout</vt:lpstr>
      <vt:lpstr>The MEIC Luminosity Approach</vt:lpstr>
      <vt:lpstr>MEIC Crabbing Requirements</vt:lpstr>
      <vt:lpstr>Transverse Kick (e.g. 750 MHz SRFD)</vt:lpstr>
      <vt:lpstr>Most of the Content Borrowed from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alex</cp:lastModifiedBy>
  <cp:revision>748</cp:revision>
  <cp:lastPrinted>2013-01-14T12:47:15Z</cp:lastPrinted>
  <dcterms:created xsi:type="dcterms:W3CDTF">2011-09-01T16:33:54Z</dcterms:created>
  <dcterms:modified xsi:type="dcterms:W3CDTF">2015-01-20T05:18:03Z</dcterms:modified>
</cp:coreProperties>
</file>