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9" r:id="rId3"/>
    <p:sldId id="312" r:id="rId4"/>
    <p:sldId id="259" r:id="rId5"/>
    <p:sldId id="341" r:id="rId6"/>
    <p:sldId id="291" r:id="rId7"/>
    <p:sldId id="261" r:id="rId8"/>
    <p:sldId id="337" r:id="rId9"/>
    <p:sldId id="262" r:id="rId10"/>
    <p:sldId id="257" r:id="rId11"/>
    <p:sldId id="350" r:id="rId12"/>
    <p:sldId id="293" r:id="rId13"/>
    <p:sldId id="292" r:id="rId14"/>
    <p:sldId id="294" r:id="rId15"/>
    <p:sldId id="353" r:id="rId16"/>
    <p:sldId id="316" r:id="rId17"/>
    <p:sldId id="354" r:id="rId18"/>
    <p:sldId id="370" r:id="rId19"/>
    <p:sldId id="371" r:id="rId20"/>
    <p:sldId id="372" r:id="rId21"/>
    <p:sldId id="373" r:id="rId22"/>
    <p:sldId id="357" r:id="rId23"/>
    <p:sldId id="358" r:id="rId24"/>
    <p:sldId id="359" r:id="rId25"/>
    <p:sldId id="362" r:id="rId26"/>
    <p:sldId id="363" r:id="rId27"/>
    <p:sldId id="364" r:id="rId28"/>
    <p:sldId id="365" r:id="rId29"/>
    <p:sldId id="374" r:id="rId30"/>
    <p:sldId id="375" r:id="rId31"/>
    <p:sldId id="367" r:id="rId32"/>
    <p:sldId id="334" r:id="rId33"/>
    <p:sldId id="356" r:id="rId34"/>
  </p:sldIdLst>
  <p:sldSz cx="9144000" cy="6858000" type="screen4x3"/>
  <p:notesSz cx="6731000" cy="9856788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chemeClr val="tx2"/>
      </a:buClr>
      <a:buFont typeface="Monotype Sorts" pitchFamily="2" charset="2"/>
      <a:defRPr sz="22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chemeClr val="tx2"/>
      </a:buClr>
      <a:buFont typeface="Monotype Sorts" pitchFamily="2" charset="2"/>
      <a:defRPr sz="22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chemeClr val="tx2"/>
      </a:buClr>
      <a:buFont typeface="Monotype Sorts" pitchFamily="2" charset="2"/>
      <a:defRPr sz="22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chemeClr val="tx2"/>
      </a:buClr>
      <a:buFont typeface="Monotype Sorts" pitchFamily="2" charset="2"/>
      <a:defRPr sz="22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chemeClr val="tx2"/>
      </a:buClr>
      <a:buFont typeface="Monotype Sorts" pitchFamily="2" charset="2"/>
      <a:defRPr sz="22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 autoAdjust="0"/>
    <p:restoredTop sz="94626" autoAdjust="0"/>
  </p:normalViewPr>
  <p:slideViewPr>
    <p:cSldViewPr>
      <p:cViewPr varScale="1">
        <p:scale>
          <a:sx n="121" d="100"/>
          <a:sy n="121" d="100"/>
        </p:scale>
        <p:origin x="19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3.xml"/><Relationship Id="rId3" Type="http://schemas.openxmlformats.org/officeDocument/2006/relationships/slide" Target="slides/slide22.xml"/><Relationship Id="rId7" Type="http://schemas.openxmlformats.org/officeDocument/2006/relationships/slide" Target="slides/slide32.xml"/><Relationship Id="rId2" Type="http://schemas.openxmlformats.org/officeDocument/2006/relationships/slide" Target="slides/slide7.xml"/><Relationship Id="rId1" Type="http://schemas.openxmlformats.org/officeDocument/2006/relationships/slide" Target="slides/slide1.xml"/><Relationship Id="rId6" Type="http://schemas.openxmlformats.org/officeDocument/2006/relationships/slide" Target="slides/slide31.xml"/><Relationship Id="rId5" Type="http://schemas.openxmlformats.org/officeDocument/2006/relationships/slide" Target="slides/slide25.xml"/><Relationship Id="rId4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350E60E-FA0C-C523-30C6-D5A01873E7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effectLst/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99439DE-0BB3-8F22-49D2-A1C06594146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effectLst/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2E3E977-4E3F-8410-7CA3-24928FABA93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effectLst/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en-US"/>
              <a:t>PAC 2003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68ECE6C-327F-369A-572E-06A99044573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3075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fld id="{8E5AEFAF-490B-B440-81E4-F0A8A6D21E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36D0DA4-41A3-FAFB-4E58-7010AF1D5E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01700" y="738188"/>
            <a:ext cx="4929188" cy="36972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F900AB0-BA5B-C156-C8EC-EB05AB886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7125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38" tIns="46369" rIns="92738" bIns="46369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1549A50-C8A8-D643-B6AA-49C26D7AEA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01700" y="738188"/>
            <a:ext cx="4929188" cy="36972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D5A032E-62A2-4543-A857-52DDE2CC7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7125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38" tIns="46369" rIns="92738" bIns="46369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F2BC0C4-9A60-351F-4F7C-6D9EE62381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01700" y="738188"/>
            <a:ext cx="4929188" cy="36972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9D27E83-E15B-3F08-C123-C3240CBB2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7125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38" tIns="46369" rIns="92738" bIns="46369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4B86AE2-3F9B-7846-A01C-B2637D9361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01700" y="738188"/>
            <a:ext cx="4929188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5C8597C-BC4D-888B-3859-1FB12BE7498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73100" y="4683125"/>
            <a:ext cx="5384800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B3C4D65-DE7B-5196-7AC1-87518C37FA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01700" y="738188"/>
            <a:ext cx="4929188" cy="36972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7FE7F6E-8B1A-8B09-C20A-1648DA6DD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7125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38" tIns="46369" rIns="92738" bIns="46369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989EFA5-3C39-A0C5-8402-D2EA7C5BC2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01700" y="738188"/>
            <a:ext cx="4929188" cy="36972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8FD7862-93E2-359D-E3A9-AD2B88090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7125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38" tIns="46369" rIns="92738" bIns="46369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A773C18-633A-D31E-9A36-49C22E759F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01700" y="738188"/>
            <a:ext cx="4929188" cy="36972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F1F07E6-AA37-F7C6-0FE7-F33D0A74C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7125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38" tIns="46369" rIns="92738" bIns="46369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8CE9CAA-F549-20B4-F789-E6E715455F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01700" y="738188"/>
            <a:ext cx="4929188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2F3A265-B902-1DA4-05F7-5CA7757DC00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73100" y="4683125"/>
            <a:ext cx="5384800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BD59D21-E076-17C7-10B4-86ED8AA5C8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01700" y="738188"/>
            <a:ext cx="4929188" cy="36972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3F46B5A-B62C-4B2C-AF12-B7E18184E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7125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38" tIns="46369" rIns="92738" bIns="46369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DA40DA6-7EE4-4C43-1865-A519DC2A6A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01700" y="738188"/>
            <a:ext cx="4929188" cy="36972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84CCA27-29BD-2FE5-3CE9-BF27E6527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7125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38" tIns="46369" rIns="92738" bIns="46369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CE1938-FC6C-784F-FC92-CE41DDA1411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01700" y="738188"/>
            <a:ext cx="4929188" cy="36972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C47F50C-7142-BAE0-47FC-AFA533A3D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7125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38" tIns="46369" rIns="92738" bIns="46369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7227310-062F-F9E4-43EB-02E834F27B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01700" y="738188"/>
            <a:ext cx="4929188" cy="36972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5367810-02E4-8B97-9837-4957F4456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7125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38" tIns="46369" rIns="92738" bIns="46369"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677988" y="2362200"/>
            <a:ext cx="7466012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Master 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41148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02EFF89B-9DC0-C7D4-9E86-A644F6136B6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370013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255CF42D-8F54-FBF8-E49B-109D8C6AA5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808413" y="6248400"/>
            <a:ext cx="28956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2671F681-3FB8-C908-E986-27BA91D26A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7413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0EE998A3-7386-4A46-8130-A59E7D725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87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23BEA4-9413-46A3-DE8C-D8FE58154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2C8393-FFFC-42AC-1F2B-2B57474B5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926E0E-CABD-A7E7-3341-4F6650759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E8E87-FFF3-1242-A381-F228D1237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82563"/>
            <a:ext cx="2171700" cy="5913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2563"/>
            <a:ext cx="6362700" cy="5913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FBA9C6-85B7-B912-B760-28547C301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B82BCA-3EB8-1EBD-7D30-B9B5D29625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DD5633-02EA-02E8-5EAE-AB179FFAD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8371A-E971-7A40-84F7-52F2E373AC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6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82563"/>
            <a:ext cx="6629400" cy="731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40FB90-1A22-BC5D-F2BD-A9CC2ACC6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4CFA4-9281-FD0F-0726-F44CFBB3F5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219FA0-BBD2-6784-C9E3-A133F8D90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C5A8A-6013-BF4A-A603-15B7AE3BC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93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82563"/>
            <a:ext cx="6629400" cy="731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DE63CF-779A-D21D-085E-AB7C5CAF1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B72030-EE17-02A1-317F-2447B77DB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F17DC7-59A6-83D2-1344-9195D912C1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03F13-D306-EE4B-9C36-857DAFEAA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35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B6B502-0BD1-792E-5D8D-78EB9F6B9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827F24-310E-B1A6-CC4D-4D28D78FB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6F7C2B-54C8-7D76-3014-FF81B4EAD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D4387-1A0D-A345-868A-FD15DAB429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78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735ECE-2AE2-63F0-A144-9C9119A47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716B68-BE6A-F2CF-7297-91199274E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2A4B09-2B80-3F36-5438-2BA4DA658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6AF4A-2CE9-B343-8ECB-F492F7E40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04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51FF18-6D52-BC82-B33E-F9F1804F1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CA0FD-BB26-5AF2-B43C-365A697FF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D7610-D0F7-0D85-3685-BB944CB023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C46FA-D67D-B44A-9121-40F21E41F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57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A2950D-2EDE-78B1-2AFF-C9E1843B2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4F123DC-A303-A2BE-C27C-150DC0B2CF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86DCE5-9EB8-AF38-DDE2-1906F0195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3C441-E846-C24A-9A55-DEBA5AB30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21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68AB93-6228-163C-EECE-BB0138C2A5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316BC8-A9DB-E455-8284-2F486A1D7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45C577-07BF-3CAC-96E7-63AC92F81F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86BCC-EC0E-D04A-8021-C8BE80905B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58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6664E5-C4A5-E53D-8E6B-4C135D0EB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5615E0-EA28-8BA1-4B1D-6D3D82C7A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68E59F-F9EB-B680-8582-A05D582C5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9546B-44F7-064B-B41B-F79887F96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22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BFAAC9-2792-0F6C-E9C3-3CBC38780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59ECF6-9050-620D-869C-EFBE8539E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91EC58-6704-4E5C-3FD3-C8541D7ADA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EF03D-62B0-F14D-A002-3CD965C86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37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8D7409-79E7-CE3D-0DC8-5C63B5801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DAED64-99A7-604B-3EA4-ADE907C41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4F096-5715-CA01-AF3A-E291A56CC9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DC400-42E9-0749-B948-03139AB4D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13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3E3E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42AE710-A1EC-9F0F-9D37-B0FEEB429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563"/>
            <a:ext cx="6629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EC560A-4C54-FA4E-C7F8-7274A99C4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0F7283-F4D7-1EED-9708-2676AED671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013" y="63071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4C9007-E650-A4FE-BB5B-482B6B3F41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6738" y="63071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98CDDA-2B31-6110-78BE-220F8E2647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3071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defRPr>
            </a:lvl1pPr>
          </a:lstStyle>
          <a:p>
            <a:fld id="{D5554506-094E-0E40-B031-E6C6CAE1BF7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37" descr="MTE_Logo">
            <a:extLst>
              <a:ext uri="{FF2B5EF4-FFF2-40B4-BE49-F238E27FC236}">
                <a16:creationId xmlns:a16="http://schemas.microsoft.com/office/drawing/2014/main" id="{098FB818-CB55-D190-ABD2-A6D411EE20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b="15576"/>
          <a:stretch>
            <a:fillRect/>
          </a:stretch>
        </p:blipFill>
        <p:spPr bwMode="auto">
          <a:xfrm>
            <a:off x="112713" y="76200"/>
            <a:ext cx="133508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  <p:sldLayoutId id="2147483706" r:id="rId12"/>
    <p:sldLayoutId id="2147483705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pitchFamily="2" charset="2"/>
        <a:buBlip>
          <a:blip r:embed="rId16"/>
        </a:buBlip>
        <a:defRPr sz="28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pitchFamily="2" charset="2"/>
        <a:buBlip>
          <a:blip r:embed="rId16"/>
        </a:buBlip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pitchFamily="2" charset="2"/>
        <a:buBlip>
          <a:blip r:embed="rId16"/>
        </a:buBlip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buBlip>
          <a:blip r:embed="rId16"/>
        </a:buBlip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pitchFamily="2" charset="2"/>
        <a:buBlip>
          <a:blip r:embed="rId16"/>
        </a:buBlip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pitchFamily="2" charset="2"/>
        <a:buBlip>
          <a:blip r:embed="rId16"/>
        </a:buBlip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pitchFamily="2" charset="2"/>
        <a:buBlip>
          <a:blip r:embed="rId16"/>
        </a:buBlip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pitchFamily="2" charset="2"/>
        <a:buBlip>
          <a:blip r:embed="rId16"/>
        </a:buBlip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pitchFamily="2" charset="2"/>
        <a:buBlip>
          <a:blip r:embed="rId16"/>
        </a:buBlip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6.jpe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4821C7B-59BF-49F8-C6EA-235D04D46F5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461714-EFE8-0846-A173-3258061A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60FC94-918E-D033-5DCC-EDD418FC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7CE27397-367F-C84F-BB59-06E9DCCE62FB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1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899EC39-E978-E62F-A9D5-6B7BF6D3C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8458200" cy="2286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cs typeface="Times New Roman" pitchFamily="18" charset="0"/>
              </a:rPr>
              <a:t>Manipulation of transverse beam distribution in circular accelerators: beam splitting by particles’ trapping into resonance islands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2C77688-1B02-7A2B-362F-472B80973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3352800"/>
            <a:ext cx="8915400" cy="1600200"/>
          </a:xfrm>
        </p:spPr>
        <p:txBody>
          <a:bodyPr/>
          <a:lstStyle/>
          <a:p>
            <a:pPr marL="0" indent="0" algn="ctr">
              <a:buFont typeface="Monotype Sorts" pitchFamily="2" charset="2"/>
              <a:buNone/>
              <a:defRPr/>
            </a:pPr>
            <a:r>
              <a:rPr lang="en-GB" dirty="0">
                <a:solidFill>
                  <a:srgbClr val="FFFF00"/>
                </a:solidFill>
                <a:cs typeface="Times New Roman" pitchFamily="18" charset="0"/>
              </a:rPr>
              <a:t>M. Giovannozzi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DC7A3B77-1260-F90E-22E1-3C734A639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8600"/>
            <a:ext cx="5029200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hlink"/>
                </a:solidFill>
                <a:miter lim="800000"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FontTx/>
              <a:buNone/>
              <a:defRPr/>
            </a:pPr>
            <a:r>
              <a:rPr lang="en-US" sz="2400" b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Summary:</a:t>
            </a:r>
          </a:p>
          <a:p>
            <a:pPr marL="174625" indent="-174625" algn="l">
              <a:spcBef>
                <a:spcPct val="50000"/>
              </a:spcBef>
              <a:buClrTx/>
              <a:buSzPct val="7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Introduction </a:t>
            </a:r>
          </a:p>
          <a:p>
            <a:pPr marL="174625" indent="-174625" algn="l">
              <a:spcBef>
                <a:spcPct val="50000"/>
              </a:spcBef>
              <a:buClrTx/>
              <a:buSzPct val="70000"/>
              <a:buFont typeface="Wingdings" pitchFamily="2" charset="2"/>
              <a:buChar char="q"/>
              <a:defRPr/>
            </a:pPr>
            <a:r>
              <a:rPr lang="en-US" b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Present multi-turn extraction</a:t>
            </a:r>
          </a:p>
          <a:p>
            <a:pPr marL="174625" indent="-174625" algn="l">
              <a:spcBef>
                <a:spcPct val="50000"/>
              </a:spcBef>
              <a:buClrTx/>
              <a:buSzPct val="7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New multi-turn extraction (MTE)</a:t>
            </a: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id="{C314A9EA-A0DB-9724-B1C9-23C70DB06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567238"/>
            <a:ext cx="36576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hlink"/>
                </a:solidFill>
                <a:miter lim="800000"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marL="174625" indent="-174625" algn="l">
              <a:spcBef>
                <a:spcPct val="50000"/>
              </a:spcBef>
              <a:buClrTx/>
              <a:buSzPct val="7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Other applications</a:t>
            </a:r>
          </a:p>
          <a:p>
            <a:pPr marL="174625" indent="-174625" algn="l">
              <a:spcBef>
                <a:spcPct val="50000"/>
              </a:spcBef>
              <a:buClrTx/>
              <a:buSzPct val="7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Measurement results</a:t>
            </a:r>
          </a:p>
          <a:p>
            <a:pPr marL="174625" indent="-174625" algn="l">
              <a:spcBef>
                <a:spcPct val="50000"/>
              </a:spcBef>
              <a:buClrTx/>
              <a:buSzPct val="7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Conclusions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E4CA6D8-FFA9-03A2-74D2-4ED7441D09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FC1B74A-E2E9-788F-6126-040C39E7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FE449B1-EB23-3E53-E164-7120EA43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064727B5-7261-2D49-8D06-F19E4C419C4D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10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pic>
        <p:nvPicPr>
          <p:cNvPr id="12293" name="Picture 35" descr="ct5t0">
            <a:extLst>
              <a:ext uri="{FF2B5EF4-FFF2-40B4-BE49-F238E27FC236}">
                <a16:creationId xmlns:a16="http://schemas.microsoft.com/office/drawing/2014/main" id="{44D93EBA-C257-8BE2-98AA-40CEF162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068388"/>
            <a:ext cx="4214813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34B12C14-8E4B-C77A-8AF2-D9CBFDC3A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GB">
                <a:cs typeface="Times New Roman" pitchFamily="18" charset="0"/>
              </a:rPr>
              <a:t>Novel multi-turn extraction - III </a:t>
            </a:r>
            <a:r>
              <a:rPr lang="en-US"/>
              <a:t> </a:t>
            </a:r>
          </a:p>
        </p:txBody>
      </p:sp>
      <p:grpSp>
        <p:nvGrpSpPr>
          <p:cNvPr id="12295" name="Group 31">
            <a:extLst>
              <a:ext uri="{FF2B5EF4-FFF2-40B4-BE49-F238E27FC236}">
                <a16:creationId xmlns:a16="http://schemas.microsoft.com/office/drawing/2014/main" id="{014DC365-D58D-3875-CF16-EC8CE8295E3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754188"/>
            <a:ext cx="2211388" cy="852487"/>
            <a:chOff x="144" y="1105"/>
            <a:chExt cx="1393" cy="537"/>
          </a:xfrm>
        </p:grpSpPr>
        <p:sp>
          <p:nvSpPr>
            <p:cNvPr id="7193" name="Text Box 25">
              <a:extLst>
                <a:ext uri="{FF2B5EF4-FFF2-40B4-BE49-F238E27FC236}">
                  <a16:creationId xmlns:a16="http://schemas.microsoft.com/office/drawing/2014/main" id="{5C577115-379A-8024-9A68-DF23F0E98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392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0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Tune variation</a:t>
              </a:r>
            </a:p>
          </p:txBody>
        </p:sp>
        <p:sp>
          <p:nvSpPr>
            <p:cNvPr id="7195" name="Line 27">
              <a:extLst>
                <a:ext uri="{FF2B5EF4-FFF2-40B4-BE49-F238E27FC236}">
                  <a16:creationId xmlns:a16="http://schemas.microsoft.com/office/drawing/2014/main" id="{BDC33113-16BB-01E6-9B1C-0F3ACC5F0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7" y="1105"/>
              <a:ext cx="530" cy="28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 type="none" w="sm" len="sm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296" name="Group 32">
            <a:extLst>
              <a:ext uri="{FF2B5EF4-FFF2-40B4-BE49-F238E27FC236}">
                <a16:creationId xmlns:a16="http://schemas.microsoft.com/office/drawing/2014/main" id="{40341C8D-1B9D-5906-58B6-C35C97D82DB7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191000"/>
            <a:ext cx="2209800" cy="1082675"/>
            <a:chOff x="144" y="2640"/>
            <a:chExt cx="1392" cy="682"/>
          </a:xfrm>
        </p:grpSpPr>
        <p:sp>
          <p:nvSpPr>
            <p:cNvPr id="7194" name="Text Box 26">
              <a:extLst>
                <a:ext uri="{FF2B5EF4-FFF2-40B4-BE49-F238E27FC236}">
                  <a16:creationId xmlns:a16="http://schemas.microsoft.com/office/drawing/2014/main" id="{7F8C99F5-E02E-5DCE-05DE-D3B617EBF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80"/>
              <a:ext cx="11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0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Phase space portrait</a:t>
              </a:r>
            </a:p>
          </p:txBody>
        </p:sp>
        <p:sp>
          <p:nvSpPr>
            <p:cNvPr id="7196" name="Line 28">
              <a:extLst>
                <a:ext uri="{FF2B5EF4-FFF2-40B4-BE49-F238E27FC236}">
                  <a16:creationId xmlns:a16="http://schemas.microsoft.com/office/drawing/2014/main" id="{8FD4C2B4-8B9B-CB6F-BAE0-877D076F68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2640"/>
              <a:ext cx="672" cy="19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 type="none" w="sm" len="sm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197" name="Text Box 29">
            <a:extLst>
              <a:ext uri="{FF2B5EF4-FFF2-40B4-BE49-F238E27FC236}">
                <a16:creationId xmlns:a16="http://schemas.microsoft.com/office/drawing/2014/main" id="{89E6C21B-0363-6FCA-40F9-52590DDB4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066800"/>
            <a:ext cx="22098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hlink"/>
                </a:solidFill>
                <a:miter lim="800000"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Tx/>
              <a:buFontTx/>
              <a:buNone/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Simulation parameters:</a:t>
            </a:r>
          </a:p>
          <a:p>
            <a:pPr algn="just">
              <a:spcBef>
                <a:spcPct val="50000"/>
              </a:spcBef>
              <a:buClrTx/>
              <a:buFontTx/>
              <a:buNone/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Hénon-like map (i.e. 2D polynomial – </a:t>
            </a:r>
            <a:r>
              <a:rPr lang="en-US" sz="24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degree 3</a:t>
            </a: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- mapping) representing a FODO cell with sextupole and octupole</a:t>
            </a:r>
          </a:p>
        </p:txBody>
      </p:sp>
      <p:pic>
        <p:nvPicPr>
          <p:cNvPr id="7198" name="Picture 30" descr="ct5t">
            <a:extLst>
              <a:ext uri="{FF2B5EF4-FFF2-40B4-BE49-F238E27FC236}">
                <a16:creationId xmlns:a16="http://schemas.microsoft.com/office/drawing/2014/main" id="{44290571-7737-73EF-76A8-50A990736F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068388"/>
            <a:ext cx="4214813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17AC24B7-49BA-CB89-740E-468DDE0B66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D1916D3-D7F8-E59E-7288-D46311C21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7BC78F5-F47E-07A9-D746-AF726F6E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B9D407E1-F492-D54C-922B-6E867BFEF4D1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11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566869A8-BC03-331E-3E5D-DB6002EBD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09800"/>
            <a:ext cx="4953000" cy="3276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014FF5FE-DE4D-53D4-C848-F2EFBB842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848600" cy="609600"/>
          </a:xfrm>
        </p:spPr>
        <p:txBody>
          <a:bodyPr/>
          <a:lstStyle/>
          <a:p>
            <a:pPr algn="ctr">
              <a:defRPr/>
            </a:pPr>
            <a:r>
              <a:rPr lang="en-GB">
                <a:cs typeface="Times New Roman" pitchFamily="18" charset="0"/>
              </a:rPr>
              <a:t>Novel multi-turn extraction</a:t>
            </a:r>
            <a:r>
              <a:rPr lang="en-US"/>
              <a:t> – IV</a:t>
            </a:r>
          </a:p>
        </p:txBody>
      </p:sp>
      <p:sp>
        <p:nvSpPr>
          <p:cNvPr id="157700" name="Text Box 4">
            <a:extLst>
              <a:ext uri="{FF2B5EF4-FFF2-40B4-BE49-F238E27FC236}">
                <a16:creationId xmlns:a16="http://schemas.microsoft.com/office/drawing/2014/main" id="{168FCC64-6F9A-0B92-ABB3-C9287AB12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853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Final stage after 20000 turns (about 42 ms for CERN PS)</a:t>
            </a:r>
          </a:p>
        </p:txBody>
      </p:sp>
      <p:pic>
        <p:nvPicPr>
          <p:cNvPr id="157701" name="Picture 5" descr="res441">
            <a:extLst>
              <a:ext uri="{FF2B5EF4-FFF2-40B4-BE49-F238E27FC236}">
                <a16:creationId xmlns:a16="http://schemas.microsoft.com/office/drawing/2014/main" id="{F818C99E-9E1D-629F-E9D3-2E255F029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t="8557" r="16733" b="19475"/>
          <a:stretch>
            <a:fillRect/>
          </a:stretch>
        </p:blipFill>
        <p:spPr bwMode="auto">
          <a:xfrm>
            <a:off x="1676400" y="2835275"/>
            <a:ext cx="20558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2" name="Line 6">
            <a:extLst>
              <a:ext uri="{FF2B5EF4-FFF2-40B4-BE49-F238E27FC236}">
                <a16:creationId xmlns:a16="http://schemas.microsoft.com/office/drawing/2014/main" id="{7CC87649-E420-0565-2308-6B46ACFF2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334000"/>
            <a:ext cx="1600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703" name="Text Box 7">
            <a:extLst>
              <a:ext uri="{FF2B5EF4-FFF2-40B4-BE49-F238E27FC236}">
                <a16:creationId xmlns:a16="http://schemas.microsoft.com/office/drawing/2014/main" id="{84C8B765-EAF2-B21E-E977-ADCEAAC02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4191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About 6 cm in physical space</a:t>
            </a:r>
          </a:p>
        </p:txBody>
      </p:sp>
      <p:sp>
        <p:nvSpPr>
          <p:cNvPr id="157704" name="Text Box 8">
            <a:extLst>
              <a:ext uri="{FF2B5EF4-FFF2-40B4-BE49-F238E27FC236}">
                <a16:creationId xmlns:a16="http://schemas.microsoft.com/office/drawing/2014/main" id="{C20398B7-111F-CBF5-AFF5-B70AA55FE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438400"/>
            <a:ext cx="3124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Slow (</a:t>
            </a:r>
            <a:r>
              <a:rPr lang="en-GB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few thousand turns</a:t>
            </a: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bump first (closed distortion of the periodic orbit)</a:t>
            </a:r>
          </a:p>
        </p:txBody>
      </p:sp>
      <p:grpSp>
        <p:nvGrpSpPr>
          <p:cNvPr id="157705" name="Group 9">
            <a:extLst>
              <a:ext uri="{FF2B5EF4-FFF2-40B4-BE49-F238E27FC236}">
                <a16:creationId xmlns:a16="http://schemas.microsoft.com/office/drawing/2014/main" id="{575EA22A-0AE9-EFFA-1897-B16610C7344C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833688"/>
            <a:ext cx="2590800" cy="1981200"/>
            <a:chOff x="3696" y="576"/>
            <a:chExt cx="1632" cy="1248"/>
          </a:xfrm>
        </p:grpSpPr>
        <p:sp>
          <p:nvSpPr>
            <p:cNvPr id="157706" name="Rectangle 10">
              <a:extLst>
                <a:ext uri="{FF2B5EF4-FFF2-40B4-BE49-F238E27FC236}">
                  <a16:creationId xmlns:a16="http://schemas.microsoft.com/office/drawing/2014/main" id="{8609F86A-DA53-DF9D-C7F6-813747BE2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576"/>
              <a:ext cx="1632" cy="1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342" name="Picture 11" descr="res441">
              <a:extLst>
                <a:ext uri="{FF2B5EF4-FFF2-40B4-BE49-F238E27FC236}">
                  <a16:creationId xmlns:a16="http://schemas.microsoft.com/office/drawing/2014/main" id="{0F199695-F874-C693-2C96-66816D0B9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3" t="8557" r="16733" b="19475"/>
            <a:stretch>
              <a:fillRect/>
            </a:stretch>
          </p:blipFill>
          <p:spPr bwMode="auto">
            <a:xfrm>
              <a:off x="3984" y="576"/>
              <a:ext cx="1344" cy="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7708" name="Line 12">
            <a:extLst>
              <a:ext uri="{FF2B5EF4-FFF2-40B4-BE49-F238E27FC236}">
                <a16:creationId xmlns:a16="http://schemas.microsoft.com/office/drawing/2014/main" id="{5724E9EF-42F8-5FDF-D2A4-27FC690C9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895600"/>
            <a:ext cx="0" cy="173672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709" name="Line 13">
            <a:extLst>
              <a:ext uri="{FF2B5EF4-FFF2-40B4-BE49-F238E27FC236}">
                <a16:creationId xmlns:a16="http://schemas.microsoft.com/office/drawing/2014/main" id="{4DF560EE-3E18-AAB6-BCEE-210733204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590800"/>
            <a:ext cx="0" cy="2590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710" name="Text Box 14">
            <a:extLst>
              <a:ext uri="{FF2B5EF4-FFF2-40B4-BE49-F238E27FC236}">
                <a16:creationId xmlns:a16="http://schemas.microsoft.com/office/drawing/2014/main" id="{F9593CC4-CB99-7AC6-8539-C67862005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60838"/>
            <a:ext cx="3124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Fast (</a:t>
            </a:r>
            <a:r>
              <a:rPr lang="en-GB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less than one turn</a:t>
            </a: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bump afterwards (closed distortion of periodic orbit)</a:t>
            </a:r>
          </a:p>
        </p:txBody>
      </p:sp>
      <p:sp>
        <p:nvSpPr>
          <p:cNvPr id="157711" name="Text Box 15">
            <a:extLst>
              <a:ext uri="{FF2B5EF4-FFF2-40B4-BE49-F238E27FC236}">
                <a16:creationId xmlns:a16="http://schemas.microsoft.com/office/drawing/2014/main" id="{35CDB0C1-6AAD-325D-2406-A32E22215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18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</a:t>
            </a:r>
            <a:r>
              <a:rPr lang="en-GB" sz="1800" baseline="-25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field</a:t>
            </a:r>
            <a:r>
              <a:rPr lang="en-GB" sz="18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≠ 0</a:t>
            </a:r>
          </a:p>
        </p:txBody>
      </p:sp>
      <p:sp>
        <p:nvSpPr>
          <p:cNvPr id="157712" name="Text Box 16">
            <a:extLst>
              <a:ext uri="{FF2B5EF4-FFF2-40B4-BE49-F238E27FC236}">
                <a16:creationId xmlns:a16="http://schemas.microsoft.com/office/drawing/2014/main" id="{79FE3455-9534-D877-23EB-89862AAC0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14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18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</a:t>
            </a:r>
            <a:r>
              <a:rPr lang="en-GB" sz="1800" baseline="-25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field</a:t>
            </a:r>
            <a:r>
              <a:rPr lang="en-GB" sz="18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</a:t>
            </a:r>
            <a:r>
              <a:rPr lang="en-GB" sz="18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0</a:t>
            </a:r>
          </a:p>
        </p:txBody>
      </p:sp>
      <p:sp>
        <p:nvSpPr>
          <p:cNvPr id="157713" name="Text Box 17">
            <a:extLst>
              <a:ext uri="{FF2B5EF4-FFF2-40B4-BE49-F238E27FC236}">
                <a16:creationId xmlns:a16="http://schemas.microsoft.com/office/drawing/2014/main" id="{FAE6854E-359D-0F25-981B-A88288F6D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098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18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 the septum location</a:t>
            </a:r>
          </a:p>
        </p:txBody>
      </p:sp>
      <p:sp>
        <p:nvSpPr>
          <p:cNvPr id="157714" name="Rectangle 18">
            <a:extLst>
              <a:ext uri="{FF2B5EF4-FFF2-40B4-BE49-F238E27FC236}">
                <a16:creationId xmlns:a16="http://schemas.microsoft.com/office/drawing/2014/main" id="{7721EA9C-B0F4-67C5-7312-B8CEA3B17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895600"/>
            <a:ext cx="5334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715" name="Rectangle 19">
            <a:extLst>
              <a:ext uri="{FF2B5EF4-FFF2-40B4-BE49-F238E27FC236}">
                <a16:creationId xmlns:a16="http://schemas.microsoft.com/office/drawing/2014/main" id="{ACCF9AD5-D4F3-CAB1-2453-EE49F3C1A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505200"/>
            <a:ext cx="5334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716" name="Rectangle 20">
            <a:extLst>
              <a:ext uri="{FF2B5EF4-FFF2-40B4-BE49-F238E27FC236}">
                <a16:creationId xmlns:a16="http://schemas.microsoft.com/office/drawing/2014/main" id="{CE7B8A19-E381-C1C2-42C9-472E73584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91000"/>
            <a:ext cx="5334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7717" name="Group 21">
            <a:extLst>
              <a:ext uri="{FF2B5EF4-FFF2-40B4-BE49-F238E27FC236}">
                <a16:creationId xmlns:a16="http://schemas.microsoft.com/office/drawing/2014/main" id="{7C5CB9F8-510D-B60E-C29B-1935B58B9C60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581400"/>
            <a:ext cx="1295400" cy="381000"/>
            <a:chOff x="2304" y="2256"/>
            <a:chExt cx="816" cy="240"/>
          </a:xfrm>
        </p:grpSpPr>
        <p:sp>
          <p:nvSpPr>
            <p:cNvPr id="157718" name="Rectangle 22">
              <a:extLst>
                <a:ext uri="{FF2B5EF4-FFF2-40B4-BE49-F238E27FC236}">
                  <a16:creationId xmlns:a16="http://schemas.microsoft.com/office/drawing/2014/main" id="{2C5B5F8B-8542-BEBB-8DAD-68E1B7CF7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256"/>
              <a:ext cx="336" cy="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719" name="Rectangle 23">
              <a:extLst>
                <a:ext uri="{FF2B5EF4-FFF2-40B4-BE49-F238E27FC236}">
                  <a16:creationId xmlns:a16="http://schemas.microsoft.com/office/drawing/2014/main" id="{A4996D23-8596-EE61-18E9-712854BDE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256"/>
              <a:ext cx="336" cy="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57720" name="Picture 24" descr="res441">
            <a:extLst>
              <a:ext uri="{FF2B5EF4-FFF2-40B4-BE49-F238E27FC236}">
                <a16:creationId xmlns:a16="http://schemas.microsoft.com/office/drawing/2014/main" id="{2AE53667-B8C1-21DE-0BF2-25DB0CFA2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6" t="36885" r="44366" b="50163"/>
          <a:stretch>
            <a:fillRect/>
          </a:stretch>
        </p:blipFill>
        <p:spPr bwMode="auto">
          <a:xfrm>
            <a:off x="4495800" y="3608388"/>
            <a:ext cx="36036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21" name="Rectangle 25">
            <a:extLst>
              <a:ext uri="{FF2B5EF4-FFF2-40B4-BE49-F238E27FC236}">
                <a16:creationId xmlns:a16="http://schemas.microsoft.com/office/drawing/2014/main" id="{723132E0-4344-F2D6-8BA5-8D6A3D59F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81400"/>
            <a:ext cx="4572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722" name="Line 26">
            <a:extLst>
              <a:ext uri="{FF2B5EF4-FFF2-40B4-BE49-F238E27FC236}">
                <a16:creationId xmlns:a16="http://schemas.microsoft.com/office/drawing/2014/main" id="{C3B8C5B4-D0B5-3D7B-6425-53A0FFB6D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786188"/>
            <a:ext cx="3810000" cy="23812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7723" name="Picture 27" descr="allv2">
            <a:extLst>
              <a:ext uri="{FF2B5EF4-FFF2-40B4-BE49-F238E27FC236}">
                <a16:creationId xmlns:a16="http://schemas.microsoft.com/office/drawing/2014/main" id="{73CC7909-73FD-8161-4329-0CD50CAD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757363"/>
            <a:ext cx="90678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57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07934 -0.0020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4" grpId="0"/>
      <p:bldP spid="157710" grpId="0"/>
      <p:bldP spid="157714" grpId="0" animBg="1"/>
      <p:bldP spid="157715" grpId="0" animBg="1"/>
      <p:bldP spid="157716" grpId="0" animBg="1"/>
      <p:bldP spid="1577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BE6A1-C760-6A2E-45FB-E3BBF443D0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42801-0C98-C83F-755C-070AA1AE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F88C3-2477-EB97-A69B-9A3EF48A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247E7C5A-D9ED-4548-ADF7-EEF0EC7A2483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12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7DC0C7EF-63D2-6A3A-BFD7-26F921449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620000" cy="808038"/>
          </a:xfrm>
        </p:spPr>
        <p:txBody>
          <a:bodyPr/>
          <a:lstStyle/>
          <a:p>
            <a:pPr>
              <a:defRPr/>
            </a:pPr>
            <a:r>
              <a:rPr lang="en-GB">
                <a:cs typeface="Times New Roman" pitchFamily="18" charset="0"/>
              </a:rPr>
              <a:t>Novel multi-turn extraction - V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7174FCE-5F25-B68E-F60E-48C3352B1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GB" sz="2600"/>
              <a:t>The original goal of this study was to find a replacement to the present Continuous Transfer used at CERN for the high-intensity proton beams. However the novel technique proved to be useful also in different context, e.g.</a:t>
            </a:r>
          </a:p>
          <a:p>
            <a:pPr marL="571500" lvl="1" indent="-457200">
              <a:lnSpc>
                <a:spcPct val="90000"/>
              </a:lnSpc>
              <a:defRPr/>
            </a:pPr>
            <a:r>
              <a:rPr lang="en-GB" sz="2400"/>
              <a:t>The same approach can be applied for </a:t>
            </a:r>
            <a:r>
              <a:rPr lang="en-GB" sz="2400">
                <a:solidFill>
                  <a:srgbClr val="FF9933"/>
                </a:solidFill>
              </a:rPr>
              <a:t>multi-turn</a:t>
            </a:r>
            <a:r>
              <a:rPr lang="en-GB" sz="2400">
                <a:solidFill>
                  <a:srgbClr val="FF3300"/>
                </a:solidFill>
              </a:rPr>
              <a:t> </a:t>
            </a:r>
            <a:r>
              <a:rPr lang="en-GB" sz="2400">
                <a:solidFill>
                  <a:srgbClr val="FF9933"/>
                </a:solidFill>
              </a:rPr>
              <a:t>injection</a:t>
            </a:r>
            <a:r>
              <a:rPr lang="en-GB" sz="2400"/>
              <a:t> (time-reversal property of the physics involved).</a:t>
            </a:r>
          </a:p>
          <a:p>
            <a:pPr marL="571500" lvl="1" indent="-457200">
              <a:lnSpc>
                <a:spcPct val="90000"/>
              </a:lnSpc>
              <a:defRPr/>
            </a:pPr>
            <a:r>
              <a:rPr lang="en-GB" sz="2400">
                <a:solidFill>
                  <a:srgbClr val="FF9933"/>
                </a:solidFill>
              </a:rPr>
              <a:t>multi-turn extraction</a:t>
            </a:r>
            <a:r>
              <a:rPr lang="en-GB" sz="2400"/>
              <a:t> over a </a:t>
            </a:r>
            <a:r>
              <a:rPr lang="en-GB" sz="2400">
                <a:solidFill>
                  <a:srgbClr val="FF9933"/>
                </a:solidFill>
              </a:rPr>
              <a:t>different number</a:t>
            </a:r>
            <a:r>
              <a:rPr lang="en-GB" sz="2400"/>
              <a:t> of turns can be designed, provided the appropriate resonance is used.</a:t>
            </a:r>
          </a:p>
          <a:p>
            <a:pPr marL="571500" lvl="1" indent="-457200">
              <a:lnSpc>
                <a:spcPct val="90000"/>
              </a:lnSpc>
              <a:defRPr/>
            </a:pPr>
            <a:r>
              <a:rPr lang="en-GB" sz="2400">
                <a:solidFill>
                  <a:srgbClr val="FF9933"/>
                </a:solidFill>
              </a:rPr>
              <a:t>Multiple multi-turn</a:t>
            </a:r>
            <a:r>
              <a:rPr lang="en-GB" sz="2400"/>
              <a:t> extractions could be considered, e.g. to extract the beam remaining in the central part of phase space.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9F9AE79-87FA-1182-EE02-70BB016316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C8E763E-5F53-35D5-507C-8A486424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E7D7AF-292A-2C65-4864-DA107380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31E3CCB8-9224-B848-80AF-460C05ABD14B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13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BFAA8EA-1847-3F8E-07C2-9B9704B1D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82563"/>
            <a:ext cx="7620000" cy="731837"/>
          </a:xfrm>
        </p:spPr>
        <p:txBody>
          <a:bodyPr/>
          <a:lstStyle/>
          <a:p>
            <a:pPr>
              <a:defRPr/>
            </a:pPr>
            <a:r>
              <a:rPr lang="en-GB">
                <a:cs typeface="Times New Roman" pitchFamily="18" charset="0"/>
              </a:rPr>
              <a:t>Novel multi-turn extraction with other resonances</a:t>
            </a:r>
            <a:r>
              <a:rPr lang="en-US"/>
              <a:t> - I</a:t>
            </a:r>
          </a:p>
        </p:txBody>
      </p:sp>
      <p:grpSp>
        <p:nvGrpSpPr>
          <p:cNvPr id="15366" name="Group 4">
            <a:extLst>
              <a:ext uri="{FF2B5EF4-FFF2-40B4-BE49-F238E27FC236}">
                <a16:creationId xmlns:a16="http://schemas.microsoft.com/office/drawing/2014/main" id="{8F749A04-F0CB-FAF0-0CAF-032DC4C5489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754188"/>
            <a:ext cx="2211388" cy="852487"/>
            <a:chOff x="144" y="1105"/>
            <a:chExt cx="1393" cy="537"/>
          </a:xfrm>
        </p:grpSpPr>
        <p:sp>
          <p:nvSpPr>
            <p:cNvPr id="60421" name="Text Box 5">
              <a:extLst>
                <a:ext uri="{FF2B5EF4-FFF2-40B4-BE49-F238E27FC236}">
                  <a16:creationId xmlns:a16="http://schemas.microsoft.com/office/drawing/2014/main" id="{80B5F301-8000-6CB5-1E75-09BB7C798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392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0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Tune variation</a:t>
              </a:r>
            </a:p>
          </p:txBody>
        </p:sp>
        <p:sp>
          <p:nvSpPr>
            <p:cNvPr id="60422" name="Line 6">
              <a:extLst>
                <a:ext uri="{FF2B5EF4-FFF2-40B4-BE49-F238E27FC236}">
                  <a16:creationId xmlns:a16="http://schemas.microsoft.com/office/drawing/2014/main" id="{F93E9922-909E-7CD2-1E85-9772558D6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7" y="1105"/>
              <a:ext cx="530" cy="28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 type="none" w="sm" len="sm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367" name="Group 7">
            <a:extLst>
              <a:ext uri="{FF2B5EF4-FFF2-40B4-BE49-F238E27FC236}">
                <a16:creationId xmlns:a16="http://schemas.microsoft.com/office/drawing/2014/main" id="{B15179B0-AC12-4FF6-CE74-F2FCF2A2E3F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191000"/>
            <a:ext cx="2209800" cy="1082675"/>
            <a:chOff x="144" y="2640"/>
            <a:chExt cx="1392" cy="682"/>
          </a:xfrm>
        </p:grpSpPr>
        <p:sp>
          <p:nvSpPr>
            <p:cNvPr id="60424" name="Text Box 8">
              <a:extLst>
                <a:ext uri="{FF2B5EF4-FFF2-40B4-BE49-F238E27FC236}">
                  <a16:creationId xmlns:a16="http://schemas.microsoft.com/office/drawing/2014/main" id="{1B73A5E4-075B-F444-08B8-7C9ADBD5E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80"/>
              <a:ext cx="11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0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Phase space portrait</a:t>
              </a:r>
            </a:p>
          </p:txBody>
        </p:sp>
        <p:sp>
          <p:nvSpPr>
            <p:cNvPr id="60425" name="Line 9">
              <a:extLst>
                <a:ext uri="{FF2B5EF4-FFF2-40B4-BE49-F238E27FC236}">
                  <a16:creationId xmlns:a16="http://schemas.microsoft.com/office/drawing/2014/main" id="{0E941177-C0C8-861B-832B-15F9FA6F85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2640"/>
              <a:ext cx="672" cy="19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 type="none" w="sm" len="sm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0426" name="Text Box 10">
            <a:extLst>
              <a:ext uri="{FF2B5EF4-FFF2-40B4-BE49-F238E27FC236}">
                <a16:creationId xmlns:a16="http://schemas.microsoft.com/office/drawing/2014/main" id="{12C1F8B4-A5F0-7501-DF7A-247659BE7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990600"/>
            <a:ext cx="20574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hlink"/>
                </a:solidFill>
                <a:miter lim="800000"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Tx/>
              <a:buFontTx/>
              <a:buNone/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Simulation parameters:</a:t>
            </a:r>
          </a:p>
          <a:p>
            <a:pPr algn="just">
              <a:spcBef>
                <a:spcPct val="50000"/>
              </a:spcBef>
              <a:buClrTx/>
              <a:buFontTx/>
              <a:buNone/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Hénon-like  map with sextupole and octupole</a:t>
            </a:r>
          </a:p>
          <a:p>
            <a:pPr algn="just">
              <a:spcBef>
                <a:spcPct val="50000"/>
              </a:spcBef>
              <a:buClrTx/>
              <a:buFontTx/>
              <a:buNone/>
              <a:defRPr/>
            </a:pPr>
            <a:r>
              <a:rPr lang="en-US" sz="24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third-order resonance is used, thus giving a three-turn extraction</a:t>
            </a:r>
            <a:endParaRPr lang="en-US" sz="2000" b="0">
              <a:solidFill>
                <a:srgbClr val="FF9933"/>
              </a:solidFill>
              <a:latin typeface="Comic Sans MS" pitchFamily="66" charset="0"/>
            </a:endParaRPr>
          </a:p>
        </p:txBody>
      </p:sp>
      <p:pic>
        <p:nvPicPr>
          <p:cNvPr id="15369" name="Picture 15" descr="ct3t0">
            <a:extLst>
              <a:ext uri="{FF2B5EF4-FFF2-40B4-BE49-F238E27FC236}">
                <a16:creationId xmlns:a16="http://schemas.microsoft.com/office/drawing/2014/main" id="{6F0D787A-5C8F-E7FD-9B30-E8085327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068388"/>
            <a:ext cx="4140200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12" descr="ct3t">
            <a:extLst>
              <a:ext uri="{FF2B5EF4-FFF2-40B4-BE49-F238E27FC236}">
                <a16:creationId xmlns:a16="http://schemas.microsoft.com/office/drawing/2014/main" id="{C004056B-50A2-D992-3CFC-42C86CC138A0}"/>
              </a:ext>
            </a:extLst>
          </p:cNvPr>
          <p:cNvPicPr>
            <a:picLocks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6975" y="1068388"/>
            <a:ext cx="4140200" cy="5038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38878AB-982C-1329-48A7-A0B177863D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9AE0DBC-1B91-FA13-7AE3-DCB23BB5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F9B34D1-9E47-B195-8ACD-77621059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525ABC91-4DFA-5444-8E59-AE214A8BD91F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14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71D3DFEF-30BF-BB1E-F7FC-4198D0CA6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58763"/>
            <a:ext cx="7848600" cy="655637"/>
          </a:xfrm>
        </p:spPr>
        <p:txBody>
          <a:bodyPr/>
          <a:lstStyle/>
          <a:p>
            <a:pPr>
              <a:defRPr/>
            </a:pPr>
            <a:r>
              <a:rPr lang="en-GB">
                <a:cs typeface="Times New Roman" pitchFamily="18" charset="0"/>
              </a:rPr>
              <a:t>Novel multi-turn extraction with other resonances</a:t>
            </a:r>
            <a:r>
              <a:rPr lang="en-US"/>
              <a:t> - II</a:t>
            </a:r>
          </a:p>
        </p:txBody>
      </p:sp>
      <p:grpSp>
        <p:nvGrpSpPr>
          <p:cNvPr id="64541" name="Group 29">
            <a:extLst>
              <a:ext uri="{FF2B5EF4-FFF2-40B4-BE49-F238E27FC236}">
                <a16:creationId xmlns:a16="http://schemas.microsoft.com/office/drawing/2014/main" id="{32990966-DCA9-F916-230B-AFB9854280FF}"/>
              </a:ext>
            </a:extLst>
          </p:cNvPr>
          <p:cNvGrpSpPr>
            <a:grpSpLocks/>
          </p:cNvGrpSpPr>
          <p:nvPr/>
        </p:nvGrpSpPr>
        <p:grpSpPr bwMode="auto">
          <a:xfrm>
            <a:off x="4341813" y="1128713"/>
            <a:ext cx="4652962" cy="5272087"/>
            <a:chOff x="2735" y="625"/>
            <a:chExt cx="2931" cy="3321"/>
          </a:xfrm>
        </p:grpSpPr>
        <p:pic>
          <p:nvPicPr>
            <p:cNvPr id="16394" name="Picture 21" descr="res54">
              <a:extLst>
                <a:ext uri="{FF2B5EF4-FFF2-40B4-BE49-F238E27FC236}">
                  <a16:creationId xmlns:a16="http://schemas.microsoft.com/office/drawing/2014/main" id="{36D97EA0-601C-BE83-BEA0-ACFF7F312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4" t="16980" r="8392" b="20316"/>
            <a:stretch>
              <a:fillRect/>
            </a:stretch>
          </p:blipFill>
          <p:spPr bwMode="auto">
            <a:xfrm>
              <a:off x="2735" y="625"/>
              <a:ext cx="2931" cy="2647"/>
            </a:xfrm>
            <a:prstGeom prst="rect">
              <a:avLst/>
            </a:prstGeom>
            <a:noFill/>
            <a:ln w="3175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521" name="Text Box 9">
              <a:extLst>
                <a:ext uri="{FF2B5EF4-FFF2-40B4-BE49-F238E27FC236}">
                  <a16:creationId xmlns:a16="http://schemas.microsoft.com/office/drawing/2014/main" id="{51B282D9-EC27-682F-C3EE-1C27CCD39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312"/>
              <a:ext cx="273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hlink"/>
                  </a:solidFill>
                  <a:miter lim="800000"/>
                  <a:headEnd type="none" w="sm" len="sm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00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The fifth-order resonance is used, thus giving a six-turn extraction</a:t>
              </a:r>
              <a:endParaRPr lang="en-US" sz="2000" b="0">
                <a:solidFill>
                  <a:srgbClr val="FF9933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4540" name="Group 28">
            <a:extLst>
              <a:ext uri="{FF2B5EF4-FFF2-40B4-BE49-F238E27FC236}">
                <a16:creationId xmlns:a16="http://schemas.microsoft.com/office/drawing/2014/main" id="{CA211989-54EA-BFB8-2BD2-F0334A64191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147763"/>
            <a:ext cx="4414838" cy="5253037"/>
            <a:chOff x="96" y="633"/>
            <a:chExt cx="2781" cy="3309"/>
          </a:xfrm>
        </p:grpSpPr>
        <p:pic>
          <p:nvPicPr>
            <p:cNvPr id="16392" name="Picture 25" descr="res24">
              <a:extLst>
                <a:ext uri="{FF2B5EF4-FFF2-40B4-BE49-F238E27FC236}">
                  <a16:creationId xmlns:a16="http://schemas.microsoft.com/office/drawing/2014/main" id="{D383B576-0075-A279-698F-81572BEDF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94" r="17097"/>
            <a:stretch>
              <a:fillRect/>
            </a:stretch>
          </p:blipFill>
          <p:spPr bwMode="auto">
            <a:xfrm>
              <a:off x="96" y="1295"/>
              <a:ext cx="2781" cy="2647"/>
            </a:xfrm>
            <a:prstGeom prst="rect">
              <a:avLst/>
            </a:prstGeom>
            <a:noFill/>
            <a:ln w="317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539" name="Text Box 27">
              <a:extLst>
                <a:ext uri="{FF2B5EF4-FFF2-40B4-BE49-F238E27FC236}">
                  <a16:creationId xmlns:a16="http://schemas.microsoft.com/office/drawing/2014/main" id="{07E074E4-3F7B-9F87-5372-C422AEE04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633"/>
              <a:ext cx="2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hlink"/>
                  </a:solidFill>
                  <a:miter lim="800000"/>
                  <a:headEnd type="none" w="sm" len="sm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0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The second-order resonance is used, thus giving a two-turn extraction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DEA009-B4AB-F1A8-524B-07BF759BBE3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800678-0400-3E8C-C3AC-FDB223B5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46CDF0-D976-E7F8-6572-5BCC2A6E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0A97C03A-B943-B44A-9585-D7737FF9B080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15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62823" name="Rectangle 7">
            <a:extLst>
              <a:ext uri="{FF2B5EF4-FFF2-40B4-BE49-F238E27FC236}">
                <a16:creationId xmlns:a16="http://schemas.microsoft.com/office/drawing/2014/main" id="{C2774479-578B-4945-9470-FDB2B881F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495800"/>
          </a:xfrm>
        </p:spPr>
        <p:txBody>
          <a:bodyPr/>
          <a:lstStyle/>
          <a:p>
            <a:pPr>
              <a:defRPr/>
            </a:pPr>
            <a:r>
              <a:rPr lang="en-US" dirty="0"/>
              <a:t>Non-linear elements can be used to make the fourth-order resonance unstable by canceling the amplitude detuning.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Possible applications:</a:t>
            </a:r>
          </a:p>
          <a:p>
            <a:pPr lvl="1">
              <a:defRPr/>
            </a:pPr>
            <a:r>
              <a:rPr lang="en-US" dirty="0"/>
              <a:t>Four-turn extraction.</a:t>
            </a:r>
          </a:p>
          <a:p>
            <a:pPr lvl="1">
              <a:defRPr/>
            </a:pPr>
            <a:r>
              <a:rPr lang="en-US" dirty="0"/>
              <a:t>Deplete the core region to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dirty="0"/>
              <a:t>	achieve a better intensity 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dirty="0"/>
              <a:t>	sharing.</a:t>
            </a:r>
            <a:endParaRPr lang="en-GB" dirty="0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57994FC9-CF4D-145A-2301-443983322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182563"/>
            <a:ext cx="7772400" cy="1112837"/>
          </a:xfrm>
        </p:spPr>
        <p:txBody>
          <a:bodyPr/>
          <a:lstStyle/>
          <a:p>
            <a:pPr>
              <a:defRPr/>
            </a:pPr>
            <a:r>
              <a:rPr lang="en-GB" sz="3200" dirty="0">
                <a:cs typeface="Times New Roman" pitchFamily="18" charset="0"/>
              </a:rPr>
              <a:t>Novel multi-turn extraction: </a:t>
            </a:r>
            <a:r>
              <a:rPr lang="en-GB" sz="3200" dirty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en-GB" sz="3200" baseline="30000" dirty="0">
                <a:solidFill>
                  <a:srgbClr val="FF0000"/>
                </a:solidFill>
                <a:cs typeface="Times New Roman" pitchFamily="18" charset="0"/>
              </a:rPr>
              <a:t>th</a:t>
            </a:r>
            <a:r>
              <a:rPr lang="en-GB" sz="3200" dirty="0">
                <a:solidFill>
                  <a:srgbClr val="FF0000"/>
                </a:solidFill>
                <a:cs typeface="Times New Roman" pitchFamily="18" charset="0"/>
              </a:rPr>
              <a:t> order unstable resonance</a:t>
            </a:r>
            <a:r>
              <a:rPr lang="en-GB" sz="3200" dirty="0">
                <a:cs typeface="Times New Roman" pitchFamily="18" charset="0"/>
              </a:rPr>
              <a:t> - new application!</a:t>
            </a:r>
          </a:p>
        </p:txBody>
      </p:sp>
      <p:pic>
        <p:nvPicPr>
          <p:cNvPr id="17415" name="Picture 4">
            <a:extLst>
              <a:ext uri="{FF2B5EF4-FFF2-40B4-BE49-F238E27FC236}">
                <a16:creationId xmlns:a16="http://schemas.microsoft.com/office/drawing/2014/main" id="{87E73ED2-B4E8-9124-DCED-AFE26837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1587" r="2011"/>
          <a:stretch>
            <a:fillRect/>
          </a:stretch>
        </p:blipFill>
        <p:spPr bwMode="auto">
          <a:xfrm>
            <a:off x="4572000" y="3429000"/>
            <a:ext cx="45720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21" t="1587" r="201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 descr="equation1">
            <a:extLst>
              <a:ext uri="{FF2B5EF4-FFF2-40B4-BE49-F238E27FC236}">
                <a16:creationId xmlns:a16="http://schemas.microsoft.com/office/drawing/2014/main" id="{C24B710D-6C39-1B7A-8335-214EFBC55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17813"/>
            <a:ext cx="556418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4" name="Text Box 8">
            <a:extLst>
              <a:ext uri="{FF2B5EF4-FFF2-40B4-BE49-F238E27FC236}">
                <a16:creationId xmlns:a16="http://schemas.microsoft.com/office/drawing/2014/main" id="{690B0FD2-52D0-D8ED-A11F-C2AA9F43E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324600"/>
            <a:ext cx="3505200" cy="404813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6038" rIns="0" bIns="46038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Master thesis Diego Quatraro</a:t>
            </a:r>
            <a:endParaRPr lang="en-GB" sz="1800" baseline="300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1F8FE22-08DE-8086-0841-38FE8B2CEF3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757B6C2-A668-36BF-E9BA-C39DB30D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AC3A617-250A-9FE8-FC89-3979D50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B81A82C1-09F7-CE4F-82F0-B8EDC3001253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16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pic>
        <p:nvPicPr>
          <p:cNvPr id="18437" name="Picture 2" descr="movieinj4h1">
            <a:extLst>
              <a:ext uri="{FF2B5EF4-FFF2-40B4-BE49-F238E27FC236}">
                <a16:creationId xmlns:a16="http://schemas.microsoft.com/office/drawing/2014/main" id="{BB9FC356-15BC-E04A-9A9C-6A2C0D8C3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45339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3">
            <a:extLst>
              <a:ext uri="{FF2B5EF4-FFF2-40B4-BE49-F238E27FC236}">
                <a16:creationId xmlns:a16="http://schemas.microsoft.com/office/drawing/2014/main" id="{12202C38-6CA6-F0DC-EA2E-A055AC512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82563"/>
            <a:ext cx="7620000" cy="731837"/>
          </a:xfrm>
        </p:spPr>
        <p:txBody>
          <a:bodyPr/>
          <a:lstStyle/>
          <a:p>
            <a:pPr>
              <a:defRPr/>
            </a:pPr>
            <a:r>
              <a:rPr lang="en-GB">
                <a:cs typeface="Times New Roman" pitchFamily="18" charset="0"/>
              </a:rPr>
              <a:t>Novel multi-turn </a:t>
            </a:r>
            <a:r>
              <a:rPr lang="en-GB">
                <a:solidFill>
                  <a:srgbClr val="FF0000"/>
                </a:solidFill>
                <a:cs typeface="Times New Roman" pitchFamily="18" charset="0"/>
              </a:rPr>
              <a:t>injection</a:t>
            </a:r>
            <a:r>
              <a:rPr lang="en-GB">
                <a:cs typeface="Times New Roman" pitchFamily="18" charset="0"/>
              </a:rPr>
              <a:t>: new application!</a:t>
            </a:r>
            <a:endParaRPr lang="en-US"/>
          </a:p>
        </p:txBody>
      </p:sp>
      <p:sp>
        <p:nvSpPr>
          <p:cNvPr id="101380" name="Text Box 4">
            <a:extLst>
              <a:ext uri="{FF2B5EF4-FFF2-40B4-BE49-F238E27FC236}">
                <a16:creationId xmlns:a16="http://schemas.microsoft.com/office/drawing/2014/main" id="{AB298D95-26F2-0AF4-D5BB-61663E01E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90600"/>
            <a:ext cx="3048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hlink"/>
                </a:solidFill>
                <a:miter lim="800000"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Tx/>
              <a:buFontTx/>
              <a:buNone/>
              <a:defRPr/>
            </a:pP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Simulation parameters:</a:t>
            </a:r>
          </a:p>
          <a:p>
            <a:pPr algn="just">
              <a:spcBef>
                <a:spcPct val="50000"/>
              </a:spcBef>
              <a:buClrTx/>
              <a:buFontTx/>
              <a:buNone/>
              <a:defRPr/>
            </a:pP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Third-order polynomial map representing a FODO cell with sextupole and octupole</a:t>
            </a:r>
          </a:p>
          <a:p>
            <a:pPr algn="just">
              <a:spcBef>
                <a:spcPct val="50000"/>
              </a:spcBef>
              <a:buClrTx/>
              <a:buFontTx/>
              <a:buNone/>
              <a:defRPr/>
            </a:pPr>
            <a:r>
              <a:rPr lang="en-US" sz="2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fourth-order resonance is used for a four-turn injection</a:t>
            </a:r>
            <a:endParaRPr lang="en-US" sz="2000" b="0">
              <a:solidFill>
                <a:srgbClr val="FF9933"/>
              </a:solidFill>
              <a:latin typeface="Comic Sans MS" pitchFamily="66" charset="0"/>
            </a:endParaRPr>
          </a:p>
        </p:txBody>
      </p:sp>
      <p:pic>
        <p:nvPicPr>
          <p:cNvPr id="101381" name="Picture 5" descr="movieinj4">
            <a:extLst>
              <a:ext uri="{FF2B5EF4-FFF2-40B4-BE49-F238E27FC236}">
                <a16:creationId xmlns:a16="http://schemas.microsoft.com/office/drawing/2014/main" id="{7DC1A259-5AFD-4746-6120-C92DE68F39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45339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1" name="Group 6">
            <a:extLst>
              <a:ext uri="{FF2B5EF4-FFF2-40B4-BE49-F238E27FC236}">
                <a16:creationId xmlns:a16="http://schemas.microsoft.com/office/drawing/2014/main" id="{2EAC3196-301F-D994-9A46-72E3E505C7F6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2133600"/>
            <a:ext cx="2211388" cy="852488"/>
            <a:chOff x="144" y="1105"/>
            <a:chExt cx="1393" cy="537"/>
          </a:xfrm>
        </p:grpSpPr>
        <p:sp>
          <p:nvSpPr>
            <p:cNvPr id="101383" name="Text Box 7">
              <a:extLst>
                <a:ext uri="{FF2B5EF4-FFF2-40B4-BE49-F238E27FC236}">
                  <a16:creationId xmlns:a16="http://schemas.microsoft.com/office/drawing/2014/main" id="{CED2D28A-6FE1-47B8-DD85-E56016DE6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392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0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Tune variation</a:t>
              </a:r>
            </a:p>
          </p:txBody>
        </p:sp>
        <p:sp>
          <p:nvSpPr>
            <p:cNvPr id="101384" name="Line 8">
              <a:extLst>
                <a:ext uri="{FF2B5EF4-FFF2-40B4-BE49-F238E27FC236}">
                  <a16:creationId xmlns:a16="http://schemas.microsoft.com/office/drawing/2014/main" id="{DD8235A8-7236-1482-142A-C26486E55C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7" y="1105"/>
              <a:ext cx="530" cy="28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 type="none" w="sm" len="sm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442" name="Group 9">
            <a:extLst>
              <a:ext uri="{FF2B5EF4-FFF2-40B4-BE49-F238E27FC236}">
                <a16:creationId xmlns:a16="http://schemas.microsoft.com/office/drawing/2014/main" id="{844097AF-C6F0-AF77-68ED-63E667127A48}"/>
              </a:ext>
            </a:extLst>
          </p:cNvPr>
          <p:cNvGrpSpPr>
            <a:grpSpLocks/>
          </p:cNvGrpSpPr>
          <p:nvPr/>
        </p:nvGrpSpPr>
        <p:grpSpPr bwMode="auto">
          <a:xfrm>
            <a:off x="0" y="4191000"/>
            <a:ext cx="2209800" cy="1082675"/>
            <a:chOff x="144" y="2640"/>
            <a:chExt cx="1392" cy="682"/>
          </a:xfrm>
        </p:grpSpPr>
        <p:sp>
          <p:nvSpPr>
            <p:cNvPr id="101386" name="Text Box 10">
              <a:extLst>
                <a:ext uri="{FF2B5EF4-FFF2-40B4-BE49-F238E27FC236}">
                  <a16:creationId xmlns:a16="http://schemas.microsoft.com/office/drawing/2014/main" id="{DB50BCA6-52B5-DB7E-963E-DFC4AC70BE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80"/>
              <a:ext cx="11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0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Phase space portrait</a:t>
              </a:r>
            </a:p>
          </p:txBody>
        </p:sp>
        <p:sp>
          <p:nvSpPr>
            <p:cNvPr id="101387" name="Line 11">
              <a:extLst>
                <a:ext uri="{FF2B5EF4-FFF2-40B4-BE49-F238E27FC236}">
                  <a16:creationId xmlns:a16="http://schemas.microsoft.com/office/drawing/2014/main" id="{B659530C-69BF-7C5D-AF4D-22B2761980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2640"/>
              <a:ext cx="672" cy="19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 type="none" w="sm" len="sm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1388" name="Text Box 12">
            <a:extLst>
              <a:ext uri="{FF2B5EF4-FFF2-40B4-BE49-F238E27FC236}">
                <a16:creationId xmlns:a16="http://schemas.microsoft.com/office/drawing/2014/main" id="{2D82DCB0-9E7B-422B-B485-84C1BE6DE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486400"/>
            <a:ext cx="3505200" cy="860425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6038" rIns="0" bIns="46038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Efficient method to generate hollow beams!</a:t>
            </a:r>
            <a:endParaRPr lang="en-GB" sz="2400" baseline="300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7FD9EB8-2C86-E3E4-9C80-217C98830C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C71859F-182B-F78C-E4DE-95092519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28D962-B6A0-074D-3BE0-A4E30D26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10D0C8F7-3008-8D42-BDD0-9B3C8F1B803E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17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7E5A92EC-96BD-4FFF-FE04-17698D16B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82563"/>
            <a:ext cx="7086600" cy="731837"/>
          </a:xfrm>
        </p:spPr>
        <p:txBody>
          <a:bodyPr/>
          <a:lstStyle/>
          <a:p>
            <a:pPr>
              <a:defRPr/>
            </a:pPr>
            <a:r>
              <a:rPr lang="en-GB">
                <a:cs typeface="Times New Roman" pitchFamily="18" charset="0"/>
              </a:rPr>
              <a:t>Novel multi-turn </a:t>
            </a:r>
            <a:r>
              <a:rPr lang="en-GB">
                <a:solidFill>
                  <a:srgbClr val="FF0000"/>
                </a:solidFill>
                <a:cs typeface="Times New Roman" pitchFamily="18" charset="0"/>
              </a:rPr>
              <a:t>injection</a:t>
            </a:r>
            <a:r>
              <a:rPr lang="en-GB">
                <a:cs typeface="Times New Roman" pitchFamily="18" charset="0"/>
              </a:rPr>
              <a:t>: new application!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82E6E094-CCE5-6A2D-7A0C-81D218743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4495800"/>
          </a:xfrm>
        </p:spPr>
        <p:txBody>
          <a:bodyPr/>
          <a:lstStyle/>
          <a:p>
            <a:pPr>
              <a:defRPr/>
            </a:pPr>
            <a:r>
              <a:rPr lang="en-US" sz="2600" dirty="0"/>
              <a:t>Possible applications: transverse shaping of beam distribution. </a:t>
            </a:r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sz="2600" dirty="0"/>
          </a:p>
          <a:p>
            <a:pPr>
              <a:defRPr/>
            </a:pPr>
            <a:r>
              <a:rPr lang="en-US" sz="2600" dirty="0"/>
              <a:t>Observation: the proposed method seems to be more efficient in generating smaller </a:t>
            </a:r>
            <a:r>
              <a:rPr lang="en-US" sz="2600" dirty="0" err="1"/>
              <a:t>emittance</a:t>
            </a:r>
            <a:r>
              <a:rPr lang="en-US" sz="2600" dirty="0"/>
              <a:t> beams than standard multi-turn injection!</a:t>
            </a:r>
            <a:endParaRPr lang="en-GB" sz="2600" dirty="0"/>
          </a:p>
          <a:p>
            <a:pPr>
              <a:defRPr/>
            </a:pPr>
            <a:endParaRPr lang="en-GB" sz="2600" dirty="0"/>
          </a:p>
        </p:txBody>
      </p:sp>
      <p:pic>
        <p:nvPicPr>
          <p:cNvPr id="19463" name="Picture 4">
            <a:extLst>
              <a:ext uri="{FF2B5EF4-FFF2-40B4-BE49-F238E27FC236}">
                <a16:creationId xmlns:a16="http://schemas.microsoft.com/office/drawing/2014/main" id="{81BF173F-ACEA-519D-8EE7-DEF7AB5D3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t="-1193" r="4642"/>
          <a:stretch>
            <a:fillRect/>
          </a:stretch>
        </p:blipFill>
        <p:spPr bwMode="auto">
          <a:xfrm>
            <a:off x="2667000" y="1447800"/>
            <a:ext cx="64801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6" name="Text Box 6">
            <a:extLst>
              <a:ext uri="{FF2B5EF4-FFF2-40B4-BE49-F238E27FC236}">
                <a16:creationId xmlns:a16="http://schemas.microsoft.com/office/drawing/2014/main" id="{954D53DA-60A9-D3E8-77B3-DDEE99AE0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102350"/>
            <a:ext cx="5791200" cy="374650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6038" rIns="0" bIns="46038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GB" sz="1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M. Giovannozzi, J. Morel, PRST-AB, 10, 034001 (2007)</a:t>
            </a:r>
            <a:endParaRPr lang="en-GB" sz="1600" baseline="300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3850" name="Text Box 10">
            <a:extLst>
              <a:ext uri="{FF2B5EF4-FFF2-40B4-BE49-F238E27FC236}">
                <a16:creationId xmlns:a16="http://schemas.microsoft.com/office/drawing/2014/main" id="{6AE5B568-5A28-C809-933F-8200541C3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843213"/>
            <a:ext cx="1981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“Standard” hollow beam distribution</a:t>
            </a:r>
            <a:endParaRPr lang="en-GB" sz="1600" dirty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3851" name="Line 11">
            <a:extLst>
              <a:ext uri="{FF2B5EF4-FFF2-40B4-BE49-F238E27FC236}">
                <a16:creationId xmlns:a16="http://schemas.microsoft.com/office/drawing/2014/main" id="{C9356D4B-3E9C-5C6C-4033-85A96E1FBF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3429000"/>
            <a:ext cx="228600" cy="2286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52" name="Text Box 12">
            <a:extLst>
              <a:ext uri="{FF2B5EF4-FFF2-40B4-BE49-F238E27FC236}">
                <a16:creationId xmlns:a16="http://schemas.microsoft.com/office/drawing/2014/main" id="{778F7B42-E337-ABF1-6EDA-0CFF0E5E1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439863"/>
            <a:ext cx="59436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7200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“Flat” beam distribution obtained by injecting a fifth turn in the </a:t>
            </a:r>
            <a:r>
              <a:rPr lang="en-US" sz="1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centre</a:t>
            </a: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n-GB" sz="1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3853" name="Line 13">
            <a:extLst>
              <a:ext uri="{FF2B5EF4-FFF2-40B4-BE49-F238E27FC236}">
                <a16:creationId xmlns:a16="http://schemas.microsoft.com/office/drawing/2014/main" id="{39E840E6-581F-02EF-8228-95BFB469D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588" y="1741488"/>
            <a:ext cx="3810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0ACCF-A647-66ED-D843-56B7858C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capture process - 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DA79A-A3B2-3A55-48E3-A7A89BB2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495800"/>
          </a:xfrm>
        </p:spPr>
        <p:txBody>
          <a:bodyPr/>
          <a:lstStyle/>
          <a:p>
            <a:pPr>
              <a:defRPr/>
            </a:pPr>
            <a:r>
              <a:rPr lang="en-US" dirty="0"/>
              <a:t>Quantitative analysis needed:</a:t>
            </a:r>
          </a:p>
          <a:p>
            <a:pPr lvl="1">
              <a:defRPr/>
            </a:pPr>
            <a:r>
              <a:rPr lang="en-US" dirty="0"/>
              <a:t>To control sharing between core and </a:t>
            </a:r>
            <a:r>
              <a:rPr lang="en-US" dirty="0" err="1"/>
              <a:t>beamlets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/>
              <a:t>To control the </a:t>
            </a:r>
            <a:r>
              <a:rPr lang="en-US" dirty="0" err="1"/>
              <a:t>emittance</a:t>
            </a:r>
            <a:r>
              <a:rPr lang="en-US" dirty="0"/>
              <a:t> sharing.</a:t>
            </a:r>
          </a:p>
          <a:p>
            <a:pPr>
              <a:defRPr/>
            </a:pPr>
            <a:r>
              <a:rPr lang="en-US" dirty="0"/>
              <a:t>Adiabatic theory is the key concept:</a:t>
            </a:r>
          </a:p>
          <a:p>
            <a:pPr lvl="1">
              <a:defRPr/>
            </a:pPr>
            <a:r>
              <a:rPr lang="en-US" dirty="0"/>
              <a:t>Probability trapping is proportional to the speed of variation of the island’s surface.</a:t>
            </a:r>
          </a:p>
          <a:p>
            <a:pPr lvl="1">
              <a:defRPr/>
            </a:pPr>
            <a:r>
              <a:rPr lang="en-US" dirty="0"/>
              <a:t>It is possible to account for the loss of </a:t>
            </a:r>
            <a:r>
              <a:rPr lang="en-US" dirty="0" err="1"/>
              <a:t>adiabaticity</a:t>
            </a:r>
            <a:r>
              <a:rPr lang="en-US" dirty="0"/>
              <a:t> close to the </a:t>
            </a:r>
            <a:r>
              <a:rPr lang="en-US" dirty="0" err="1"/>
              <a:t>separatrix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2D case seems under control.</a:t>
            </a:r>
          </a:p>
          <a:p>
            <a:pPr>
              <a:defRPr/>
            </a:pPr>
            <a:r>
              <a:rPr lang="en-US" dirty="0"/>
              <a:t>The 4D case requires the usual conditions: </a:t>
            </a:r>
          </a:p>
          <a:p>
            <a:pPr lvl="1">
              <a:defRPr/>
            </a:pPr>
            <a:r>
              <a:rPr lang="en-US" dirty="0"/>
              <a:t>weak coupling between the two degrees of freedom</a:t>
            </a:r>
          </a:p>
          <a:p>
            <a:pPr lvl="1">
              <a:defRPr/>
            </a:pPr>
            <a:r>
              <a:rPr lang="en-US" dirty="0"/>
              <a:t>no low order resonances in the vertical plane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7AD94-75CE-0E86-EBBC-37C4B190A3D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1811D-6304-68E7-361C-6F8F953A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C85E5-847A-66AE-E256-65B0153A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C806AA3F-2886-E24E-9FF4-0021FE9D6B1D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18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AD4324FF-EB28-49ED-0A37-0017C73DB9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592E930-1035-46EC-5795-AA5D0F82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6CD4A2B5-F1B7-1C6A-5E8C-99D894C4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B2E6AF77-379B-5444-95F1-F5B1005EACE8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19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B87CFDF7-CAF2-D2D6-B266-B8C6685F1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467600" cy="533400"/>
          </a:xfrm>
        </p:spPr>
        <p:txBody>
          <a:bodyPr/>
          <a:lstStyle/>
          <a:p>
            <a:pPr>
              <a:defRPr/>
            </a:pPr>
            <a:r>
              <a:rPr lang="en-GB" dirty="0"/>
              <a:t>The capture process - II</a:t>
            </a:r>
          </a:p>
        </p:txBody>
      </p:sp>
      <p:grpSp>
        <p:nvGrpSpPr>
          <p:cNvPr id="103427" name="Group 3">
            <a:extLst>
              <a:ext uri="{FF2B5EF4-FFF2-40B4-BE49-F238E27FC236}">
                <a16:creationId xmlns:a16="http://schemas.microsoft.com/office/drawing/2014/main" id="{7B976094-52BD-60B7-7DE1-1207023EB1EA}"/>
              </a:ext>
            </a:extLst>
          </p:cNvPr>
          <p:cNvGrpSpPr>
            <a:grpSpLocks/>
          </p:cNvGrpSpPr>
          <p:nvPr/>
        </p:nvGrpSpPr>
        <p:grpSpPr bwMode="auto">
          <a:xfrm>
            <a:off x="0" y="838200"/>
            <a:ext cx="3048000" cy="3052763"/>
            <a:chOff x="0" y="528"/>
            <a:chExt cx="1920" cy="1923"/>
          </a:xfrm>
        </p:grpSpPr>
        <p:pic>
          <p:nvPicPr>
            <p:cNvPr id="21526" name="Picture 4">
              <a:extLst>
                <a:ext uri="{FF2B5EF4-FFF2-40B4-BE49-F238E27FC236}">
                  <a16:creationId xmlns:a16="http://schemas.microsoft.com/office/drawing/2014/main" id="{82C82137-B32E-F028-2911-64E8EE860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5" t="16203" r="56458" b="63208"/>
            <a:stretch>
              <a:fillRect/>
            </a:stretch>
          </p:blipFill>
          <p:spPr bwMode="auto">
            <a:xfrm>
              <a:off x="0" y="669"/>
              <a:ext cx="1920" cy="1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429" name="Text Box 5">
              <a:extLst>
                <a:ext uri="{FF2B5EF4-FFF2-40B4-BE49-F238E27FC236}">
                  <a16:creationId xmlns:a16="http://schemas.microsoft.com/office/drawing/2014/main" id="{F392B4C9-7768-F9BB-FD3B-21723C60E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528"/>
              <a:ext cx="1584" cy="216"/>
            </a:xfrm>
            <a:prstGeom prst="rect">
              <a:avLst/>
            </a:prstGeom>
            <a:solidFill>
              <a:srgbClr val="993366">
                <a:alpha val="50000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0" tIns="46038" rIns="0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Initial gaussian distribution</a:t>
              </a:r>
              <a:endParaRPr lang="en-GB" sz="1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03430" name="Group 6">
            <a:extLst>
              <a:ext uri="{FF2B5EF4-FFF2-40B4-BE49-F238E27FC236}">
                <a16:creationId xmlns:a16="http://schemas.microsoft.com/office/drawing/2014/main" id="{756BA165-6223-DA4A-39EA-FCE67CED658D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838200"/>
            <a:ext cx="2744788" cy="3065463"/>
            <a:chOff x="2016" y="528"/>
            <a:chExt cx="1729" cy="1931"/>
          </a:xfrm>
        </p:grpSpPr>
        <p:pic>
          <p:nvPicPr>
            <p:cNvPr id="21524" name="Picture 7">
              <a:extLst>
                <a:ext uri="{FF2B5EF4-FFF2-40B4-BE49-F238E27FC236}">
                  <a16:creationId xmlns:a16="http://schemas.microsoft.com/office/drawing/2014/main" id="{25900852-4CA4-2415-B369-A70C0B4B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04" t="16142" r="14043" b="63118"/>
            <a:stretch>
              <a:fillRect/>
            </a:stretch>
          </p:blipFill>
          <p:spPr bwMode="auto">
            <a:xfrm>
              <a:off x="2016" y="673"/>
              <a:ext cx="1729" cy="1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432" name="Text Box 8">
              <a:extLst>
                <a:ext uri="{FF2B5EF4-FFF2-40B4-BE49-F238E27FC236}">
                  <a16:creationId xmlns:a16="http://schemas.microsoft.com/office/drawing/2014/main" id="{62DAFD79-6F59-1231-DD09-81E7BD78A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528"/>
              <a:ext cx="1248" cy="216"/>
            </a:xfrm>
            <a:prstGeom prst="rect">
              <a:avLst/>
            </a:prstGeom>
            <a:solidFill>
              <a:srgbClr val="993366">
                <a:alpha val="50000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0" tIns="46038" rIns="0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Particles in island 2</a:t>
              </a:r>
              <a:endParaRPr lang="en-GB" sz="1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03433" name="Group 9">
            <a:extLst>
              <a:ext uri="{FF2B5EF4-FFF2-40B4-BE49-F238E27FC236}">
                <a16:creationId xmlns:a16="http://schemas.microsoft.com/office/drawing/2014/main" id="{7B4208B3-419B-5A06-FC5A-62A3F0B6EFB4}"/>
              </a:ext>
            </a:extLst>
          </p:cNvPr>
          <p:cNvGrpSpPr>
            <a:grpSpLocks/>
          </p:cNvGrpSpPr>
          <p:nvPr/>
        </p:nvGrpSpPr>
        <p:grpSpPr bwMode="auto">
          <a:xfrm>
            <a:off x="6307138" y="838200"/>
            <a:ext cx="2746375" cy="3046413"/>
            <a:chOff x="3973" y="528"/>
            <a:chExt cx="1730" cy="1919"/>
          </a:xfrm>
        </p:grpSpPr>
        <p:pic>
          <p:nvPicPr>
            <p:cNvPr id="21522" name="Picture 10">
              <a:extLst>
                <a:ext uri="{FF2B5EF4-FFF2-40B4-BE49-F238E27FC236}">
                  <a16:creationId xmlns:a16="http://schemas.microsoft.com/office/drawing/2014/main" id="{885F4440-11D4-BF19-0947-42829C873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1" t="40314" r="56415" b="38947"/>
            <a:stretch>
              <a:fillRect/>
            </a:stretch>
          </p:blipFill>
          <p:spPr bwMode="auto">
            <a:xfrm>
              <a:off x="3973" y="675"/>
              <a:ext cx="1730" cy="1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435" name="Text Box 11">
              <a:extLst>
                <a:ext uri="{FF2B5EF4-FFF2-40B4-BE49-F238E27FC236}">
                  <a16:creationId xmlns:a16="http://schemas.microsoft.com/office/drawing/2014/main" id="{27E4B6BB-C1BB-B31B-0984-9C31191B0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528"/>
              <a:ext cx="1248" cy="216"/>
            </a:xfrm>
            <a:prstGeom prst="rect">
              <a:avLst/>
            </a:prstGeom>
            <a:solidFill>
              <a:srgbClr val="993366">
                <a:alpha val="50000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0" tIns="46038" rIns="0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Particles in island 4</a:t>
              </a:r>
              <a:endParaRPr lang="en-GB" sz="1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03436" name="Group 12">
            <a:extLst>
              <a:ext uri="{FF2B5EF4-FFF2-40B4-BE49-F238E27FC236}">
                <a16:creationId xmlns:a16="http://schemas.microsoft.com/office/drawing/2014/main" id="{4904D39F-F7DB-094C-EE3A-7FC19D659A26}"/>
              </a:ext>
            </a:extLst>
          </p:cNvPr>
          <p:cNvGrpSpPr>
            <a:grpSpLocks/>
          </p:cNvGrpSpPr>
          <p:nvPr/>
        </p:nvGrpSpPr>
        <p:grpSpPr bwMode="auto">
          <a:xfrm>
            <a:off x="0" y="3886200"/>
            <a:ext cx="3048000" cy="2667000"/>
            <a:chOff x="0" y="2448"/>
            <a:chExt cx="1920" cy="1680"/>
          </a:xfrm>
        </p:grpSpPr>
        <p:pic>
          <p:nvPicPr>
            <p:cNvPr id="21520" name="Picture 13">
              <a:extLst>
                <a:ext uri="{FF2B5EF4-FFF2-40B4-BE49-F238E27FC236}">
                  <a16:creationId xmlns:a16="http://schemas.microsoft.com/office/drawing/2014/main" id="{3E6C7A7B-BE19-7A53-42DD-540E5401BB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29" t="40553" r="14023" b="40274"/>
            <a:stretch>
              <a:fillRect/>
            </a:stretch>
          </p:blipFill>
          <p:spPr bwMode="auto">
            <a:xfrm>
              <a:off x="0" y="2448"/>
              <a:ext cx="1920" cy="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438" name="Text Box 14">
              <a:extLst>
                <a:ext uri="{FF2B5EF4-FFF2-40B4-BE49-F238E27FC236}">
                  <a16:creationId xmlns:a16="http://schemas.microsoft.com/office/drawing/2014/main" id="{58EF2C36-2A2A-5F59-AF1E-EF531B22A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448"/>
              <a:ext cx="1248" cy="216"/>
            </a:xfrm>
            <a:prstGeom prst="rect">
              <a:avLst/>
            </a:prstGeom>
            <a:solidFill>
              <a:srgbClr val="993366">
                <a:alpha val="50000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0" tIns="46038" rIns="0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Particles in island 6</a:t>
              </a:r>
              <a:endParaRPr lang="en-GB" sz="1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03439" name="Group 15">
            <a:extLst>
              <a:ext uri="{FF2B5EF4-FFF2-40B4-BE49-F238E27FC236}">
                <a16:creationId xmlns:a16="http://schemas.microsoft.com/office/drawing/2014/main" id="{95FDB8B1-AE12-D7D9-CDE1-293716E817C2}"/>
              </a:ext>
            </a:extLst>
          </p:cNvPr>
          <p:cNvGrpSpPr>
            <a:grpSpLocks/>
          </p:cNvGrpSpPr>
          <p:nvPr/>
        </p:nvGrpSpPr>
        <p:grpSpPr bwMode="auto">
          <a:xfrm>
            <a:off x="3206750" y="3838575"/>
            <a:ext cx="2740025" cy="2714625"/>
            <a:chOff x="2020" y="2418"/>
            <a:chExt cx="1726" cy="1710"/>
          </a:xfrm>
        </p:grpSpPr>
        <p:pic>
          <p:nvPicPr>
            <p:cNvPr id="21518" name="Picture 16">
              <a:extLst>
                <a:ext uri="{FF2B5EF4-FFF2-40B4-BE49-F238E27FC236}">
                  <a16:creationId xmlns:a16="http://schemas.microsoft.com/office/drawing/2014/main" id="{B1098676-8B26-404E-A7D3-2166483E7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1" t="64313" r="57141" b="16142"/>
            <a:stretch>
              <a:fillRect/>
            </a:stretch>
          </p:blipFill>
          <p:spPr bwMode="auto">
            <a:xfrm>
              <a:off x="2020" y="2418"/>
              <a:ext cx="1726" cy="1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441" name="Text Box 17">
              <a:extLst>
                <a:ext uri="{FF2B5EF4-FFF2-40B4-BE49-F238E27FC236}">
                  <a16:creationId xmlns:a16="http://schemas.microsoft.com/office/drawing/2014/main" id="{1AD0D3CB-8A88-E071-71FF-70E2EDE1F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448"/>
              <a:ext cx="1248" cy="216"/>
            </a:xfrm>
            <a:prstGeom prst="rect">
              <a:avLst/>
            </a:prstGeom>
            <a:solidFill>
              <a:srgbClr val="993366">
                <a:alpha val="50000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0" tIns="46038" rIns="0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Particles in island 8</a:t>
              </a:r>
              <a:endParaRPr lang="en-GB" sz="1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03442" name="Group 18">
            <a:extLst>
              <a:ext uri="{FF2B5EF4-FFF2-40B4-BE49-F238E27FC236}">
                <a16:creationId xmlns:a16="http://schemas.microsoft.com/office/drawing/2014/main" id="{45D6581D-C5B7-865A-F04C-AB8CEFAAA2B5}"/>
              </a:ext>
            </a:extLst>
          </p:cNvPr>
          <p:cNvGrpSpPr>
            <a:grpSpLocks/>
          </p:cNvGrpSpPr>
          <p:nvPr/>
        </p:nvGrpSpPr>
        <p:grpSpPr bwMode="auto">
          <a:xfrm>
            <a:off x="6307138" y="3884613"/>
            <a:ext cx="2598737" cy="2668587"/>
            <a:chOff x="3973" y="2447"/>
            <a:chExt cx="1637" cy="1681"/>
          </a:xfrm>
        </p:grpSpPr>
        <p:pic>
          <p:nvPicPr>
            <p:cNvPr id="21516" name="Picture 19">
              <a:extLst>
                <a:ext uri="{FF2B5EF4-FFF2-40B4-BE49-F238E27FC236}">
                  <a16:creationId xmlns:a16="http://schemas.microsoft.com/office/drawing/2014/main" id="{9469E00D-AD09-D723-7C1E-4EF7B1847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09" t="64655" r="15254" b="16057"/>
            <a:stretch>
              <a:fillRect/>
            </a:stretch>
          </p:blipFill>
          <p:spPr bwMode="auto">
            <a:xfrm>
              <a:off x="3973" y="2447"/>
              <a:ext cx="1637" cy="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444" name="Text Box 20">
              <a:extLst>
                <a:ext uri="{FF2B5EF4-FFF2-40B4-BE49-F238E27FC236}">
                  <a16:creationId xmlns:a16="http://schemas.microsoft.com/office/drawing/2014/main" id="{86C8E477-3DB7-AFBA-AA19-A858B27EA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448"/>
              <a:ext cx="1248" cy="216"/>
            </a:xfrm>
            <a:prstGeom prst="rect">
              <a:avLst/>
            </a:prstGeom>
            <a:solidFill>
              <a:srgbClr val="993366">
                <a:alpha val="50000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0" tIns="46038" rIns="0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Particles in beam core</a:t>
              </a:r>
              <a:endParaRPr lang="en-GB" sz="1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F48ECF8-9B37-EE02-C0DA-BCD8D9A530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DB0A3E1-7B2D-D645-A271-A494B319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60FD930-87E6-6D53-7024-627E5933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661A1C3E-4557-574A-8E40-0AC27C201B3B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2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AB602450-9F62-38F2-8C4A-598C63B23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0163"/>
            <a:ext cx="6629400" cy="731837"/>
          </a:xfrm>
        </p:spPr>
        <p:txBody>
          <a:bodyPr/>
          <a:lstStyle/>
          <a:p>
            <a:pPr>
              <a:defRPr/>
            </a:pPr>
            <a:r>
              <a:rPr lang="en-GB"/>
              <a:t>Introduction - I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E683E224-F2FD-1679-7341-576F59D42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6858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GB" sz="2400"/>
              <a:t>Three approaches are normally used to extract beam from a circular machine: </a:t>
            </a: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136C10E7-7B1D-8DF9-D400-076307BEC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7213"/>
            <a:ext cx="3962400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GB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Fast Extraction (one turn)</a:t>
            </a:r>
          </a:p>
          <a:p>
            <a:pPr algn="just">
              <a:spcBef>
                <a:spcPct val="50000"/>
              </a:spcBef>
              <a:buFont typeface="Monotype Sorts" pitchFamily="2" charset="2"/>
              <a:buBlip>
                <a:blip r:embed="rId2"/>
              </a:buBlip>
              <a:defRPr/>
            </a:pP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sz="2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kicker</a:t>
            </a: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(fast dipole) </a:t>
            </a:r>
            <a:r>
              <a:rPr lang="en-GB" sz="2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displaces</a:t>
            </a: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the beam from nominal closed orbit.</a:t>
            </a:r>
          </a:p>
          <a:p>
            <a:pPr algn="just">
              <a:spcBef>
                <a:spcPct val="50000"/>
              </a:spcBef>
              <a:buFont typeface="Monotype Sorts" pitchFamily="2" charset="2"/>
              <a:buBlip>
                <a:blip r:embed="rId2"/>
              </a:buBlip>
              <a:defRPr/>
            </a:pP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sz="2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septum magnet</a:t>
            </a: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sz="2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deflects</a:t>
            </a: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displaced beam towards transfer line.</a:t>
            </a:r>
          </a:p>
          <a:p>
            <a:pPr algn="just">
              <a:spcBef>
                <a:spcPct val="50000"/>
              </a:spcBef>
              <a:buFont typeface="Monotype Sorts" pitchFamily="2" charset="2"/>
              <a:buBlip>
                <a:blip r:embed="rId2"/>
              </a:buBlip>
              <a:defRPr/>
            </a:pP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This extraction can be used both to </a:t>
            </a:r>
            <a:r>
              <a:rPr lang="en-GB" sz="2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transfer</a:t>
            </a: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beam towards a </a:t>
            </a:r>
            <a:r>
              <a:rPr lang="en-GB" sz="2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ring</a:t>
            </a: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or an </a:t>
            </a:r>
            <a:r>
              <a:rPr lang="en-GB" sz="2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experimental area</a:t>
            </a: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92166" name="Text Box 6">
            <a:extLst>
              <a:ext uri="{FF2B5EF4-FFF2-40B4-BE49-F238E27FC236}">
                <a16:creationId xmlns:a16="http://schemas.microsoft.com/office/drawing/2014/main" id="{F343E564-AFF0-99C2-1C0B-2F1D5D423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27213"/>
            <a:ext cx="4310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GB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Slow Extraction (millions turns)</a:t>
            </a:r>
          </a:p>
          <a:p>
            <a:pPr algn="just">
              <a:spcBef>
                <a:spcPct val="50000"/>
              </a:spcBef>
              <a:buFont typeface="Monotype Sorts" pitchFamily="2" charset="2"/>
              <a:buBlip>
                <a:blip r:embed="rId2"/>
              </a:buBlip>
              <a:defRPr/>
            </a:pP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The </a:t>
            </a:r>
            <a:r>
              <a:rPr lang="en-GB" sz="2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separatix  of the third-order resonance </a:t>
            </a: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increases particles’ amplitude until they jump beyond the septum.</a:t>
            </a:r>
          </a:p>
          <a:p>
            <a:pPr algn="just">
              <a:spcBef>
                <a:spcPct val="50000"/>
              </a:spcBef>
              <a:buFont typeface="Monotype Sorts" pitchFamily="2" charset="2"/>
              <a:buBlip>
                <a:blip r:embed="rId2"/>
              </a:buBlip>
              <a:defRPr/>
            </a:pP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The </a:t>
            </a:r>
            <a:r>
              <a:rPr lang="en-GB" sz="2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tune is changed </a:t>
            </a: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to shrink the stable region, thus pushing the particles towards larger amplitudes. </a:t>
            </a:r>
          </a:p>
          <a:p>
            <a:pPr algn="just">
              <a:spcBef>
                <a:spcPct val="50000"/>
              </a:spcBef>
              <a:buFont typeface="Monotype Sorts" pitchFamily="2" charset="2"/>
              <a:buBlip>
                <a:blip r:embed="rId2"/>
              </a:buBlip>
              <a:defRPr/>
            </a:pP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This extraction is used to transfer beam towards an </a:t>
            </a:r>
            <a:r>
              <a:rPr lang="en-GB" sz="2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experimental area</a:t>
            </a: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92171" name="Rectangle 11">
            <a:extLst>
              <a:ext uri="{FF2B5EF4-FFF2-40B4-BE49-F238E27FC236}">
                <a16:creationId xmlns:a16="http://schemas.microsoft.com/office/drawing/2014/main" id="{C1687F8A-3896-BC21-EC71-77B1B65D0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86000"/>
            <a:ext cx="381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2175" name="Group 15">
            <a:extLst>
              <a:ext uri="{FF2B5EF4-FFF2-40B4-BE49-F238E27FC236}">
                <a16:creationId xmlns:a16="http://schemas.microsoft.com/office/drawing/2014/main" id="{1C31D6E7-D707-123F-386A-11DB94D1549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95600"/>
            <a:ext cx="4443413" cy="3505200"/>
            <a:chOff x="144" y="1824"/>
            <a:chExt cx="2799" cy="2208"/>
          </a:xfrm>
        </p:grpSpPr>
        <p:sp>
          <p:nvSpPr>
            <p:cNvPr id="92169" name="AutoShape 9">
              <a:extLst>
                <a:ext uri="{FF2B5EF4-FFF2-40B4-BE49-F238E27FC236}">
                  <a16:creationId xmlns:a16="http://schemas.microsoft.com/office/drawing/2014/main" id="{FC3B46F1-E959-C372-141E-01497AFDD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3696"/>
              <a:ext cx="2064" cy="336"/>
            </a:xfrm>
            <a:prstGeom prst="accentCallout2">
              <a:avLst>
                <a:gd name="adj1" fmla="val 21431"/>
                <a:gd name="adj2" fmla="val 102324"/>
                <a:gd name="adj3" fmla="val 21431"/>
                <a:gd name="adj4" fmla="val 114389"/>
                <a:gd name="adj5" fmla="val -108931"/>
                <a:gd name="adj6" fmla="val 126940"/>
              </a:avLst>
            </a:prstGeom>
            <a:solidFill>
              <a:srgbClr val="FFFFCC"/>
            </a:solidFill>
            <a:ln w="38100">
              <a:solidFill>
                <a:srgbClr val="FF9933"/>
              </a:solidFill>
              <a:miter lim="800000"/>
              <a:headEnd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marL="342900" indent="-342900">
                <a:defRPr/>
              </a:pPr>
              <a:r>
                <a:rPr lang="en-GB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What is in between?</a:t>
              </a:r>
            </a:p>
          </p:txBody>
        </p:sp>
        <p:sp>
          <p:nvSpPr>
            <p:cNvPr id="92173" name="Text Box 13">
              <a:extLst>
                <a:ext uri="{FF2B5EF4-FFF2-40B4-BE49-F238E27FC236}">
                  <a16:creationId xmlns:a16="http://schemas.microsoft.com/office/drawing/2014/main" id="{E08951D2-038B-60C2-EC3B-F4F94C567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591" y="1824"/>
              <a:ext cx="352" cy="13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92075" tIns="46038" rIns="92075" bIns="46038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Multi-turn!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C98D2-33D7-98D4-D79A-1C5C4DD8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capture process - III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983D-BF1F-04BF-E14E-FED44EDB5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4343400" cy="22098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Under these conditions:</a:t>
            </a:r>
          </a:p>
          <a:p>
            <a:pPr marL="536575" lvl="1">
              <a:defRPr/>
            </a:pPr>
            <a:r>
              <a:rPr lang="en-US" dirty="0"/>
              <a:t>Scaling law for the size of the adiabatic region is well-reproduced.</a:t>
            </a:r>
          </a:p>
          <a:p>
            <a:pPr marL="536575" lvl="1">
              <a:defRPr/>
            </a:pPr>
            <a:r>
              <a:rPr lang="en-US" dirty="0"/>
              <a:t>Trapping probability is well-described.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1AAE5-5304-2098-BD66-D537C924B3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C653F-0C6C-C8FB-C807-0E8F0497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9304-C666-89FD-B2F3-356A72A9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5ED592F2-DEFE-3346-A8D4-BA0007143996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20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pic>
        <p:nvPicPr>
          <p:cNvPr id="22535" name="Picture 2">
            <a:extLst>
              <a:ext uri="{FF2B5EF4-FFF2-40B4-BE49-F238E27FC236}">
                <a16:creationId xmlns:a16="http://schemas.microsoft.com/office/drawing/2014/main" id="{A954ADDB-5E79-98D0-01CF-493A9EFAA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107" r="2000" b="508"/>
          <a:stretch>
            <a:fillRect/>
          </a:stretch>
        </p:blipFill>
        <p:spPr bwMode="auto">
          <a:xfrm>
            <a:off x="4464050" y="3833813"/>
            <a:ext cx="467995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3">
            <a:extLst>
              <a:ext uri="{FF2B5EF4-FFF2-40B4-BE49-F238E27FC236}">
                <a16:creationId xmlns:a16="http://schemas.microsoft.com/office/drawing/2014/main" id="{78F11919-3BB2-C3B2-F3C7-ACDAB647D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3107" r="1131" b="256"/>
          <a:stretch>
            <a:fillRect/>
          </a:stretch>
        </p:blipFill>
        <p:spPr bwMode="auto">
          <a:xfrm>
            <a:off x="4464050" y="755650"/>
            <a:ext cx="46799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01AFC2CD-0730-73EC-E24E-86BBCFCBA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81400"/>
            <a:ext cx="1981200" cy="307975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6038" rIns="0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Hénon</a:t>
            </a:r>
            <a:r>
              <a:rPr lang="en-GB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-like model</a:t>
            </a:r>
            <a:endParaRPr lang="en-GB" sz="14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D055C5B3-4618-B4AB-FC3E-BDFFF71B4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63" y="762000"/>
            <a:ext cx="2471737" cy="307975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6038" rIns="0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Size of non-adiabatic region</a:t>
            </a:r>
            <a:endParaRPr lang="en-GB" sz="14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2539" name="Picture 4">
            <a:extLst>
              <a:ext uri="{FF2B5EF4-FFF2-40B4-BE49-F238E27FC236}">
                <a16:creationId xmlns:a16="http://schemas.microsoft.com/office/drawing/2014/main" id="{1B8C0C22-0286-2019-641A-B26918D60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2657" r="1361" b="2103"/>
          <a:stretch>
            <a:fillRect/>
          </a:stretch>
        </p:blipFill>
        <p:spPr bwMode="auto">
          <a:xfrm>
            <a:off x="0" y="4021138"/>
            <a:ext cx="4464050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BC5D6D89-8103-3271-56B1-AC247DB16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1981200" cy="307975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6038" rIns="0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Pendulum-like model</a:t>
            </a:r>
            <a:endParaRPr lang="en-GB" sz="14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62C4246B-45E1-27D2-6981-24831851F8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18EDAD19-01F5-A431-CAA8-A4C43878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172E3939-28D9-1A85-7DC1-F79E51A1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F3E32A61-336A-4F43-8A62-73DDD307F0E4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21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3557" name="Group 54">
            <a:extLst>
              <a:ext uri="{FF2B5EF4-FFF2-40B4-BE49-F238E27FC236}">
                <a16:creationId xmlns:a16="http://schemas.microsoft.com/office/drawing/2014/main" id="{E8B30982-A53B-14BB-952F-62166EB6F251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514600"/>
            <a:ext cx="3938588" cy="3541713"/>
            <a:chOff x="0" y="1389"/>
            <a:chExt cx="2018" cy="1847"/>
          </a:xfrm>
        </p:grpSpPr>
        <p:pic>
          <p:nvPicPr>
            <p:cNvPr id="23582" name="Picture 55" descr="Figura 4-11">
              <a:extLst>
                <a:ext uri="{FF2B5EF4-FFF2-40B4-BE49-F238E27FC236}">
                  <a16:creationId xmlns:a16="http://schemas.microsoft.com/office/drawing/2014/main" id="{5FFCD377-DCDB-DA45-EF09-CE65E15C6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1422"/>
              <a:ext cx="1829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44" name="Rectangle 56">
              <a:extLst>
                <a:ext uri="{FF2B5EF4-FFF2-40B4-BE49-F238E27FC236}">
                  <a16:creationId xmlns:a16="http://schemas.microsoft.com/office/drawing/2014/main" id="{D5CF2E06-8219-22EA-990C-70AB6A080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90"/>
              <a:ext cx="476" cy="1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345" name="Rectangle 57">
              <a:extLst>
                <a:ext uri="{FF2B5EF4-FFF2-40B4-BE49-F238E27FC236}">
                  <a16:creationId xmlns:a16="http://schemas.microsoft.com/office/drawing/2014/main" id="{8F921301-4E48-14C8-B6A6-964F8DC8E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2840"/>
              <a:ext cx="1814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346" name="Rectangle 58">
              <a:extLst>
                <a:ext uri="{FF2B5EF4-FFF2-40B4-BE49-F238E27FC236}">
                  <a16:creationId xmlns:a16="http://schemas.microsoft.com/office/drawing/2014/main" id="{83FF3E65-CDC1-8F23-93EF-A87F7E39B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1389"/>
              <a:ext cx="227" cy="1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347" name="Rectangle 59">
              <a:extLst>
                <a:ext uri="{FF2B5EF4-FFF2-40B4-BE49-F238E27FC236}">
                  <a16:creationId xmlns:a16="http://schemas.microsoft.com/office/drawing/2014/main" id="{70FC426F-40EE-8554-9811-FE9E7C006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389"/>
              <a:ext cx="163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36A970C8-C9C9-5402-FB97-58BAC8063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2563"/>
            <a:ext cx="7467600" cy="655637"/>
          </a:xfrm>
        </p:spPr>
        <p:txBody>
          <a:bodyPr lIns="0" tIns="0" rIns="0" bIns="0"/>
          <a:lstStyle/>
          <a:p>
            <a:pPr>
              <a:defRPr/>
            </a:pPr>
            <a:r>
              <a:rPr lang="en-US"/>
              <a:t>Analytical computation of island’s parameters</a:t>
            </a:r>
          </a:p>
        </p:txBody>
      </p:sp>
      <p:sp>
        <p:nvSpPr>
          <p:cNvPr id="140293" name="Rectangle 5">
            <a:extLst>
              <a:ext uri="{FF2B5EF4-FFF2-40B4-BE49-F238E27FC236}">
                <a16:creationId xmlns:a16="http://schemas.microsoft.com/office/drawing/2014/main" id="{0ACDDBFF-7CC5-00C1-DB2E-E43D58FD2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066800"/>
            <a:ext cx="87090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288000" bIns="0"/>
          <a:lstStyle/>
          <a:p>
            <a:pPr algn="just">
              <a:defRPr/>
            </a:pP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Using perturbative theory (</a:t>
            </a:r>
            <a:r>
              <a:rPr lang="en-US" sz="28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normal forms</a:t>
            </a: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it is possible to derive analytical estimate of island’s parameters. </a:t>
            </a:r>
            <a:endParaRPr lang="en-US" sz="280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3560" name="Group 68">
            <a:extLst>
              <a:ext uri="{FF2B5EF4-FFF2-40B4-BE49-F238E27FC236}">
                <a16:creationId xmlns:a16="http://schemas.microsoft.com/office/drawing/2014/main" id="{72FC7510-9549-3243-2801-40D5C6427EDD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057400"/>
            <a:ext cx="2819400" cy="1828800"/>
            <a:chOff x="3600" y="1200"/>
            <a:chExt cx="1776" cy="1152"/>
          </a:xfrm>
        </p:grpSpPr>
        <p:sp>
          <p:nvSpPr>
            <p:cNvPr id="140352" name="Rectangle 64">
              <a:extLst>
                <a:ext uri="{FF2B5EF4-FFF2-40B4-BE49-F238E27FC236}">
                  <a16:creationId xmlns:a16="http://schemas.microsoft.com/office/drawing/2014/main" id="{B1A2651D-4D2E-8196-D994-67A0E701D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200"/>
              <a:ext cx="1776" cy="115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3579" name="Group 65">
              <a:extLst>
                <a:ext uri="{FF2B5EF4-FFF2-40B4-BE49-F238E27FC236}">
                  <a16:creationId xmlns:a16="http://schemas.microsoft.com/office/drawing/2014/main" id="{8B378778-261B-40D4-A332-825F5C142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231"/>
              <a:ext cx="1776" cy="1121"/>
              <a:chOff x="3600" y="1205"/>
              <a:chExt cx="1776" cy="1121"/>
            </a:xfrm>
          </p:grpSpPr>
          <p:graphicFrame>
            <p:nvGraphicFramePr>
              <p:cNvPr id="23580" name="Object 6">
                <a:extLst>
                  <a:ext uri="{FF2B5EF4-FFF2-40B4-BE49-F238E27FC236}">
                    <a16:creationId xmlns:a16="http://schemas.microsoft.com/office/drawing/2014/main" id="{9AFD6330-CD0B-8A1B-D3E2-4C3C944CBC3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600" y="1205"/>
              <a:ext cx="1776" cy="6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28384500" imgH="10528300" progId="Equation.DSMT4">
                      <p:embed/>
                    </p:oleObj>
                  </mc:Choice>
                  <mc:Fallback>
                    <p:oleObj name="Equation" r:id="rId4" imgW="28384500" imgH="10528300" progId="Equation.DSMT4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0" y="1205"/>
                            <a:ext cx="1776" cy="658"/>
                          </a:xfrm>
                          <a:prstGeom prst="rect">
                            <a:avLst/>
                          </a:prstGeom>
                          <a:solidFill>
                            <a:srgbClr val="CC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0296" name="Text Box 8">
                <a:extLst>
                  <a:ext uri="{FF2B5EF4-FFF2-40B4-BE49-F238E27FC236}">
                    <a16:creationId xmlns:a16="http://schemas.microsoft.com/office/drawing/2014/main" id="{10E23677-ABAA-FA64-966E-70814B52B2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1872"/>
                <a:ext cx="1728" cy="45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just" eaLnBrk="1" hangingPunct="1">
                  <a:spcBef>
                    <a:spcPct val="50000"/>
                  </a:spcBef>
                  <a:buClrTx/>
                  <a:buFontTx/>
                  <a:buNone/>
                  <a:defRPr/>
                </a:pPr>
                <a:r>
                  <a:rPr lang="en-US" sz="160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Distance of fixed points from origin of phase space</a:t>
                </a:r>
                <a:endParaRPr lang="en-US" sz="160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sym typeface="Symbol" pitchFamily="18" charset="2"/>
                </a:endParaRPr>
              </a:p>
            </p:txBody>
          </p:sp>
        </p:grpSp>
      </p:grpSp>
      <p:sp>
        <p:nvSpPr>
          <p:cNvPr id="140319" name="Line 31">
            <a:extLst>
              <a:ext uri="{FF2B5EF4-FFF2-40B4-BE49-F238E27FC236}">
                <a16:creationId xmlns:a16="http://schemas.microsoft.com/office/drawing/2014/main" id="{CC923094-3CE6-BD9E-BF68-6373A66398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3200400"/>
            <a:ext cx="865188" cy="6858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562" name="Group 63">
            <a:extLst>
              <a:ext uri="{FF2B5EF4-FFF2-40B4-BE49-F238E27FC236}">
                <a16:creationId xmlns:a16="http://schemas.microsoft.com/office/drawing/2014/main" id="{DCED6D53-E5C0-C832-3CEC-45B57A479140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5181600"/>
            <a:ext cx="2971800" cy="1447800"/>
            <a:chOff x="3600" y="2544"/>
            <a:chExt cx="1872" cy="912"/>
          </a:xfrm>
        </p:grpSpPr>
        <p:graphicFrame>
          <p:nvGraphicFramePr>
            <p:cNvPr id="23576" name="Object 2">
              <a:extLst>
                <a:ext uri="{FF2B5EF4-FFF2-40B4-BE49-F238E27FC236}">
                  <a16:creationId xmlns:a16="http://schemas.microsoft.com/office/drawing/2014/main" id="{6BE044F3-253C-9497-4F42-1F1C07D998F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00" y="2544"/>
            <a:ext cx="1872" cy="7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9552900" imgH="13169900" progId="Equation.DSMT4">
                    <p:embed/>
                  </p:oleObj>
                </mc:Choice>
                <mc:Fallback>
                  <p:oleObj name="Equation" r:id="rId6" imgW="29552900" imgH="131699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2544"/>
                          <a:ext cx="1872" cy="784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300" name="Text Box 12">
              <a:extLst>
                <a:ext uri="{FF2B5EF4-FFF2-40B4-BE49-F238E27FC236}">
                  <a16:creationId xmlns:a16="http://schemas.microsoft.com/office/drawing/2014/main" id="{6407E91F-81F9-84BB-FBE1-6B51B3EA8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216"/>
              <a:ext cx="1872" cy="24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just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160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Distance between separatices</a:t>
              </a:r>
            </a:p>
          </p:txBody>
        </p:sp>
      </p:grpSp>
      <p:sp>
        <p:nvSpPr>
          <p:cNvPr id="140320" name="Line 32">
            <a:extLst>
              <a:ext uri="{FF2B5EF4-FFF2-40B4-BE49-F238E27FC236}">
                <a16:creationId xmlns:a16="http://schemas.microsoft.com/office/drawing/2014/main" id="{B6F60D07-C0D7-07A4-59BD-9FE9BDB3F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343400"/>
            <a:ext cx="563563" cy="1016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325" name="Text Box 37">
            <a:extLst>
              <a:ext uri="{FF2B5EF4-FFF2-40B4-BE49-F238E27FC236}">
                <a16:creationId xmlns:a16="http://schemas.microsoft.com/office/drawing/2014/main" id="{DC8182CB-4BA6-169A-1B16-406E63D46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057400"/>
            <a:ext cx="29718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sz="18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Normalised phase space</a:t>
            </a:r>
          </a:p>
        </p:txBody>
      </p:sp>
      <p:grpSp>
        <p:nvGrpSpPr>
          <p:cNvPr id="23565" name="Group 61">
            <a:extLst>
              <a:ext uri="{FF2B5EF4-FFF2-40B4-BE49-F238E27FC236}">
                <a16:creationId xmlns:a16="http://schemas.microsoft.com/office/drawing/2014/main" id="{0254AD16-7056-0799-1C64-528418080BCC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724400"/>
            <a:ext cx="2438400" cy="1676400"/>
            <a:chOff x="528" y="2976"/>
            <a:chExt cx="1536" cy="1056"/>
          </a:xfrm>
        </p:grpSpPr>
        <p:sp>
          <p:nvSpPr>
            <p:cNvPr id="140348" name="Rectangle 60">
              <a:extLst>
                <a:ext uri="{FF2B5EF4-FFF2-40B4-BE49-F238E27FC236}">
                  <a16:creationId xmlns:a16="http://schemas.microsoft.com/office/drawing/2014/main" id="{81E611D4-FD5A-004B-CC60-F56D0046F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976"/>
              <a:ext cx="1536" cy="105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aphicFrame>
          <p:nvGraphicFramePr>
            <p:cNvPr id="23574" name="Object 35">
              <a:extLst>
                <a:ext uri="{FF2B5EF4-FFF2-40B4-BE49-F238E27FC236}">
                  <a16:creationId xmlns:a16="http://schemas.microsoft.com/office/drawing/2014/main" id="{E02778CB-2D55-04DB-B89C-486ACF26309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" y="2976"/>
            <a:ext cx="1512" cy="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0721300" imgH="13169900" progId="Equation.DSMT4">
                    <p:embed/>
                  </p:oleObj>
                </mc:Choice>
                <mc:Fallback>
                  <p:oleObj name="Equation" r:id="rId8" imgW="30721300" imgH="13169900" progId="Equation.DSMT4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976"/>
                          <a:ext cx="1512" cy="851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328" name="Text Box 40">
              <a:extLst>
                <a:ext uri="{FF2B5EF4-FFF2-40B4-BE49-F238E27FC236}">
                  <a16:creationId xmlns:a16="http://schemas.microsoft.com/office/drawing/2014/main" id="{2EB18D51-5437-3FDD-6863-4EC683761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792"/>
              <a:ext cx="1488" cy="21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160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Island’s surface</a:t>
              </a:r>
            </a:p>
          </p:txBody>
        </p:sp>
      </p:grpSp>
      <p:grpSp>
        <p:nvGrpSpPr>
          <p:cNvPr id="23566" name="Group 67">
            <a:extLst>
              <a:ext uri="{FF2B5EF4-FFF2-40B4-BE49-F238E27FC236}">
                <a16:creationId xmlns:a16="http://schemas.microsoft.com/office/drawing/2014/main" id="{8347C938-A627-0817-1B7A-B0B2A37164A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438400"/>
            <a:ext cx="3276600" cy="1411288"/>
            <a:chOff x="0" y="1632"/>
            <a:chExt cx="2160" cy="1008"/>
          </a:xfrm>
        </p:grpSpPr>
        <p:sp>
          <p:nvSpPr>
            <p:cNvPr id="140354" name="Rectangle 66">
              <a:extLst>
                <a:ext uri="{FF2B5EF4-FFF2-40B4-BE49-F238E27FC236}">
                  <a16:creationId xmlns:a16="http://schemas.microsoft.com/office/drawing/2014/main" id="{33DE97E5-D038-3E61-31D7-C57E18DAA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2160" cy="96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aphicFrame>
          <p:nvGraphicFramePr>
            <p:cNvPr id="23568" name="Object 36">
              <a:extLst>
                <a:ext uri="{FF2B5EF4-FFF2-40B4-BE49-F238E27FC236}">
                  <a16:creationId xmlns:a16="http://schemas.microsoft.com/office/drawing/2014/main" id="{FEEC8BDF-E926-6822-21B2-1A8CE39B73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" y="1864"/>
            <a:ext cx="2152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3350200" imgH="8191500" progId="Equation.DSMT4">
                    <p:embed/>
                  </p:oleObj>
                </mc:Choice>
                <mc:Fallback>
                  <p:oleObj name="Equation" r:id="rId10" imgW="33350200" imgH="8191500" progId="Equation.DSMT4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" y="1864"/>
                          <a:ext cx="2152" cy="534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304" name="Text Box 16">
              <a:extLst>
                <a:ext uri="{FF2B5EF4-FFF2-40B4-BE49-F238E27FC236}">
                  <a16:creationId xmlns:a16="http://schemas.microsoft.com/office/drawing/2014/main" id="{7FA80FA6-7580-91AF-488D-F2D675E01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632"/>
              <a:ext cx="2112" cy="27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160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Distance from resonance</a:t>
              </a:r>
            </a:p>
          </p:txBody>
        </p:sp>
        <p:sp>
          <p:nvSpPr>
            <p:cNvPr id="140305" name="Oval 17">
              <a:extLst>
                <a:ext uri="{FF2B5EF4-FFF2-40B4-BE49-F238E27FC236}">
                  <a16:creationId xmlns:a16="http://schemas.microsoft.com/office/drawing/2014/main" id="{AFB5F3FA-DEAA-DBA5-8095-579FF1A16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05"/>
              <a:ext cx="240" cy="251"/>
            </a:xfrm>
            <a:prstGeom prst="ellipse">
              <a:avLst/>
            </a:prstGeom>
            <a:noFill/>
            <a:ln w="28575" algn="ctr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330" name="Line 42">
              <a:extLst>
                <a:ext uri="{FF2B5EF4-FFF2-40B4-BE49-F238E27FC236}">
                  <a16:creationId xmlns:a16="http://schemas.microsoft.com/office/drawing/2014/main" id="{6E6495F8-D3C8-E510-7DA4-30DCB6F40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6" y="1776"/>
              <a:ext cx="240" cy="240"/>
            </a:xfrm>
            <a:prstGeom prst="line">
              <a:avLst/>
            </a:prstGeom>
            <a:noFill/>
            <a:ln w="31750">
              <a:solidFill>
                <a:srgbClr val="FF9933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331" name="Text Box 43">
              <a:extLst>
                <a:ext uri="{FF2B5EF4-FFF2-40B4-BE49-F238E27FC236}">
                  <a16:creationId xmlns:a16="http://schemas.microsoft.com/office/drawing/2014/main" id="{85CE74B6-2D6E-303D-A92C-AB26C1B76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00"/>
              <a:ext cx="2160" cy="24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160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Secondary frequency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7082B21-43B0-0270-6EBD-4967CBB7134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EFDFD5-A85A-E87C-1749-1B492831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1B40F5A-603B-3627-17F6-900C3AFC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5B2A3D64-0DCB-1A4C-A6F5-B582EC3FC29D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22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ABA1A990-B9C2-6B01-5126-62AACD8DF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7086600" cy="990600"/>
          </a:xfrm>
        </p:spPr>
        <p:txBody>
          <a:bodyPr/>
          <a:lstStyle/>
          <a:p>
            <a:pPr>
              <a:defRPr/>
            </a:pPr>
            <a:r>
              <a:rPr lang="en-GB" dirty="0"/>
              <a:t>Operational implementation - I</a:t>
            </a:r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D31E5013-EBD1-B7DF-ECBA-DBA507DC8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2590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GB" sz="2400" dirty="0" err="1"/>
              <a:t>Sextupoles</a:t>
            </a:r>
            <a:r>
              <a:rPr lang="en-GB" sz="2400" dirty="0"/>
              <a:t> and </a:t>
            </a:r>
            <a:r>
              <a:rPr lang="en-GB" sz="2400" dirty="0" err="1"/>
              <a:t>octupoles</a:t>
            </a:r>
            <a:r>
              <a:rPr lang="en-GB" sz="2400" dirty="0"/>
              <a:t> are used to</a:t>
            </a:r>
          </a:p>
          <a:p>
            <a:pPr marL="338138" indent="-280988">
              <a:buFont typeface="Monotype Sorts" pitchFamily="2" charset="2"/>
              <a:buBlip>
                <a:blip r:embed="rId2"/>
              </a:buBlip>
              <a:defRPr/>
            </a:pPr>
            <a:r>
              <a:rPr lang="en-GB" sz="2400" dirty="0"/>
              <a:t>Generate stable islands</a:t>
            </a:r>
          </a:p>
          <a:p>
            <a:pPr marL="338138" indent="-280988">
              <a:buFont typeface="Monotype Sorts" pitchFamily="2" charset="2"/>
              <a:buBlip>
                <a:blip r:embed="rId2"/>
              </a:buBlip>
              <a:defRPr/>
            </a:pPr>
            <a:r>
              <a:rPr lang="en-GB" sz="2400" dirty="0"/>
              <a:t>Control size/position of islands</a:t>
            </a:r>
          </a:p>
          <a:p>
            <a:pPr marL="338138" indent="-280988">
              <a:buFont typeface="Monotype Sorts" pitchFamily="2" charset="2"/>
              <a:buBlip>
                <a:blip r:embed="rId2"/>
              </a:buBlip>
              <a:defRPr/>
            </a:pPr>
            <a:r>
              <a:rPr lang="en-GB" sz="2400" dirty="0"/>
              <a:t>Control linear chromaticity</a:t>
            </a:r>
          </a:p>
          <a:p>
            <a:pPr marL="338138" indent="-280988">
              <a:buFont typeface="Monotype Sorts" pitchFamily="2" charset="2"/>
              <a:buBlip>
                <a:blip r:embed="rId2"/>
              </a:buBlip>
              <a:defRPr/>
            </a:pPr>
            <a:r>
              <a:rPr lang="en-GB" sz="2400" dirty="0"/>
              <a:t>Control non-linear coupling (</a:t>
            </a:r>
            <a:r>
              <a:rPr lang="en-GB" sz="2400" dirty="0">
                <a:solidFill>
                  <a:srgbClr val="FF6600"/>
                </a:solidFill>
              </a:rPr>
              <a:t>using an additional set of </a:t>
            </a:r>
            <a:r>
              <a:rPr lang="en-GB" sz="2400" dirty="0" err="1">
                <a:solidFill>
                  <a:srgbClr val="FF6600"/>
                </a:solidFill>
              </a:rPr>
              <a:t>octupoles</a:t>
            </a:r>
            <a:r>
              <a:rPr lang="en-GB" sz="2400" dirty="0">
                <a:solidFill>
                  <a:srgbClr val="FF6600"/>
                </a:solidFill>
              </a:rPr>
              <a:t>, normally used to combat instabilities</a:t>
            </a:r>
            <a:r>
              <a:rPr lang="en-GB" sz="2400" dirty="0"/>
              <a:t>)</a:t>
            </a:r>
          </a:p>
        </p:txBody>
      </p:sp>
      <p:graphicFrame>
        <p:nvGraphicFramePr>
          <p:cNvPr id="24583" name="Object 3">
            <a:extLst>
              <a:ext uri="{FF2B5EF4-FFF2-40B4-BE49-F238E27FC236}">
                <a16:creationId xmlns:a16="http://schemas.microsoft.com/office/drawing/2014/main" id="{F9F7213F-234E-A766-335E-CC078DFFED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5900" y="3746500"/>
          <a:ext cx="351948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721300" imgH="10528300" progId="Equation.3">
                  <p:embed/>
                </p:oleObj>
              </mc:Choice>
              <mc:Fallback>
                <p:oleObj name="Equation" r:id="rId3" imgW="30721300" imgH="10528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3746500"/>
                        <a:ext cx="3519488" cy="1206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175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48DBB79-9DD9-F65E-361E-C28F9E6B57B0}"/>
              </a:ext>
            </a:extLst>
          </p:cNvPr>
          <p:cNvSpPr txBox="1"/>
          <p:nvPr/>
        </p:nvSpPr>
        <p:spPr>
          <a:xfrm>
            <a:off x="914400" y="4953000"/>
            <a:ext cx="7924800" cy="1243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baseline="-25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2,0</a:t>
            </a: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-&gt; detuning with amplitude (H-plane) -&gt; </a:t>
            </a: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 </a:t>
            </a: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en-US" baseline="-25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</a:t>
            </a:r>
            <a:r>
              <a:rPr lang="en-US" baseline="30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K</a:t>
            </a:r>
            <a:r>
              <a:rPr lang="en-US" baseline="-25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</a:p>
          <a:p>
            <a:pPr algn="just">
              <a:defRPr/>
            </a:pP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baseline="-25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1,1</a:t>
            </a: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-&gt; non-linear coupling -&gt; </a:t>
            </a: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 </a:t>
            </a:r>
            <a:r>
              <a:rPr lang="en-US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en-US" baseline="-2500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</a:t>
            </a:r>
            <a:r>
              <a:rPr lang="en-US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en-US" baseline="-2500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baseline="-25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</a:t>
            </a:r>
            <a:r>
              <a:rPr lang="en-US" baseline="-25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n-US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baseline="-25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0,2</a:t>
            </a: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-&gt; detuning with amplitude (V-plane) -&gt; </a:t>
            </a: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 </a:t>
            </a: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en-US" baseline="-25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baseline="30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K</a:t>
            </a:r>
            <a:r>
              <a:rPr lang="en-US" baseline="-25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n-US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A940A74-C04F-2108-0635-B7DBDF3569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947FC95-6E41-54B9-BC70-299255CF5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9956301-F955-6570-4C33-0FA129A7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4DCB7CB9-63BB-BC46-AC5D-DB4272194BD2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23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2E3E29D4-CD7B-FF90-388F-E5128E43C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086600" cy="609600"/>
          </a:xfrm>
        </p:spPr>
        <p:txBody>
          <a:bodyPr/>
          <a:lstStyle/>
          <a:p>
            <a:pPr>
              <a:defRPr/>
            </a:pPr>
            <a:r>
              <a:rPr lang="en-GB" dirty="0"/>
              <a:t>Operational implementation - II</a:t>
            </a:r>
          </a:p>
        </p:txBody>
      </p:sp>
      <p:pic>
        <p:nvPicPr>
          <p:cNvPr id="25606" name="Picture 11">
            <a:extLst>
              <a:ext uri="{FF2B5EF4-FFF2-40B4-BE49-F238E27FC236}">
                <a16:creationId xmlns:a16="http://schemas.microsoft.com/office/drawing/2014/main" id="{8BE377C8-82A4-F5D2-BD5F-6449A938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2402" r="2249" b="7207"/>
          <a:stretch>
            <a:fillRect/>
          </a:stretch>
        </p:blipFill>
        <p:spPr bwMode="auto">
          <a:xfrm>
            <a:off x="0" y="3549650"/>
            <a:ext cx="787082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2">
            <a:extLst>
              <a:ext uri="{FF2B5EF4-FFF2-40B4-BE49-F238E27FC236}">
                <a16:creationId xmlns:a16="http://schemas.microsoft.com/office/drawing/2014/main" id="{FC8621B7-B36E-6E97-851B-31B86CC03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2402" r="2249" b="7207"/>
          <a:stretch>
            <a:fillRect/>
          </a:stretch>
        </p:blipFill>
        <p:spPr bwMode="auto">
          <a:xfrm>
            <a:off x="2182813" y="533400"/>
            <a:ext cx="6961187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0805DA-E359-D193-7775-A0519E423738}"/>
              </a:ext>
            </a:extLst>
          </p:cNvPr>
          <p:cNvCxnSpPr/>
          <p:nvPr/>
        </p:nvCxnSpPr>
        <p:spPr bwMode="auto">
          <a:xfrm rot="10800000">
            <a:off x="2895600" y="3276600"/>
            <a:ext cx="1600200" cy="38100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6DBA86D-3EE3-5855-A31A-17464C851251}"/>
              </a:ext>
            </a:extLst>
          </p:cNvPr>
          <p:cNvCxnSpPr/>
          <p:nvPr/>
        </p:nvCxnSpPr>
        <p:spPr bwMode="auto">
          <a:xfrm flipV="1">
            <a:off x="5029200" y="3200400"/>
            <a:ext cx="3276600" cy="457200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625F235-5E35-CBA7-056C-32F863019162}"/>
              </a:ext>
            </a:extLst>
          </p:cNvPr>
          <p:cNvSpPr txBox="1"/>
          <p:nvPr/>
        </p:nvSpPr>
        <p:spPr>
          <a:xfrm>
            <a:off x="762000" y="5268913"/>
            <a:ext cx="1905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Injection: 0.170 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0BF9C8-4B75-4965-6173-07585F686566}"/>
              </a:ext>
            </a:extLst>
          </p:cNvPr>
          <p:cNvSpPr txBox="1"/>
          <p:nvPr/>
        </p:nvSpPr>
        <p:spPr>
          <a:xfrm>
            <a:off x="4953000" y="4125913"/>
            <a:ext cx="2057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Extraction: 0.835 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8" descr="835 ms.gif">
            <a:extLst>
              <a:ext uri="{FF2B5EF4-FFF2-40B4-BE49-F238E27FC236}">
                <a16:creationId xmlns:a16="http://schemas.microsoft.com/office/drawing/2014/main" id="{EC5ACB99-5919-5918-6434-DC5A8558B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4984" r="7481" b="6644"/>
          <a:stretch>
            <a:fillRect/>
          </a:stretch>
        </p:blipFill>
        <p:spPr bwMode="auto">
          <a:xfrm>
            <a:off x="6207125" y="762000"/>
            <a:ext cx="29368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7" descr="815 ms.gif">
            <a:extLst>
              <a:ext uri="{FF2B5EF4-FFF2-40B4-BE49-F238E27FC236}">
                <a16:creationId xmlns:a16="http://schemas.microsoft.com/office/drawing/2014/main" id="{F4DA6567-1CD0-5108-9EE5-00490E346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4984" r="7481" b="6644"/>
          <a:stretch>
            <a:fillRect/>
          </a:stretch>
        </p:blipFill>
        <p:spPr bwMode="auto">
          <a:xfrm>
            <a:off x="3124200" y="792163"/>
            <a:ext cx="29368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6" descr="720 ms.gif">
            <a:extLst>
              <a:ext uri="{FF2B5EF4-FFF2-40B4-BE49-F238E27FC236}">
                <a16:creationId xmlns:a16="http://schemas.microsoft.com/office/drawing/2014/main" id="{7AA9B15E-86A4-1A76-9ACC-0E0410654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4984" r="7481" b="6644"/>
          <a:stretch>
            <a:fillRect/>
          </a:stretch>
        </p:blipFill>
        <p:spPr bwMode="auto">
          <a:xfrm>
            <a:off x="76200" y="762000"/>
            <a:ext cx="29368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844D7B-25ED-87CC-CE42-5AB386D0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6629400" cy="731838"/>
          </a:xfrm>
        </p:spPr>
        <p:txBody>
          <a:bodyPr/>
          <a:lstStyle/>
          <a:p>
            <a:pPr>
              <a:defRPr/>
            </a:pPr>
            <a:r>
              <a:rPr lang="en-GB" dirty="0"/>
              <a:t>Transverse dynamics - III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53CFB-38B5-8C75-50D5-EE19A844BB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F089C-307B-ABF9-4733-A1842090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059C0-1AA2-13F0-74DC-BA9D743D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4C5032DB-D51D-1C4B-A1AB-AEB61AF3041A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24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66465C-C0DC-C06D-9A04-9710DD5E6FA6}"/>
              </a:ext>
            </a:extLst>
          </p:cNvPr>
          <p:cNvSpPr txBox="1"/>
          <p:nvPr/>
        </p:nvSpPr>
        <p:spPr>
          <a:xfrm>
            <a:off x="304800" y="849313"/>
            <a:ext cx="2743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Phase space at septum </a:t>
            </a:r>
          </a:p>
        </p:txBody>
      </p:sp>
      <p:pic>
        <p:nvPicPr>
          <p:cNvPr id="26634" name="Picture 1">
            <a:extLst>
              <a:ext uri="{FF2B5EF4-FFF2-40B4-BE49-F238E27FC236}">
                <a16:creationId xmlns:a16="http://schemas.microsoft.com/office/drawing/2014/main" id="{BE9EBB04-2E5B-4E58-D871-AA17F167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 t="11115" r="1498" b="2779"/>
          <a:stretch>
            <a:fillRect/>
          </a:stretch>
        </p:blipFill>
        <p:spPr bwMode="auto">
          <a:xfrm>
            <a:off x="438150" y="3108325"/>
            <a:ext cx="82486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Callout 2 13">
            <a:extLst>
              <a:ext uri="{FF2B5EF4-FFF2-40B4-BE49-F238E27FC236}">
                <a16:creationId xmlns:a16="http://schemas.microsoft.com/office/drawing/2014/main" id="{5DF0C776-CAE7-44F3-781C-09C8A41C7B28}"/>
              </a:ext>
            </a:extLst>
          </p:cNvPr>
          <p:cNvSpPr/>
          <p:nvPr/>
        </p:nvSpPr>
        <p:spPr bwMode="auto">
          <a:xfrm>
            <a:off x="92075" y="762000"/>
            <a:ext cx="2925763" cy="2209800"/>
          </a:xfrm>
          <a:prstGeom prst="borderCallout2">
            <a:avLst>
              <a:gd name="adj1" fmla="val 232439"/>
              <a:gd name="adj2" fmla="val 48074"/>
              <a:gd name="adj3" fmla="val 112008"/>
              <a:gd name="adj4" fmla="val 47977"/>
              <a:gd name="adj5" fmla="val 100148"/>
              <a:gd name="adj6" fmla="val 50069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ine Callout 2 12">
            <a:extLst>
              <a:ext uri="{FF2B5EF4-FFF2-40B4-BE49-F238E27FC236}">
                <a16:creationId xmlns:a16="http://schemas.microsoft.com/office/drawing/2014/main" id="{56FF7DF8-A4F3-DC89-8557-A6161F24BDB3}"/>
              </a:ext>
            </a:extLst>
          </p:cNvPr>
          <p:cNvSpPr/>
          <p:nvPr/>
        </p:nvSpPr>
        <p:spPr bwMode="auto">
          <a:xfrm>
            <a:off x="3124200" y="762000"/>
            <a:ext cx="2914650" cy="2209800"/>
          </a:xfrm>
          <a:prstGeom prst="borderCallout2">
            <a:avLst>
              <a:gd name="adj1" fmla="val 231204"/>
              <a:gd name="adj2" fmla="val 110345"/>
              <a:gd name="adj3" fmla="val 112008"/>
              <a:gd name="adj4" fmla="val 110249"/>
              <a:gd name="adj5" fmla="val 100148"/>
              <a:gd name="adj6" fmla="val 100973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Callout 2 14">
            <a:extLst>
              <a:ext uri="{FF2B5EF4-FFF2-40B4-BE49-F238E27FC236}">
                <a16:creationId xmlns:a16="http://schemas.microsoft.com/office/drawing/2014/main" id="{5535FFEC-86E1-DA77-D580-CB7B95915A5C}"/>
              </a:ext>
            </a:extLst>
          </p:cNvPr>
          <p:cNvSpPr/>
          <p:nvPr/>
        </p:nvSpPr>
        <p:spPr bwMode="auto">
          <a:xfrm>
            <a:off x="6172200" y="762000"/>
            <a:ext cx="2971800" cy="2209800"/>
          </a:xfrm>
          <a:prstGeom prst="borderCallout2">
            <a:avLst>
              <a:gd name="adj1" fmla="val 230586"/>
              <a:gd name="adj2" fmla="val 29432"/>
              <a:gd name="adj3" fmla="val 112519"/>
              <a:gd name="adj4" fmla="val 29898"/>
              <a:gd name="adj5" fmla="val 100148"/>
              <a:gd name="adj6" fmla="val 50069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AF9D971-7F7A-8385-EF2F-01A2478C712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701F69-6753-18EF-9526-F4DE6D9D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90AE691-C343-52A6-4E94-FB88BB9E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20599D76-8893-A248-B9EF-48680A849DE8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25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1644FC21-8ABA-DF0C-B8F5-73F82B9FB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7086600" cy="914400"/>
          </a:xfrm>
        </p:spPr>
        <p:txBody>
          <a:bodyPr/>
          <a:lstStyle/>
          <a:p>
            <a:pPr>
              <a:defRPr/>
            </a:pPr>
            <a:r>
              <a:rPr lang="en-GB" dirty="0"/>
              <a:t>Evolution of beam distribution</a:t>
            </a:r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6271D082-A85B-879F-E906-405CCCEE1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12954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GB" sz="2400" dirty="0"/>
              <a:t>Horizontal beam profiles in </a:t>
            </a:r>
            <a:r>
              <a:rPr lang="en-GB" sz="2400" dirty="0">
                <a:solidFill>
                  <a:srgbClr val="FF9933"/>
                </a:solidFill>
              </a:rPr>
              <a:t>section 54</a:t>
            </a:r>
            <a:r>
              <a:rPr lang="en-GB" sz="2400" dirty="0"/>
              <a:t> have been taken during the capture process (total intensity </a:t>
            </a:r>
            <a:r>
              <a:rPr lang="en-GB" sz="2400" dirty="0">
                <a:latin typeface="Arial"/>
                <a:cs typeface="Arial"/>
              </a:rPr>
              <a:t>~</a:t>
            </a:r>
            <a:r>
              <a:rPr lang="en-GB" sz="2400" dirty="0"/>
              <a:t>2.1×10</a:t>
            </a:r>
            <a:r>
              <a:rPr lang="en-GB" sz="2400" baseline="30000" dirty="0"/>
              <a:t>13</a:t>
            </a:r>
            <a:r>
              <a:rPr lang="en-GB" sz="2400" dirty="0"/>
              <a:t>).</a:t>
            </a:r>
          </a:p>
        </p:txBody>
      </p:sp>
      <p:pic>
        <p:nvPicPr>
          <p:cNvPr id="27655" name="Picture 9" descr="MTE MOVIE.gif">
            <a:extLst>
              <a:ext uri="{FF2B5EF4-FFF2-40B4-BE49-F238E27FC236}">
                <a16:creationId xmlns:a16="http://schemas.microsoft.com/office/drawing/2014/main" id="{A41D0379-1C4B-B18D-11F5-D2513B0F6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20875"/>
            <a:ext cx="780573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igure 19.gif">
            <a:extLst>
              <a:ext uri="{FF2B5EF4-FFF2-40B4-BE49-F238E27FC236}">
                <a16:creationId xmlns:a16="http://schemas.microsoft.com/office/drawing/2014/main" id="{C0EA3558-6518-0CA4-2956-AADAA93EE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920875"/>
            <a:ext cx="7805737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C663366A-08F5-3AC1-6858-F3C0C6D07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086600" cy="839788"/>
          </a:xfrm>
        </p:spPr>
        <p:txBody>
          <a:bodyPr/>
          <a:lstStyle/>
          <a:p>
            <a:pPr>
              <a:defRPr/>
            </a:pPr>
            <a:r>
              <a:rPr lang="en-US" dirty="0"/>
              <a:t>Trapping performance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0BE4691-162D-541F-917B-C022E7A4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7E77B14D-2F21-2F4C-915B-C60C2EBE7686}" type="slidenum">
              <a:rPr lang="en-GB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26</a:t>
            </a:fld>
            <a:endParaRPr lang="en-GB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7AACA0-1CD2-7503-3ABB-417FA354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Oxford - July 4th 2013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6699431-FD45-A9E5-BA14-0E5D5E4744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pic>
        <p:nvPicPr>
          <p:cNvPr id="28678" name="Picture 18" descr="bad_spill.emf">
            <a:extLst>
              <a:ext uri="{FF2B5EF4-FFF2-40B4-BE49-F238E27FC236}">
                <a16:creationId xmlns:a16="http://schemas.microsoft.com/office/drawing/2014/main" id="{BE7B2092-0798-EC1C-49FB-1CD40C601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50925"/>
            <a:ext cx="4156075" cy="2470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9" descr="good_spill.emf">
            <a:extLst>
              <a:ext uri="{FF2B5EF4-FFF2-40B4-BE49-F238E27FC236}">
                <a16:creationId xmlns:a16="http://schemas.microsoft.com/office/drawing/2014/main" id="{BA1E5055-CD88-C332-3B27-3E3C25A49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50925"/>
            <a:ext cx="4156075" cy="2470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0" descr="histo.emf">
            <a:extLst>
              <a:ext uri="{FF2B5EF4-FFF2-40B4-BE49-F238E27FC236}">
                <a16:creationId xmlns:a16="http://schemas.microsoft.com/office/drawing/2014/main" id="{2FF170B1-8895-C7D1-F962-C42CE587C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160838" cy="2733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1" descr="trapping.emf">
            <a:extLst>
              <a:ext uri="{FF2B5EF4-FFF2-40B4-BE49-F238E27FC236}">
                <a16:creationId xmlns:a16="http://schemas.microsoft.com/office/drawing/2014/main" id="{790F108F-4AF2-B122-FF6B-F21298C3C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160838" cy="2733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136CD97-4E50-038C-BA08-B0BF6DC09CCE}"/>
              </a:ext>
            </a:extLst>
          </p:cNvPr>
          <p:cNvSpPr txBox="1"/>
          <p:nvPr/>
        </p:nvSpPr>
        <p:spPr>
          <a:xfrm>
            <a:off x="1752600" y="762000"/>
            <a:ext cx="2133600" cy="43021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20% trapping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B73694-9782-D07A-BC5A-9DEAA50F4F4F}"/>
              </a:ext>
            </a:extLst>
          </p:cNvPr>
          <p:cNvSpPr txBox="1"/>
          <p:nvPr/>
        </p:nvSpPr>
        <p:spPr>
          <a:xfrm>
            <a:off x="6324600" y="758825"/>
            <a:ext cx="2133600" cy="4318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18% trapping</a:t>
            </a:r>
          </a:p>
        </p:txBody>
      </p:sp>
      <p:cxnSp>
        <p:nvCxnSpPr>
          <p:cNvPr id="28684" name="Straight Arrow Connector 15">
            <a:extLst>
              <a:ext uri="{FF2B5EF4-FFF2-40B4-BE49-F238E27FC236}">
                <a16:creationId xmlns:a16="http://schemas.microsoft.com/office/drawing/2014/main" id="{470EB185-D728-DB45-6C5B-10C04AD4AA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81138" y="1295400"/>
            <a:ext cx="2652712" cy="0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9C583FC-1372-7917-842E-BE70538A28CA}"/>
              </a:ext>
            </a:extLst>
          </p:cNvPr>
          <p:cNvSpPr txBox="1"/>
          <p:nvPr/>
        </p:nvSpPr>
        <p:spPr>
          <a:xfrm>
            <a:off x="1295400" y="1246188"/>
            <a:ext cx="3048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PS turns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5C527E59-43ED-0AF0-8348-FD67D1CFF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2288" y="38100"/>
            <a:ext cx="7275512" cy="723900"/>
          </a:xfrm>
        </p:spPr>
        <p:txBody>
          <a:bodyPr/>
          <a:lstStyle/>
          <a:p>
            <a:pPr>
              <a:defRPr/>
            </a:pPr>
            <a:r>
              <a:rPr lang="en-US" dirty="0"/>
              <a:t>Extraction efficiency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BB321E-E71D-DA3F-759C-7379EFDF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7A2579AB-86AD-9645-96FA-1E419C9FF5D2}" type="slidenum">
              <a:rPr lang="en-GB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27</a:t>
            </a:fld>
            <a:endParaRPr lang="en-GB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4D6AB9B-261A-9485-4118-49F0A31E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Oxford - July 4th 2013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A67EF6B3-28D7-5AD4-D19A-F3A978A280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B8FE03F-E023-2A26-EC96-F378472A4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3962400" cy="1828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sz="2400" dirty="0"/>
              <a:t>Regular fluctuations in the extraction efficiency are also observed and seem well correlated to spill fluctuations.</a:t>
            </a:r>
          </a:p>
        </p:txBody>
      </p:sp>
      <p:pic>
        <p:nvPicPr>
          <p:cNvPr id="29703" name="Picture 4">
            <a:extLst>
              <a:ext uri="{FF2B5EF4-FFF2-40B4-BE49-F238E27FC236}">
                <a16:creationId xmlns:a16="http://schemas.microsoft.com/office/drawing/2014/main" id="{1911C611-F201-99F0-20C8-4C8E00F0C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980" r="1498" b="2937"/>
          <a:stretch>
            <a:fillRect/>
          </a:stretch>
        </p:blipFill>
        <p:spPr bwMode="auto">
          <a:xfrm>
            <a:off x="4481513" y="609600"/>
            <a:ext cx="466248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">
            <a:extLst>
              <a:ext uri="{FF2B5EF4-FFF2-40B4-BE49-F238E27FC236}">
                <a16:creationId xmlns:a16="http://schemas.microsoft.com/office/drawing/2014/main" id="{B8716C04-D5FD-6531-E8FB-4A5983386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980" r="1765" b="2937"/>
          <a:stretch>
            <a:fillRect/>
          </a:stretch>
        </p:blipFill>
        <p:spPr bwMode="auto">
          <a:xfrm>
            <a:off x="0" y="2925763"/>
            <a:ext cx="456565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8B918AFF-19BA-E5C9-8543-1757BE7E2F5F}"/>
              </a:ext>
            </a:extLst>
          </p:cNvPr>
          <p:cNvSpPr txBox="1">
            <a:spLocks/>
          </p:cNvSpPr>
          <p:nvPr/>
        </p:nvSpPr>
        <p:spPr bwMode="auto">
          <a:xfrm>
            <a:off x="4572000" y="4038600"/>
            <a:ext cx="449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just">
              <a:defRPr/>
            </a:pPr>
            <a:r>
              <a:rPr lang="en-US" sz="2400" kern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Distribution of extraction efficiency is peaked at about 98% </a:t>
            </a:r>
            <a:r>
              <a:rPr lang="en-US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(NB: the beam is </a:t>
            </a:r>
            <a:r>
              <a:rPr lang="en-US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debunched</a:t>
            </a:r>
            <a:r>
              <a:rPr lang="en-US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at extraction! Unavoidable beam losses are estimated at about 1-2%)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57CBA0-2721-AE76-02FF-A81C4A72AADD}"/>
              </a:ext>
            </a:extLst>
          </p:cNvPr>
          <p:cNvSpPr txBox="1"/>
          <p:nvPr/>
        </p:nvSpPr>
        <p:spPr>
          <a:xfrm>
            <a:off x="5105400" y="1255713"/>
            <a:ext cx="1905000" cy="877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7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CT extraction efficiency is </a:t>
            </a:r>
            <a:r>
              <a:rPr lang="en-US" sz="170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about 93%</a:t>
            </a:r>
            <a:endParaRPr lang="en-US" sz="17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3" descr="mswg_ct.004.tiff">
            <a:extLst>
              <a:ext uri="{FF2B5EF4-FFF2-40B4-BE49-F238E27FC236}">
                <a16:creationId xmlns:a16="http://schemas.microsoft.com/office/drawing/2014/main" id="{01D5F6E4-9B47-B738-6C1F-3098D63E0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2" t="7970" r="12656" b="12189"/>
          <a:stretch>
            <a:fillRect/>
          </a:stretch>
        </p:blipFill>
        <p:spPr bwMode="auto">
          <a:xfrm>
            <a:off x="-9525" y="990600"/>
            <a:ext cx="449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2" descr="mswg_2.004.tiff">
            <a:extLst>
              <a:ext uri="{FF2B5EF4-FFF2-40B4-BE49-F238E27FC236}">
                <a16:creationId xmlns:a16="http://schemas.microsoft.com/office/drawing/2014/main" id="{65E3EBF7-9244-B71F-A405-04AD5CE10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9375" r="17227" b="13126"/>
          <a:stretch>
            <a:fillRect/>
          </a:stretch>
        </p:blipFill>
        <p:spPr bwMode="auto">
          <a:xfrm>
            <a:off x="4554538" y="990600"/>
            <a:ext cx="45894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" name="Rectangle 1">
            <a:extLst>
              <a:ext uri="{FF2B5EF4-FFF2-40B4-BE49-F238E27FC236}">
                <a16:creationId xmlns:a16="http://schemas.microsoft.com/office/drawing/2014/main" id="{A386DD84-E65B-CA76-9813-8F13C5DB9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2100" y="20638"/>
            <a:ext cx="7124700" cy="893762"/>
          </a:xfrm>
        </p:spPr>
        <p:txBody>
          <a:bodyPr/>
          <a:lstStyle/>
          <a:p>
            <a:pPr>
              <a:defRPr/>
            </a:pPr>
            <a:r>
              <a:rPr lang="en-US" dirty="0"/>
              <a:t>CT vs. MTE: extraction losses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26F205F9-1B6C-EE5B-B861-1B7C27C7B3F2}"/>
              </a:ext>
            </a:extLst>
          </p:cNvPr>
          <p:cNvSpPr>
            <a:spLocks/>
          </p:cNvSpPr>
          <p:nvPr/>
        </p:nvSpPr>
        <p:spPr bwMode="auto">
          <a:xfrm>
            <a:off x="0" y="4822825"/>
            <a:ext cx="9144000" cy="15017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404813" lvl="1" indent="-304800" algn="just">
              <a:spcBef>
                <a:spcPts val="2109"/>
              </a:spcBef>
              <a:buSzPct val="66000"/>
              <a:buFontTx/>
              <a:buBlip>
                <a:blip r:embed="rId4"/>
              </a:buBlip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halkboard" charset="0"/>
                <a:cs typeface="Chalkboard" charset="0"/>
              </a:rPr>
              <a:t>For the same extracted intensity, the CT features more losses, about the double, compared to MTE.</a:t>
            </a:r>
          </a:p>
          <a:p>
            <a:pPr marL="404813" lvl="1" indent="-304800" algn="just">
              <a:spcBef>
                <a:spcPts val="0"/>
              </a:spcBef>
              <a:buSzPct val="66000"/>
              <a:buFontTx/>
              <a:buBlip>
                <a:blip r:embed="rId4"/>
              </a:buBlip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halkboard" charset="0"/>
                <a:cs typeface="Chalkboard" charset="0"/>
              </a:rPr>
              <a:t>The CT losses are spread around the ring whereas for MTE the losses are more concentrated on the extraction septum as anticipated in the MTE Design Report.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halkboard" charset="0"/>
              <a:cs typeface="Chalkboar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F0375-086C-1FEF-9CE7-AECA6C968F3E}"/>
              </a:ext>
            </a:extLst>
          </p:cNvPr>
          <p:cNvSpPr txBox="1"/>
          <p:nvPr/>
        </p:nvSpPr>
        <p:spPr>
          <a:xfrm>
            <a:off x="3124200" y="1300163"/>
            <a:ext cx="8763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81DECB-88BC-73C5-D20E-D4B999C9C6EF}"/>
              </a:ext>
            </a:extLst>
          </p:cNvPr>
          <p:cNvSpPr txBox="1"/>
          <p:nvPr/>
        </p:nvSpPr>
        <p:spPr>
          <a:xfrm>
            <a:off x="7772400" y="1300163"/>
            <a:ext cx="10287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0E8A9-253E-C309-1570-31456AF4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6C3F77C8-A3F6-6C47-96A2-DEA13B01998D}" type="slidenum">
              <a:rPr lang="en-GB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28</a:t>
            </a:fld>
            <a:endParaRPr lang="en-GB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09D722E-5925-AE76-5088-4009F835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Oxford - July 4th 2013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C67B6A2-5C54-1947-E1EC-1CB83632E1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5DAA-1A90-BBF4-7BD5-2B281CB0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82563"/>
            <a:ext cx="7010400" cy="731837"/>
          </a:xfrm>
        </p:spPr>
        <p:txBody>
          <a:bodyPr/>
          <a:lstStyle/>
          <a:p>
            <a:pPr>
              <a:defRPr/>
            </a:pPr>
            <a:r>
              <a:rPr lang="en-US" dirty="0"/>
              <a:t>First observations of intensity-dependent effects - 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DEA6B-4DAC-72A7-E343-ADE0E5C4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495800"/>
          </a:xfrm>
        </p:spPr>
        <p:txBody>
          <a:bodyPr/>
          <a:lstStyle/>
          <a:p>
            <a:pPr>
              <a:defRPr/>
            </a:pPr>
            <a:r>
              <a:rPr lang="en-US" dirty="0"/>
              <a:t>Usual process for trapping the beam into stable islands.</a:t>
            </a:r>
          </a:p>
          <a:p>
            <a:pPr>
              <a:defRPr/>
            </a:pPr>
            <a:r>
              <a:rPr lang="en-US" dirty="0"/>
              <a:t>Varying parameter: total beam intensity.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CBF92-D970-FFEF-BDAB-D162F8D431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73302-3A9E-8E32-1DA4-D6A8DE3C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EE27A-D548-AF48-7CC8-BA6AE8B5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00A8CC9A-8D1D-214D-B51C-AF4F66590506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29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7B1013-04AA-43AC-E612-2478752E32A1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540000"/>
            <a:ext cx="7199313" cy="4318000"/>
            <a:chOff x="990600" y="2540720"/>
            <a:chExt cx="7200000" cy="4317280"/>
          </a:xfrm>
        </p:grpSpPr>
        <p:pic>
          <p:nvPicPr>
            <p:cNvPr id="31752" name="Picture 2">
              <a:extLst>
                <a:ext uri="{FF2B5EF4-FFF2-40B4-BE49-F238E27FC236}">
                  <a16:creationId xmlns:a16="http://schemas.microsoft.com/office/drawing/2014/main" id="{698CDF39-BCFF-0E76-1865-B8A489AD7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540720"/>
              <a:ext cx="7200000" cy="431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6E6AA5-BE00-DFF8-1225-57317D23E80A}"/>
                </a:ext>
              </a:extLst>
            </p:cNvPr>
            <p:cNvSpPr txBox="1"/>
            <p:nvPr/>
          </p:nvSpPr>
          <p:spPr>
            <a:xfrm>
              <a:off x="2514745" y="3277197"/>
              <a:ext cx="5334509" cy="4301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Beamlets</a:t>
              </a:r>
              <a:r>
                <a:rPr lang="en-US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are moving with intensity!</a:t>
              </a:r>
              <a:endPara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1490FE-ADC3-D9D7-FBBC-B1606722132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7D7FF8-8EEA-DEF4-33BB-C1F17DD8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2F8C1D-4A55-F4CD-05FF-1BF1D77F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8E4B5B21-87F9-844D-9023-ED503C993F6B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3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3B4AD68A-3DB2-9029-702A-B6F7705A8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6629400" cy="655638"/>
          </a:xfrm>
        </p:spPr>
        <p:txBody>
          <a:bodyPr/>
          <a:lstStyle/>
          <a:p>
            <a:pPr>
              <a:defRPr/>
            </a:pPr>
            <a:r>
              <a:rPr lang="en-GB"/>
              <a:t>Introduction - II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1A7F6674-A7F3-9DA9-C220-CB54A4DE8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867400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en-GB" sz="2600" dirty="0">
                <a:solidFill>
                  <a:srgbClr val="FF9933"/>
                </a:solidFill>
              </a:rPr>
              <a:t>Multi-turn extraction</a:t>
            </a:r>
          </a:p>
          <a:p>
            <a:pPr>
              <a:defRPr/>
            </a:pPr>
            <a:r>
              <a:rPr lang="en-GB" sz="2400" dirty="0"/>
              <a:t>The beam has to be “</a:t>
            </a:r>
            <a:r>
              <a:rPr lang="en-GB" sz="2400" dirty="0">
                <a:solidFill>
                  <a:srgbClr val="FF9933"/>
                </a:solidFill>
              </a:rPr>
              <a:t>manipulated</a:t>
            </a:r>
            <a:r>
              <a:rPr lang="en-GB" sz="2400" dirty="0"/>
              <a:t>” to increase the effective length beyond the machine circumference.</a:t>
            </a:r>
          </a:p>
          <a:p>
            <a:pPr>
              <a:defRPr/>
            </a:pPr>
            <a:r>
              <a:rPr lang="en-GB" sz="2400" dirty="0"/>
              <a:t>This extraction mode is used to </a:t>
            </a:r>
            <a:r>
              <a:rPr lang="en-GB" sz="2400" dirty="0">
                <a:solidFill>
                  <a:srgbClr val="FF9933"/>
                </a:solidFill>
              </a:rPr>
              <a:t>transfer beam between circular machines</a:t>
            </a:r>
            <a:r>
              <a:rPr lang="en-GB" sz="2400" dirty="0"/>
              <a:t>.</a:t>
            </a:r>
          </a:p>
          <a:p>
            <a:pPr>
              <a:defRPr/>
            </a:pPr>
            <a:r>
              <a:rPr lang="en-GB" sz="2400" dirty="0"/>
              <a:t>AT CERN this mode is used to </a:t>
            </a:r>
            <a:r>
              <a:rPr lang="en-GB" sz="2400" dirty="0">
                <a:solidFill>
                  <a:srgbClr val="FF9933"/>
                </a:solidFill>
              </a:rPr>
              <a:t>transfer</a:t>
            </a:r>
            <a:r>
              <a:rPr lang="en-GB" sz="2400" dirty="0"/>
              <a:t> the proton beam </a:t>
            </a:r>
            <a:r>
              <a:rPr lang="en-GB" sz="2400" dirty="0">
                <a:solidFill>
                  <a:srgbClr val="FF9933"/>
                </a:solidFill>
              </a:rPr>
              <a:t>between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9933"/>
                </a:solidFill>
              </a:rPr>
              <a:t>PS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FF9933"/>
                </a:solidFill>
              </a:rPr>
              <a:t>SPS</a:t>
            </a:r>
            <a:r>
              <a:rPr lang="en-GB" sz="2400" dirty="0"/>
              <a:t>. In the SPS the beam is used for </a:t>
            </a:r>
          </a:p>
          <a:p>
            <a:pPr lvl="1">
              <a:defRPr/>
            </a:pPr>
            <a:r>
              <a:rPr lang="en-GB" sz="2200" dirty="0">
                <a:solidFill>
                  <a:srgbClr val="FF9933"/>
                </a:solidFill>
              </a:rPr>
              <a:t>Fixed Target</a:t>
            </a:r>
            <a:r>
              <a:rPr lang="en-GB" sz="2200" dirty="0"/>
              <a:t> physics (broad sense)</a:t>
            </a:r>
          </a:p>
          <a:p>
            <a:pPr lvl="1">
              <a:defRPr/>
            </a:pPr>
            <a:r>
              <a:rPr lang="en-GB" sz="2200" dirty="0">
                <a:solidFill>
                  <a:srgbClr val="FF9933"/>
                </a:solidFill>
              </a:rPr>
              <a:t>Neutrino experiments</a:t>
            </a:r>
            <a:r>
              <a:rPr lang="en-GB" sz="2200" dirty="0"/>
              <a:t> (until 1998)</a:t>
            </a:r>
          </a:p>
          <a:p>
            <a:pPr lvl="1">
              <a:defRPr/>
            </a:pPr>
            <a:r>
              <a:rPr lang="en-GB" sz="2200" dirty="0">
                <a:solidFill>
                  <a:srgbClr val="FF9933"/>
                </a:solidFill>
              </a:rPr>
              <a:t>CERN Neutrino to Gran </a:t>
            </a:r>
            <a:r>
              <a:rPr lang="en-GB" sz="2200" dirty="0" err="1">
                <a:solidFill>
                  <a:srgbClr val="FF9933"/>
                </a:solidFill>
              </a:rPr>
              <a:t>Sasso</a:t>
            </a:r>
            <a:r>
              <a:rPr lang="en-GB" sz="2200" dirty="0"/>
              <a:t> (CNGS) (from 2006) </a:t>
            </a:r>
          </a:p>
          <a:p>
            <a:pPr>
              <a:defRPr/>
            </a:pPr>
            <a:r>
              <a:rPr lang="en-GB" sz="2400" dirty="0"/>
              <a:t>These beams are </a:t>
            </a:r>
            <a:r>
              <a:rPr lang="en-GB" sz="2400" dirty="0">
                <a:solidFill>
                  <a:srgbClr val="FF9933"/>
                </a:solidFill>
              </a:rPr>
              <a:t>high-intensity</a:t>
            </a:r>
            <a:r>
              <a:rPr lang="en-GB" sz="2400" dirty="0"/>
              <a:t> (about </a:t>
            </a:r>
            <a:r>
              <a:rPr lang="en-GB" sz="2400" dirty="0">
                <a:solidFill>
                  <a:srgbClr val="FF9933"/>
                </a:solidFill>
              </a:rPr>
              <a:t>3</a:t>
            </a:r>
            <a:r>
              <a:rPr lang="en-US" sz="2400" dirty="0">
                <a:solidFill>
                  <a:srgbClr val="FF9933"/>
                </a:solidFill>
              </a:rPr>
              <a:t>×</a:t>
            </a:r>
            <a:r>
              <a:rPr lang="en-GB" sz="2400" dirty="0">
                <a:solidFill>
                  <a:srgbClr val="FF9933"/>
                </a:solidFill>
              </a:rPr>
              <a:t>10</a:t>
            </a:r>
            <a:r>
              <a:rPr lang="en-GB" sz="2400" baseline="30000" dirty="0">
                <a:solidFill>
                  <a:srgbClr val="FF9933"/>
                </a:solidFill>
              </a:rPr>
              <a:t>13</a:t>
            </a:r>
            <a:r>
              <a:rPr lang="en-GB" sz="2400" dirty="0">
                <a:solidFill>
                  <a:srgbClr val="FF9933"/>
                </a:solidFill>
              </a:rPr>
              <a:t> p</a:t>
            </a:r>
            <a:r>
              <a:rPr lang="en-GB" sz="2400" dirty="0"/>
              <a:t> in the PS).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C514-C800-0B4B-6746-49F776C3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82563"/>
            <a:ext cx="7010400" cy="731837"/>
          </a:xfrm>
        </p:spPr>
        <p:txBody>
          <a:bodyPr/>
          <a:lstStyle/>
          <a:p>
            <a:pPr>
              <a:defRPr/>
            </a:pPr>
            <a:r>
              <a:rPr lang="en-US" dirty="0"/>
              <a:t>First observations of intensity-dependent effects - II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B194D-66B7-FCB7-4E71-84EFF5E1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3559175" cy="5105400"/>
          </a:xfrm>
        </p:spPr>
        <p:txBody>
          <a:bodyPr/>
          <a:lstStyle/>
          <a:p>
            <a:pPr>
              <a:defRPr/>
            </a:pPr>
            <a:r>
              <a:rPr lang="en-US" dirty="0"/>
              <a:t>The observed effect can be explained with an intensity-dependent shift of the single particle tune.</a:t>
            </a:r>
          </a:p>
          <a:p>
            <a:pPr>
              <a:defRPr/>
            </a:pPr>
            <a:r>
              <a:rPr lang="en-US" dirty="0"/>
              <a:t>Possible sources:</a:t>
            </a:r>
          </a:p>
          <a:p>
            <a:pPr marL="533400" lvl="1" indent="-261938">
              <a:defRPr/>
            </a:pPr>
            <a:r>
              <a:rPr lang="en-US" dirty="0"/>
              <a:t>Image currents.</a:t>
            </a:r>
          </a:p>
          <a:p>
            <a:pPr marL="533400" lvl="1" indent="-261938">
              <a:defRPr/>
            </a:pPr>
            <a:r>
              <a:rPr lang="en-US" dirty="0"/>
              <a:t>Direct effects (interaction between </a:t>
            </a:r>
            <a:r>
              <a:rPr lang="en-US" dirty="0" err="1"/>
              <a:t>beamlets</a:t>
            </a:r>
            <a:r>
              <a:rPr lang="en-US" dirty="0"/>
              <a:t>).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87BD4-CAA4-06AA-3551-D0B01459C48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A40A-3618-05E4-978B-61D1383B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52488-2425-D48F-4B92-5674791C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AF934BBE-2A18-8743-BAD9-64F383EC09D5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30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588B63BB-1689-A3AB-6DBC-220F27DEB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3367088"/>
            <a:ext cx="5400675" cy="349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F5CF53-FBF3-FACE-DA54-08B4E53805CF}"/>
              </a:ext>
            </a:extLst>
          </p:cNvPr>
          <p:cNvSpPr txBox="1"/>
          <p:nvPr/>
        </p:nvSpPr>
        <p:spPr>
          <a:xfrm>
            <a:off x="3787775" y="3733800"/>
            <a:ext cx="53340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Consider projection effect</a:t>
            </a:r>
            <a:endParaRPr lang="en-GB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2777" name="Picture 3">
            <a:extLst>
              <a:ext uri="{FF2B5EF4-FFF2-40B4-BE49-F238E27FC236}">
                <a16:creationId xmlns:a16="http://schemas.microsoft.com/office/drawing/2014/main" id="{5ABADD21-4EDE-A337-7B19-0F4924D43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0"/>
            <a:ext cx="5399088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A92EDF-85F6-04F0-0EEC-1F0709BF5DCA}"/>
              </a:ext>
            </a:extLst>
          </p:cNvPr>
          <p:cNvSpPr txBox="1"/>
          <p:nvPr/>
        </p:nvSpPr>
        <p:spPr>
          <a:xfrm>
            <a:off x="4876800" y="762000"/>
            <a:ext cx="44196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change in </a:t>
            </a:r>
            <a:r>
              <a:rPr lang="en-US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beamlets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size</a:t>
            </a:r>
            <a:endParaRPr lang="en-GB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31537-4C74-BBD1-E703-2DAFAD56A6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5E77E-D71E-1B49-7858-900179A2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57E9F-5C5D-00D2-872F-BB6A5439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847029D0-C710-5B41-A737-AACA33EA8359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31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23625707-927B-8E35-2194-CA9314212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543800" cy="838200"/>
          </a:xfrm>
        </p:spPr>
        <p:txBody>
          <a:bodyPr/>
          <a:lstStyle/>
          <a:p>
            <a:pPr>
              <a:defRPr/>
            </a:pPr>
            <a:r>
              <a:rPr lang="en-GB" dirty="0"/>
              <a:t>Summary and Outlook - I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5CB14B87-E3C4-2DF6-1EC0-D023699E4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931275" cy="5334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2200" dirty="0"/>
              <a:t>A novel multi-turn extraction is studied since a few years: </a:t>
            </a:r>
            <a:r>
              <a:rPr lang="en-GB" sz="2200" dirty="0">
                <a:solidFill>
                  <a:srgbClr val="FF9933"/>
                </a:solidFill>
              </a:rPr>
              <a:t>it allows manipulating transverse </a:t>
            </a:r>
            <a:r>
              <a:rPr lang="en-GB" sz="2200" dirty="0" err="1">
                <a:solidFill>
                  <a:srgbClr val="FF9933"/>
                </a:solidFill>
              </a:rPr>
              <a:t>emittances</a:t>
            </a:r>
            <a:r>
              <a:rPr lang="en-GB" sz="2200" dirty="0">
                <a:solidFill>
                  <a:srgbClr val="FF9933"/>
                </a:solidFill>
              </a:rPr>
              <a:t> in a synchrotron!</a:t>
            </a:r>
          </a:p>
          <a:p>
            <a:pPr>
              <a:lnSpc>
                <a:spcPct val="90000"/>
              </a:lnSpc>
              <a:buFont typeface="Monotype Sorts" pitchFamily="2" charset="2"/>
              <a:buBlip>
                <a:blip r:embed="rId2"/>
              </a:buBlip>
              <a:defRPr/>
            </a:pPr>
            <a:r>
              <a:rPr lang="en-GB" sz="2200" dirty="0"/>
              <a:t>First MTE beam delivered to the SPS by mid-September 2009 (about 1.5×10</a:t>
            </a:r>
            <a:r>
              <a:rPr lang="en-GB" sz="2200" baseline="30000" dirty="0"/>
              <a:t>13</a:t>
            </a:r>
            <a:r>
              <a:rPr lang="en-GB" sz="2200" dirty="0"/>
              <a:t> p/extraction).</a:t>
            </a:r>
          </a:p>
          <a:p>
            <a:pPr>
              <a:lnSpc>
                <a:spcPct val="90000"/>
              </a:lnSpc>
              <a:buFont typeface="Monotype Sorts" pitchFamily="2" charset="2"/>
              <a:buBlip>
                <a:blip r:embed="rId2"/>
              </a:buBlip>
              <a:defRPr/>
            </a:pPr>
            <a:r>
              <a:rPr lang="en-GB" sz="2200" dirty="0"/>
              <a:t>Equal sharing for islands/core achieved by the end of 2009.</a:t>
            </a:r>
          </a:p>
          <a:p>
            <a:pPr>
              <a:lnSpc>
                <a:spcPct val="90000"/>
              </a:lnSpc>
              <a:buFont typeface="Monotype Sorts" pitchFamily="2" charset="2"/>
              <a:buBlip>
                <a:blip r:embed="rId2"/>
              </a:buBlip>
              <a:defRPr/>
            </a:pPr>
            <a:r>
              <a:rPr lang="en-GB" sz="2200" dirty="0"/>
              <a:t>In February 2010 the commissioning was resumed. </a:t>
            </a:r>
          </a:p>
          <a:p>
            <a:pPr>
              <a:lnSpc>
                <a:spcPct val="90000"/>
              </a:lnSpc>
              <a:buFont typeface="Monotype Sorts" pitchFamily="2" charset="2"/>
              <a:buBlip>
                <a:blip r:embed="rId2"/>
              </a:buBlip>
              <a:defRPr/>
            </a:pPr>
            <a:r>
              <a:rPr lang="en-GB" sz="2200" dirty="0"/>
              <a:t>High intensity beam was extracted (about 2.1×10</a:t>
            </a:r>
            <a:r>
              <a:rPr lang="en-GB" sz="2200" baseline="30000" dirty="0"/>
              <a:t>13</a:t>
            </a:r>
            <a:r>
              <a:rPr lang="en-GB" sz="2200" dirty="0"/>
              <a:t> p/extraction) with record intensity 2.6×10</a:t>
            </a:r>
            <a:r>
              <a:rPr lang="en-GB" sz="2200" baseline="30000" dirty="0"/>
              <a:t>13</a:t>
            </a:r>
            <a:r>
              <a:rPr lang="en-GB" sz="2200" dirty="0"/>
              <a:t> p/extraction.</a:t>
            </a:r>
          </a:p>
          <a:p>
            <a:pPr>
              <a:lnSpc>
                <a:spcPct val="90000"/>
              </a:lnSpc>
              <a:buFont typeface="Monotype Sorts" pitchFamily="2" charset="2"/>
              <a:buBlip>
                <a:blip r:embed="rId2"/>
              </a:buBlip>
              <a:defRPr/>
            </a:pPr>
            <a:r>
              <a:rPr lang="en-GB" sz="2200" dirty="0"/>
              <a:t>2010 physics run at SPS was started using MTE beam.</a:t>
            </a:r>
          </a:p>
          <a:p>
            <a:pPr>
              <a:lnSpc>
                <a:spcPct val="90000"/>
              </a:lnSpc>
              <a:buFont typeface="Monotype Sorts" pitchFamily="2" charset="2"/>
              <a:buBlip>
                <a:blip r:embed="rId2"/>
              </a:buBlip>
              <a:defRPr/>
            </a:pPr>
            <a:r>
              <a:rPr lang="en-GB" sz="2200" dirty="0"/>
              <a:t>Open issues:</a:t>
            </a:r>
          </a:p>
          <a:p>
            <a:pPr marL="800100" lvl="1" indent="-342900">
              <a:lnSpc>
                <a:spcPct val="90000"/>
              </a:lnSpc>
              <a:buFont typeface="Monotype Sorts" pitchFamily="2" charset="2"/>
              <a:buBlip>
                <a:blip r:embed="rId2"/>
              </a:buBlip>
              <a:defRPr/>
            </a:pPr>
            <a:r>
              <a:rPr lang="en-GB" dirty="0">
                <a:solidFill>
                  <a:srgbClr val="FF9933"/>
                </a:solidFill>
              </a:rPr>
              <a:t>Variation of the fraction of particles trapped in islands.</a:t>
            </a:r>
          </a:p>
          <a:p>
            <a:pPr marL="800100" lvl="1" indent="-342900">
              <a:lnSpc>
                <a:spcPct val="90000"/>
              </a:lnSpc>
              <a:buFont typeface="Monotype Sorts" pitchFamily="2" charset="2"/>
              <a:buBlip>
                <a:blip r:embed="rId2"/>
              </a:buBlip>
              <a:defRPr/>
            </a:pPr>
            <a:r>
              <a:rPr lang="en-GB" dirty="0">
                <a:solidFill>
                  <a:srgbClr val="FF9933"/>
                </a:solidFill>
              </a:rPr>
              <a:t>Activation of extraction septum due to the longitudinal structure of the beam (de-bunched as needed by the SPS).</a:t>
            </a:r>
          </a:p>
          <a:p>
            <a:pPr marL="400050">
              <a:lnSpc>
                <a:spcPct val="90000"/>
              </a:lnSpc>
              <a:buFont typeface="Monotype Sorts" pitchFamily="2" charset="2"/>
              <a:buBlip>
                <a:blip r:embed="rId2"/>
              </a:buBlip>
              <a:defRPr/>
            </a:pPr>
            <a:r>
              <a:rPr lang="en-US" sz="2200" dirty="0">
                <a:solidFill>
                  <a:srgbClr val="FFFF00"/>
                </a:solidFill>
              </a:rPr>
              <a:t>New </a:t>
            </a:r>
            <a:r>
              <a:rPr lang="en-US" sz="2200" dirty="0" err="1">
                <a:solidFill>
                  <a:srgbClr val="FFFF00"/>
                </a:solidFill>
              </a:rPr>
              <a:t>optimised</a:t>
            </a:r>
            <a:r>
              <a:rPr lang="en-US" sz="2200" dirty="0">
                <a:solidFill>
                  <a:srgbClr val="FFFF00"/>
                </a:solidFill>
              </a:rPr>
              <a:t> extraction scheme to avoid losses on extraction septum -&gt; beam commissioning in 2014.</a:t>
            </a:r>
          </a:p>
          <a:p>
            <a:pPr marL="800100" lvl="1" indent="-342900">
              <a:lnSpc>
                <a:spcPct val="90000"/>
              </a:lnSpc>
              <a:buFont typeface="Monotype Sorts" pitchFamily="2" charset="2"/>
              <a:buBlip>
                <a:blip r:embed="rId2"/>
              </a:buBlip>
              <a:defRPr/>
            </a:pPr>
            <a:endParaRPr lang="en-GB" dirty="0">
              <a:solidFill>
                <a:srgbClr val="FF9933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D7CAB-C0E2-03D3-BB37-1365CFA913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4D242-DCC5-0994-CC2A-6814A343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27F3B-38FA-B31E-CE88-D82CD9DA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0A221D62-6688-594D-9EF9-E85E5DBE8EDD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32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D89661ED-6D5A-382E-E905-2B044804B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467600" cy="838200"/>
          </a:xfrm>
        </p:spPr>
        <p:txBody>
          <a:bodyPr/>
          <a:lstStyle/>
          <a:p>
            <a:pPr>
              <a:defRPr/>
            </a:pPr>
            <a:r>
              <a:rPr lang="en-GB" dirty="0"/>
              <a:t>Summary and Outlook - II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062086F2-25FD-F996-A5D4-499B33B85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31275" cy="525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dirty="0">
                <a:solidFill>
                  <a:srgbClr val="FF9933"/>
                </a:solidFill>
              </a:rPr>
              <a:t>The same principle can be used for injection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GB" dirty="0"/>
              <a:t>Transverse shaping is possible, i.e. generation of </a:t>
            </a:r>
            <a:r>
              <a:rPr lang="en-GB" dirty="0">
                <a:solidFill>
                  <a:srgbClr val="FF9933"/>
                </a:solidFill>
              </a:rPr>
              <a:t>hollow bunches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GB" dirty="0"/>
              <a:t>Lines of research:</a:t>
            </a:r>
          </a:p>
          <a:p>
            <a:pPr marL="800100" lvl="1" indent="-342900">
              <a:lnSpc>
                <a:spcPct val="90000"/>
              </a:lnSpc>
              <a:defRPr/>
            </a:pPr>
            <a:r>
              <a:rPr lang="en-US" sz="2400" dirty="0"/>
              <a:t>Complete study of splitting process in 2D and extend to 4D.</a:t>
            </a:r>
            <a:endParaRPr lang="en-GB" sz="2400" dirty="0"/>
          </a:p>
          <a:p>
            <a:pPr marL="800100" lvl="1" indent="-342900">
              <a:lnSpc>
                <a:spcPct val="90000"/>
              </a:lnSpc>
              <a:defRPr/>
            </a:pPr>
            <a:r>
              <a:rPr lang="en-GB" sz="2400" dirty="0"/>
              <a:t>Study trapping in 4D, i.e., manipulations in x-y plane.</a:t>
            </a:r>
          </a:p>
          <a:p>
            <a:pPr marL="800100" lvl="1" indent="-342900">
              <a:lnSpc>
                <a:spcPct val="90000"/>
              </a:lnSpc>
              <a:defRPr/>
            </a:pPr>
            <a:r>
              <a:rPr lang="en-US" sz="2400" dirty="0"/>
              <a:t>Study intensity-dependent effects.</a:t>
            </a:r>
          </a:p>
          <a:p>
            <a:pPr marL="857250" lvl="2" indent="0">
              <a:lnSpc>
                <a:spcPct val="90000"/>
              </a:lnSpc>
              <a:buFont typeface="Monotype Sorts" pitchFamily="2" charset="2"/>
              <a:buNone/>
              <a:defRPr/>
            </a:pPr>
            <a:endParaRPr lang="en-US" sz="2400" dirty="0">
              <a:solidFill>
                <a:srgbClr val="FF9933"/>
              </a:solidFill>
            </a:endParaRPr>
          </a:p>
          <a:p>
            <a:pPr marL="857250" lvl="2" indent="0"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3200" dirty="0">
                <a:solidFill>
                  <a:srgbClr val="FF9933"/>
                </a:solidFill>
              </a:rPr>
              <a:t>And many more!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DD550-0BAE-7BEC-A921-924C8F9941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7CD7C-DE16-CDC8-1623-E415E5E7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2E10A-43A1-2DFD-6B56-834D2079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F65416D5-F181-3E47-A62A-BB7A6592379F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33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480C794A-01B9-B13F-DE7A-69EE8CE32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467600" cy="838200"/>
          </a:xfrm>
        </p:spPr>
        <p:txBody>
          <a:bodyPr/>
          <a:lstStyle/>
          <a:p>
            <a:pPr algn="ctr">
              <a:defRPr/>
            </a:pPr>
            <a:r>
              <a:rPr lang="en-GB" dirty="0"/>
              <a:t>Selected references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4E17F3DB-E5BA-8057-828B-E6CCFBF09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065213"/>
            <a:ext cx="8931275" cy="56403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1600" dirty="0">
                <a:solidFill>
                  <a:srgbClr val="FF9933"/>
                </a:solidFill>
              </a:rPr>
              <a:t>S. Gilardoni, M. Giovannozzi, C. Hernalsteens (2013). “</a:t>
            </a:r>
            <a:r>
              <a:rPr lang="en-US" sz="1600" dirty="0">
                <a:solidFill>
                  <a:srgbClr val="FFFF00"/>
                </a:solidFill>
              </a:rPr>
              <a:t>First observations of intensity-dependent effects for transversely split beams during </a:t>
            </a:r>
            <a:r>
              <a:rPr lang="en-US" sz="1600" dirty="0" err="1">
                <a:solidFill>
                  <a:srgbClr val="FFFF00"/>
                </a:solidFill>
              </a:rPr>
              <a:t>multiturn</a:t>
            </a:r>
            <a:r>
              <a:rPr lang="en-US" sz="1600" dirty="0">
                <a:solidFill>
                  <a:srgbClr val="FFFF00"/>
                </a:solidFill>
              </a:rPr>
              <a:t> extraction studies at the CERN Proton Synchrotron</a:t>
            </a:r>
            <a:r>
              <a:rPr lang="en-GB" sz="1600" dirty="0">
                <a:solidFill>
                  <a:srgbClr val="FF9933"/>
                </a:solidFill>
              </a:rPr>
              <a:t>”, Phys. Rev. ST </a:t>
            </a:r>
            <a:r>
              <a:rPr lang="en-GB" sz="1600" dirty="0" err="1">
                <a:solidFill>
                  <a:srgbClr val="FF9933"/>
                </a:solidFill>
              </a:rPr>
              <a:t>Accel</a:t>
            </a:r>
            <a:r>
              <a:rPr lang="en-GB" sz="1600" dirty="0">
                <a:solidFill>
                  <a:srgbClr val="FF9933"/>
                </a:solidFill>
              </a:rPr>
              <a:t>. Beams . 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>
                <a:solidFill>
                  <a:srgbClr val="FF9933"/>
                </a:solidFill>
              </a:rPr>
              <a:t>M. Giovannozzi, D. </a:t>
            </a:r>
            <a:r>
              <a:rPr lang="en-GB" sz="1600" dirty="0" err="1">
                <a:solidFill>
                  <a:srgbClr val="FF9933"/>
                </a:solidFill>
              </a:rPr>
              <a:t>Quatraro</a:t>
            </a:r>
            <a:r>
              <a:rPr lang="en-GB" sz="1600" dirty="0">
                <a:solidFill>
                  <a:srgbClr val="FF9933"/>
                </a:solidFill>
              </a:rPr>
              <a:t>, G. </a:t>
            </a:r>
            <a:r>
              <a:rPr lang="en-GB" sz="1600" dirty="0" err="1">
                <a:solidFill>
                  <a:srgbClr val="FF9933"/>
                </a:solidFill>
              </a:rPr>
              <a:t>Turchetti</a:t>
            </a:r>
            <a:r>
              <a:rPr lang="en-GB" sz="1600" dirty="0">
                <a:solidFill>
                  <a:srgbClr val="FF9933"/>
                </a:solidFill>
              </a:rPr>
              <a:t>, (2009). “</a:t>
            </a:r>
            <a:r>
              <a:rPr lang="en-GB" sz="1600" dirty="0">
                <a:solidFill>
                  <a:srgbClr val="FFFF00"/>
                </a:solidFill>
              </a:rPr>
              <a:t>Generating unstable resonances for extraction schemes based on transverse splitting</a:t>
            </a:r>
            <a:r>
              <a:rPr lang="en-GB" sz="1600" dirty="0">
                <a:solidFill>
                  <a:srgbClr val="FF9933"/>
                </a:solidFill>
              </a:rPr>
              <a:t>”, Phys. Rev. ST </a:t>
            </a:r>
            <a:r>
              <a:rPr lang="en-GB" sz="1600" dirty="0" err="1">
                <a:solidFill>
                  <a:srgbClr val="FF9933"/>
                </a:solidFill>
              </a:rPr>
              <a:t>Accel</a:t>
            </a:r>
            <a:r>
              <a:rPr lang="en-GB" sz="1600" dirty="0">
                <a:solidFill>
                  <a:srgbClr val="FF9933"/>
                </a:solidFill>
              </a:rPr>
              <a:t>. Beams 12 024003. 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>
                <a:solidFill>
                  <a:srgbClr val="FF9933"/>
                </a:solidFill>
              </a:rPr>
              <a:t>A. </a:t>
            </a:r>
            <a:r>
              <a:rPr lang="en-GB" sz="1600" dirty="0" err="1">
                <a:solidFill>
                  <a:srgbClr val="FF9933"/>
                </a:solidFill>
              </a:rPr>
              <a:t>Franchi</a:t>
            </a:r>
            <a:r>
              <a:rPr lang="en-GB" sz="1600" dirty="0">
                <a:solidFill>
                  <a:srgbClr val="FF9933"/>
                </a:solidFill>
              </a:rPr>
              <a:t>, S. Gilardoni, M. Giovannozzi, (2009). “</a:t>
            </a:r>
            <a:r>
              <a:rPr lang="en-GB" sz="1600" dirty="0">
                <a:solidFill>
                  <a:srgbClr val="FFFF00"/>
                </a:solidFill>
              </a:rPr>
              <a:t>Progresses in the studies of adiabatic splitting of charged particle beams by crossing nonlinear resonances</a:t>
            </a:r>
            <a:r>
              <a:rPr lang="en-GB" sz="1600" dirty="0">
                <a:solidFill>
                  <a:srgbClr val="FF9933"/>
                </a:solidFill>
              </a:rPr>
              <a:t>”, Phys. Rev. ST </a:t>
            </a:r>
            <a:r>
              <a:rPr lang="en-GB" sz="1600" dirty="0" err="1">
                <a:solidFill>
                  <a:srgbClr val="FF9933"/>
                </a:solidFill>
              </a:rPr>
              <a:t>Accel</a:t>
            </a:r>
            <a:r>
              <a:rPr lang="en-GB" sz="1600" dirty="0">
                <a:solidFill>
                  <a:srgbClr val="FF9933"/>
                </a:solidFill>
              </a:rPr>
              <a:t>. Beams 12 014001. 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>
                <a:solidFill>
                  <a:srgbClr val="FF9933"/>
                </a:solidFill>
              </a:rPr>
              <a:t>M. Giovannozzi and J. Morel, (2007). “</a:t>
            </a:r>
            <a:r>
              <a:rPr lang="en-GB" sz="1600" dirty="0">
                <a:solidFill>
                  <a:srgbClr val="FFFF00"/>
                </a:solidFill>
              </a:rPr>
              <a:t>Principle and analysis of </a:t>
            </a:r>
            <a:r>
              <a:rPr lang="en-GB" sz="1600" dirty="0" err="1">
                <a:solidFill>
                  <a:srgbClr val="FFFF00"/>
                </a:solidFill>
              </a:rPr>
              <a:t>multiturn</a:t>
            </a:r>
            <a:r>
              <a:rPr lang="en-GB" sz="1600" dirty="0">
                <a:solidFill>
                  <a:srgbClr val="FFFF00"/>
                </a:solidFill>
              </a:rPr>
              <a:t> injection using stable islands of transverse phase space</a:t>
            </a:r>
            <a:r>
              <a:rPr lang="en-GB" sz="1600" dirty="0">
                <a:solidFill>
                  <a:srgbClr val="FF9933"/>
                </a:solidFill>
              </a:rPr>
              <a:t>”, Phys. Rev. ST </a:t>
            </a:r>
            <a:r>
              <a:rPr lang="en-GB" sz="1600" dirty="0" err="1">
                <a:solidFill>
                  <a:srgbClr val="FF9933"/>
                </a:solidFill>
              </a:rPr>
              <a:t>Accel</a:t>
            </a:r>
            <a:r>
              <a:rPr lang="en-GB" sz="1600" dirty="0">
                <a:solidFill>
                  <a:srgbClr val="FF9933"/>
                </a:solidFill>
              </a:rPr>
              <a:t>. Beams 10 034001. 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>
                <a:solidFill>
                  <a:srgbClr val="FF9933"/>
                </a:solidFill>
              </a:rPr>
              <a:t>S. Gilardoni, M. Giovannozzi, M. Martini, E. </a:t>
            </a:r>
            <a:r>
              <a:rPr lang="en-GB" sz="1600" dirty="0" err="1">
                <a:solidFill>
                  <a:srgbClr val="FF9933"/>
                </a:solidFill>
              </a:rPr>
              <a:t>Métral</a:t>
            </a:r>
            <a:r>
              <a:rPr lang="en-GB" sz="1600" dirty="0">
                <a:solidFill>
                  <a:srgbClr val="FF9933"/>
                </a:solidFill>
              </a:rPr>
              <a:t>, P. </a:t>
            </a:r>
            <a:r>
              <a:rPr lang="en-GB" sz="1600" dirty="0" err="1">
                <a:solidFill>
                  <a:srgbClr val="FF9933"/>
                </a:solidFill>
              </a:rPr>
              <a:t>Scaramuzzi</a:t>
            </a:r>
            <a:r>
              <a:rPr lang="en-GB" sz="1600" dirty="0">
                <a:solidFill>
                  <a:srgbClr val="FF9933"/>
                </a:solidFill>
              </a:rPr>
              <a:t>, R. Steerenberg, A.-S. Müller, (2006). “</a:t>
            </a:r>
            <a:r>
              <a:rPr lang="en-GB" sz="1600" dirty="0">
                <a:solidFill>
                  <a:srgbClr val="FFFF00"/>
                </a:solidFill>
              </a:rPr>
              <a:t>Experimental evidence of adiabatic splitting of charged particle beams using stable islands of transverse phase space</a:t>
            </a:r>
            <a:r>
              <a:rPr lang="en-GB" sz="1600" dirty="0">
                <a:solidFill>
                  <a:srgbClr val="FF9933"/>
                </a:solidFill>
              </a:rPr>
              <a:t>”, Phys. Rev. ST </a:t>
            </a:r>
            <a:r>
              <a:rPr lang="en-GB" sz="1600" dirty="0" err="1">
                <a:solidFill>
                  <a:srgbClr val="FF9933"/>
                </a:solidFill>
              </a:rPr>
              <a:t>Accel</a:t>
            </a:r>
            <a:r>
              <a:rPr lang="en-GB" sz="1600" dirty="0">
                <a:solidFill>
                  <a:srgbClr val="FF9933"/>
                </a:solidFill>
              </a:rPr>
              <a:t>. Beams 9 104001. 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>
                <a:solidFill>
                  <a:srgbClr val="FF9933"/>
                </a:solidFill>
              </a:rPr>
              <a:t>R. Cappi, M. Giovannozzi, (2003). “</a:t>
            </a:r>
            <a:r>
              <a:rPr lang="en-GB" sz="1600" dirty="0">
                <a:solidFill>
                  <a:srgbClr val="FFFF00"/>
                </a:solidFill>
              </a:rPr>
              <a:t>Multi-turn Extraction and Injection by Means of Adiabatic Capture in Stable Islands of Phase Space</a:t>
            </a:r>
            <a:r>
              <a:rPr lang="en-GB" sz="1600" dirty="0">
                <a:solidFill>
                  <a:srgbClr val="FF9933"/>
                </a:solidFill>
              </a:rPr>
              <a:t>”, Phys. Rev. ST </a:t>
            </a:r>
            <a:r>
              <a:rPr lang="en-GB" sz="1600" dirty="0" err="1">
                <a:solidFill>
                  <a:srgbClr val="FF9933"/>
                </a:solidFill>
              </a:rPr>
              <a:t>Accel</a:t>
            </a:r>
            <a:r>
              <a:rPr lang="en-GB" sz="1600" dirty="0">
                <a:solidFill>
                  <a:srgbClr val="FF9933"/>
                </a:solidFill>
              </a:rPr>
              <a:t>. Beams 7 024001. 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>
                <a:solidFill>
                  <a:srgbClr val="FF9933"/>
                </a:solidFill>
              </a:rPr>
              <a:t>R. Cappi, M. Giovannozzi, (2002). “</a:t>
            </a:r>
            <a:r>
              <a:rPr lang="en-GB" sz="1600" dirty="0">
                <a:solidFill>
                  <a:srgbClr val="FFFF00"/>
                </a:solidFill>
              </a:rPr>
              <a:t>Novel Method for Multi-Turn Extraction: Trapping Charged Particles in Islands of Phase Space</a:t>
            </a:r>
            <a:r>
              <a:rPr lang="en-GB" sz="1600" dirty="0">
                <a:solidFill>
                  <a:srgbClr val="FF9933"/>
                </a:solidFill>
              </a:rPr>
              <a:t>”, Phys. Rev. </a:t>
            </a:r>
            <a:r>
              <a:rPr lang="en-GB" sz="1600" dirty="0" err="1">
                <a:solidFill>
                  <a:srgbClr val="FF9933"/>
                </a:solidFill>
              </a:rPr>
              <a:t>Lett</a:t>
            </a:r>
            <a:r>
              <a:rPr lang="en-GB" sz="1600" dirty="0">
                <a:solidFill>
                  <a:srgbClr val="FF9933"/>
                </a:solidFill>
              </a:rPr>
              <a:t>. 88 104801. The same principle can be used for injection</a:t>
            </a:r>
            <a:r>
              <a:rPr lang="en-GB" sz="16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D749B085-88C6-EEA3-9B80-E4B0043BE5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14DD1B80-4BE6-F00D-F106-E1143A12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E96A7A0A-AE54-597C-11A7-8A20BC09F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88854A22-A3FA-F946-8EDB-FB8A13F145D8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4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8B331866-53B3-1CE5-D020-A92B61EE2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2550" y="76200"/>
            <a:ext cx="7696200" cy="762000"/>
          </a:xfrm>
        </p:spPr>
        <p:txBody>
          <a:bodyPr/>
          <a:lstStyle/>
          <a:p>
            <a:pPr algn="ctr">
              <a:defRPr/>
            </a:pPr>
            <a:r>
              <a:rPr lang="en-GB">
                <a:cs typeface="Times New Roman" pitchFamily="18" charset="0"/>
              </a:rPr>
              <a:t>Present multi-turn extraction</a:t>
            </a:r>
            <a:r>
              <a:rPr lang="en-US"/>
              <a:t> – I</a:t>
            </a:r>
          </a:p>
        </p:txBody>
      </p:sp>
      <p:grpSp>
        <p:nvGrpSpPr>
          <p:cNvPr id="11326" name="Group 62">
            <a:extLst>
              <a:ext uri="{FF2B5EF4-FFF2-40B4-BE49-F238E27FC236}">
                <a16:creationId xmlns:a16="http://schemas.microsoft.com/office/drawing/2014/main" id="{F33EB030-EB38-FCD5-B328-7BFF2F7CD924}"/>
              </a:ext>
            </a:extLst>
          </p:cNvPr>
          <p:cNvGrpSpPr>
            <a:grpSpLocks/>
          </p:cNvGrpSpPr>
          <p:nvPr/>
        </p:nvGrpSpPr>
        <p:grpSpPr bwMode="auto">
          <a:xfrm>
            <a:off x="501650" y="3354388"/>
            <a:ext cx="2916238" cy="728662"/>
            <a:chOff x="316" y="2113"/>
            <a:chExt cx="1837" cy="459"/>
          </a:xfrm>
        </p:grpSpPr>
        <p:grpSp>
          <p:nvGrpSpPr>
            <p:cNvPr id="6174" name="Group 60">
              <a:extLst>
                <a:ext uri="{FF2B5EF4-FFF2-40B4-BE49-F238E27FC236}">
                  <a16:creationId xmlns:a16="http://schemas.microsoft.com/office/drawing/2014/main" id="{96E83DEF-F60F-A7CE-A0B6-D28DFFD67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" y="2113"/>
              <a:ext cx="1808" cy="48"/>
              <a:chOff x="345" y="2113"/>
              <a:chExt cx="1808" cy="48"/>
            </a:xfrm>
          </p:grpSpPr>
          <p:sp>
            <p:nvSpPr>
              <p:cNvPr id="11294" name="Rectangle 30">
                <a:extLst>
                  <a:ext uri="{FF2B5EF4-FFF2-40B4-BE49-F238E27FC236}">
                    <a16:creationId xmlns:a16="http://schemas.microsoft.com/office/drawing/2014/main" id="{44877B79-1809-3DF6-AEF0-B5875C8F4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" y="2113"/>
                <a:ext cx="363" cy="4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95" name="Rectangle 31">
                <a:extLst>
                  <a:ext uri="{FF2B5EF4-FFF2-40B4-BE49-F238E27FC236}">
                    <a16:creationId xmlns:a16="http://schemas.microsoft.com/office/drawing/2014/main" id="{3A4182BC-1F34-D7EA-D3C0-DFA359306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" y="2113"/>
                <a:ext cx="363" cy="4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96" name="Rectangle 32">
                <a:extLst>
                  <a:ext uri="{FF2B5EF4-FFF2-40B4-BE49-F238E27FC236}">
                    <a16:creationId xmlns:a16="http://schemas.microsoft.com/office/drawing/2014/main" id="{8C266A14-296E-0CC1-B997-4EA3350CC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" y="2113"/>
                <a:ext cx="363" cy="4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97" name="Rectangle 33">
                <a:extLst>
                  <a:ext uri="{FF2B5EF4-FFF2-40B4-BE49-F238E27FC236}">
                    <a16:creationId xmlns:a16="http://schemas.microsoft.com/office/drawing/2014/main" id="{2BE88A16-E48F-946E-068C-79CFF8E6A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2113"/>
                <a:ext cx="363" cy="4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98" name="Rectangle 34">
                <a:extLst>
                  <a:ext uri="{FF2B5EF4-FFF2-40B4-BE49-F238E27FC236}">
                    <a16:creationId xmlns:a16="http://schemas.microsoft.com/office/drawing/2014/main" id="{5B5A9783-A1D1-F7FC-FD79-5DA387A56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0" y="2113"/>
                <a:ext cx="363" cy="4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310" name="Text Box 46">
              <a:extLst>
                <a:ext uri="{FF2B5EF4-FFF2-40B4-BE49-F238E27FC236}">
                  <a16:creationId xmlns:a16="http://schemas.microsoft.com/office/drawing/2014/main" id="{FDB38388-9023-BCAA-C2AE-1D25F8FA0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" y="2245"/>
              <a:ext cx="17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First PS batch</a:t>
              </a:r>
            </a:p>
          </p:txBody>
        </p:sp>
      </p:grpSp>
      <p:grpSp>
        <p:nvGrpSpPr>
          <p:cNvPr id="11327" name="Group 63">
            <a:extLst>
              <a:ext uri="{FF2B5EF4-FFF2-40B4-BE49-F238E27FC236}">
                <a16:creationId xmlns:a16="http://schemas.microsoft.com/office/drawing/2014/main" id="{AD947277-387E-F289-9CFF-C5D4C6D5AE72}"/>
              </a:ext>
            </a:extLst>
          </p:cNvPr>
          <p:cNvGrpSpPr>
            <a:grpSpLocks/>
          </p:cNvGrpSpPr>
          <p:nvPr/>
        </p:nvGrpSpPr>
        <p:grpSpPr bwMode="auto">
          <a:xfrm>
            <a:off x="3289300" y="3354388"/>
            <a:ext cx="3111500" cy="728662"/>
            <a:chOff x="2072" y="2113"/>
            <a:chExt cx="1960" cy="459"/>
          </a:xfrm>
        </p:grpSpPr>
        <p:grpSp>
          <p:nvGrpSpPr>
            <p:cNvPr id="6167" name="Group 61">
              <a:extLst>
                <a:ext uri="{FF2B5EF4-FFF2-40B4-BE49-F238E27FC236}">
                  <a16:creationId xmlns:a16="http://schemas.microsoft.com/office/drawing/2014/main" id="{5CA57351-91DE-96E5-2EF8-CEA130D1FA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7" y="2113"/>
              <a:ext cx="1809" cy="48"/>
              <a:chOff x="2147" y="2113"/>
              <a:chExt cx="1809" cy="48"/>
            </a:xfrm>
          </p:grpSpPr>
          <p:sp>
            <p:nvSpPr>
              <p:cNvPr id="11299" name="Rectangle 35">
                <a:extLst>
                  <a:ext uri="{FF2B5EF4-FFF2-40B4-BE49-F238E27FC236}">
                    <a16:creationId xmlns:a16="http://schemas.microsoft.com/office/drawing/2014/main" id="{767C0694-AA88-7C6C-9ED0-859F05DB9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7" y="2113"/>
                <a:ext cx="363" cy="4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00" name="Rectangle 36">
                <a:extLst>
                  <a:ext uri="{FF2B5EF4-FFF2-40B4-BE49-F238E27FC236}">
                    <a16:creationId xmlns:a16="http://schemas.microsoft.com/office/drawing/2014/main" id="{1A37E985-FA1B-042F-4350-F2DEF2290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2113"/>
                <a:ext cx="363" cy="4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01" name="Rectangle 37">
                <a:extLst>
                  <a:ext uri="{FF2B5EF4-FFF2-40B4-BE49-F238E27FC236}">
                    <a16:creationId xmlns:a16="http://schemas.microsoft.com/office/drawing/2014/main" id="{DACD6466-990A-1C89-A55D-54778BAA4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3" y="2113"/>
                <a:ext cx="363" cy="4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02" name="Rectangle 38">
                <a:extLst>
                  <a:ext uri="{FF2B5EF4-FFF2-40B4-BE49-F238E27FC236}">
                    <a16:creationId xmlns:a16="http://schemas.microsoft.com/office/drawing/2014/main" id="{91D02087-99AB-8317-FA95-BEC82856A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2113"/>
                <a:ext cx="363" cy="4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03" name="Rectangle 39">
                <a:extLst>
                  <a:ext uri="{FF2B5EF4-FFF2-40B4-BE49-F238E27FC236}">
                    <a16:creationId xmlns:a16="http://schemas.microsoft.com/office/drawing/2014/main" id="{AD516DCB-F013-8649-CBB4-2169E0947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3" y="2113"/>
                <a:ext cx="363" cy="4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312" name="Text Box 48">
              <a:extLst>
                <a:ext uri="{FF2B5EF4-FFF2-40B4-BE49-F238E27FC236}">
                  <a16:creationId xmlns:a16="http://schemas.microsoft.com/office/drawing/2014/main" id="{EBF41BCA-6E64-55A3-8007-5F756B906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2" y="2245"/>
              <a:ext cx="1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8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Second PS batch</a:t>
              </a:r>
            </a:p>
          </p:txBody>
        </p:sp>
      </p:grpSp>
      <p:grpSp>
        <p:nvGrpSpPr>
          <p:cNvPr id="11328" name="Group 64">
            <a:extLst>
              <a:ext uri="{FF2B5EF4-FFF2-40B4-BE49-F238E27FC236}">
                <a16:creationId xmlns:a16="http://schemas.microsoft.com/office/drawing/2014/main" id="{C870A709-1685-53D0-93F3-9A6F5E05D25E}"/>
              </a:ext>
            </a:extLst>
          </p:cNvPr>
          <p:cNvGrpSpPr>
            <a:grpSpLocks/>
          </p:cNvGrpSpPr>
          <p:nvPr/>
        </p:nvGrpSpPr>
        <p:grpSpPr bwMode="auto">
          <a:xfrm>
            <a:off x="6278563" y="3354388"/>
            <a:ext cx="2805112" cy="728662"/>
            <a:chOff x="3955" y="2113"/>
            <a:chExt cx="1767" cy="459"/>
          </a:xfrm>
        </p:grpSpPr>
        <p:sp>
          <p:nvSpPr>
            <p:cNvPr id="11304" name="Rectangle 40">
              <a:extLst>
                <a:ext uri="{FF2B5EF4-FFF2-40B4-BE49-F238E27FC236}">
                  <a16:creationId xmlns:a16="http://schemas.microsoft.com/office/drawing/2014/main" id="{180230EE-DC75-2B75-CD82-E69F5285E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2113"/>
              <a:ext cx="363" cy="4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13" name="Text Box 49">
              <a:extLst>
                <a:ext uri="{FF2B5EF4-FFF2-40B4-BE49-F238E27FC236}">
                  <a16:creationId xmlns:a16="http://schemas.microsoft.com/office/drawing/2014/main" id="{684D6962-52A3-2E25-7FE8-10202697D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7" y="2245"/>
              <a:ext cx="160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l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80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Gap for kicker</a:t>
              </a:r>
            </a:p>
          </p:txBody>
        </p:sp>
      </p:grpSp>
      <p:grpSp>
        <p:nvGrpSpPr>
          <p:cNvPr id="11330" name="Group 66">
            <a:extLst>
              <a:ext uri="{FF2B5EF4-FFF2-40B4-BE49-F238E27FC236}">
                <a16:creationId xmlns:a16="http://schemas.microsoft.com/office/drawing/2014/main" id="{D6C3D077-4A28-FA74-9E88-9121A517293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143000"/>
            <a:ext cx="6324600" cy="1981200"/>
            <a:chOff x="336" y="720"/>
            <a:chExt cx="3984" cy="1248"/>
          </a:xfrm>
        </p:grpSpPr>
        <p:sp>
          <p:nvSpPr>
            <p:cNvPr id="11306" name="Text Box 42">
              <a:extLst>
                <a:ext uri="{FF2B5EF4-FFF2-40B4-BE49-F238E27FC236}">
                  <a16:creationId xmlns:a16="http://schemas.microsoft.com/office/drawing/2014/main" id="{0BF1A593-86D5-BFCD-F74F-A1657F958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2" y="720"/>
              <a:ext cx="175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  <a:r>
                <a:rPr lang="en-US" sz="2800" baseline="-250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SPS</a:t>
              </a:r>
              <a:r>
                <a: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= 11 C</a:t>
              </a:r>
              <a:r>
                <a:rPr lang="en-US" sz="2800" baseline="-250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PS</a:t>
              </a:r>
            </a:p>
          </p:txBody>
        </p:sp>
        <p:sp>
          <p:nvSpPr>
            <p:cNvPr id="11311" name="Text Box 47">
              <a:extLst>
                <a:ext uri="{FF2B5EF4-FFF2-40B4-BE49-F238E27FC236}">
                  <a16:creationId xmlns:a16="http://schemas.microsoft.com/office/drawing/2014/main" id="{E795E832-491D-A509-1E8F-81AC24FEF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266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8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PS</a:t>
              </a:r>
            </a:p>
          </p:txBody>
        </p:sp>
        <p:sp>
          <p:nvSpPr>
            <p:cNvPr id="11314" name="Text Box 50">
              <a:extLst>
                <a:ext uri="{FF2B5EF4-FFF2-40B4-BE49-F238E27FC236}">
                  <a16:creationId xmlns:a16="http://schemas.microsoft.com/office/drawing/2014/main" id="{E624C436-5C73-5DD0-5261-97ED74C1D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266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PS</a:t>
              </a:r>
            </a:p>
          </p:txBody>
        </p:sp>
        <p:sp>
          <p:nvSpPr>
            <p:cNvPr id="11293" name="Rectangle 29">
              <a:extLst>
                <a:ext uri="{FF2B5EF4-FFF2-40B4-BE49-F238E27FC236}">
                  <a16:creationId xmlns:a16="http://schemas.microsoft.com/office/drawing/2014/main" id="{883D14FD-2E1A-3FA7-34F8-C99666DD3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54"/>
              <a:ext cx="363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05" name="Rectangle 41">
              <a:extLst>
                <a:ext uri="{FF2B5EF4-FFF2-40B4-BE49-F238E27FC236}">
                  <a16:creationId xmlns:a16="http://schemas.microsoft.com/office/drawing/2014/main" id="{97AD369C-B266-A874-A479-4F4F0998F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554"/>
              <a:ext cx="363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07" name="Text Box 43">
              <a:extLst>
                <a:ext uri="{FF2B5EF4-FFF2-40B4-BE49-F238E27FC236}">
                  <a16:creationId xmlns:a16="http://schemas.microsoft.com/office/drawing/2014/main" id="{755EFE10-C53A-439D-4155-192A76B8B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6" y="1584"/>
              <a:ext cx="23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SPS circumference</a:t>
              </a:r>
            </a:p>
          </p:txBody>
        </p:sp>
        <p:sp>
          <p:nvSpPr>
            <p:cNvPr id="11323" name="Line 59">
              <a:extLst>
                <a:ext uri="{FF2B5EF4-FFF2-40B4-BE49-F238E27FC236}">
                  <a16:creationId xmlns:a16="http://schemas.microsoft.com/office/drawing/2014/main" id="{29CDD2D0-6A9C-E58D-02F6-C6045528A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968"/>
              <a:ext cx="3984" cy="0"/>
            </a:xfrm>
            <a:prstGeom prst="line">
              <a:avLst/>
            </a:prstGeom>
            <a:noFill/>
            <a:ln w="88900" cmpd="tri">
              <a:solidFill>
                <a:schemeClr val="hlink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333" name="Group 69">
            <a:extLst>
              <a:ext uri="{FF2B5EF4-FFF2-40B4-BE49-F238E27FC236}">
                <a16:creationId xmlns:a16="http://schemas.microsoft.com/office/drawing/2014/main" id="{FAB8C760-9BA3-954F-4C27-22E655927D5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191000"/>
            <a:ext cx="8750300" cy="1954213"/>
            <a:chOff x="132" y="2640"/>
            <a:chExt cx="5512" cy="1231"/>
          </a:xfrm>
        </p:grpSpPr>
        <p:sp>
          <p:nvSpPr>
            <p:cNvPr id="11334" name="Text Box 70">
              <a:extLst>
                <a:ext uri="{FF2B5EF4-FFF2-40B4-BE49-F238E27FC236}">
                  <a16:creationId xmlns:a16="http://schemas.microsoft.com/office/drawing/2014/main" id="{677850A8-5354-08ED-A22C-AC982E8A5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7" y="2640"/>
              <a:ext cx="2353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l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Beam current transformer in the </a:t>
              </a:r>
            </a:p>
            <a:p>
              <a:pPr algn="l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PS/SPS transfer line</a:t>
              </a:r>
            </a:p>
          </p:txBody>
        </p:sp>
        <p:sp>
          <p:nvSpPr>
            <p:cNvPr id="11335" name="Text Box 71">
              <a:extLst>
                <a:ext uri="{FF2B5EF4-FFF2-40B4-BE49-F238E27FC236}">
                  <a16:creationId xmlns:a16="http://schemas.microsoft.com/office/drawing/2014/main" id="{8C79192D-62D9-1D93-638B-7673AF879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" y="3544"/>
              <a:ext cx="50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l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1  2  3  4  5  (total spill duration 0.010 ms)</a:t>
              </a:r>
            </a:p>
          </p:txBody>
        </p:sp>
        <p:pic>
          <p:nvPicPr>
            <p:cNvPr id="6157" name="Picture 72">
              <a:extLst>
                <a:ext uri="{FF2B5EF4-FFF2-40B4-BE49-F238E27FC236}">
                  <a16:creationId xmlns:a16="http://schemas.microsoft.com/office/drawing/2014/main" id="{088AC8ED-0C9F-1520-353E-B6E809A0B4D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1" r="8826"/>
            <a:stretch>
              <a:fillRect/>
            </a:stretch>
          </p:blipFill>
          <p:spPr bwMode="auto">
            <a:xfrm>
              <a:off x="132" y="2658"/>
              <a:ext cx="2595" cy="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42DD6BCF-1837-B616-F9C7-DE67E59F86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FE5F7CF1-3AAD-5225-D556-6F34E534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0887DF1B-1245-372B-BD22-46E8A791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97436FE2-5A75-8B44-994D-AD78948F3B2A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5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44386" name="Text Box 2">
            <a:extLst>
              <a:ext uri="{FF2B5EF4-FFF2-40B4-BE49-F238E27FC236}">
                <a16:creationId xmlns:a16="http://schemas.microsoft.com/office/drawing/2014/main" id="{DFA29E31-A45F-B225-9661-FAA875B1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338" y="5468938"/>
            <a:ext cx="3243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/>
          <a:p>
            <a:pPr algn="l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Electrostatic septum blade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A892F42-5B85-5678-672B-7268CDC20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848600" cy="762000"/>
          </a:xfrm>
        </p:spPr>
        <p:txBody>
          <a:bodyPr lIns="45720" rIns="0"/>
          <a:lstStyle/>
          <a:p>
            <a:pPr algn="ctr">
              <a:defRPr/>
            </a:pPr>
            <a:r>
              <a:rPr lang="en-GB">
                <a:cs typeface="Times New Roman" pitchFamily="18" charset="0"/>
              </a:rPr>
              <a:t>Present multi-turn extraction</a:t>
            </a:r>
            <a:r>
              <a:rPr lang="en-US"/>
              <a:t> – II</a:t>
            </a:r>
          </a:p>
        </p:txBody>
      </p:sp>
      <p:grpSp>
        <p:nvGrpSpPr>
          <p:cNvPr id="144388" name="Group 4">
            <a:extLst>
              <a:ext uri="{FF2B5EF4-FFF2-40B4-BE49-F238E27FC236}">
                <a16:creationId xmlns:a16="http://schemas.microsoft.com/office/drawing/2014/main" id="{09F6E947-F2EF-38FE-48EE-4124D18F3FD0}"/>
              </a:ext>
            </a:extLst>
          </p:cNvPr>
          <p:cNvGrpSpPr>
            <a:grpSpLocks/>
          </p:cNvGrpSpPr>
          <p:nvPr/>
        </p:nvGrpSpPr>
        <p:grpSpPr bwMode="auto">
          <a:xfrm>
            <a:off x="5902325" y="1143000"/>
            <a:ext cx="2998788" cy="2222500"/>
            <a:chOff x="3718" y="720"/>
            <a:chExt cx="1889" cy="1400"/>
          </a:xfrm>
        </p:grpSpPr>
        <p:sp>
          <p:nvSpPr>
            <p:cNvPr id="144389" name="Text Box 5">
              <a:extLst>
                <a:ext uri="{FF2B5EF4-FFF2-40B4-BE49-F238E27FC236}">
                  <a16:creationId xmlns:a16="http://schemas.microsoft.com/office/drawing/2014/main" id="{EA0F579B-80B2-071D-1CA9-3668BDE023D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858" y="187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rIns="9144" anchor="ctr">
              <a:spAutoFit/>
            </a:bodyPr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0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Length </a:t>
              </a:r>
              <a:endParaRPr lang="en-GB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4390" name="Text Box 6">
              <a:extLst>
                <a:ext uri="{FF2B5EF4-FFF2-40B4-BE49-F238E27FC236}">
                  <a16:creationId xmlns:a16="http://schemas.microsoft.com/office/drawing/2014/main" id="{BC53480E-7E8F-1C56-35D1-6E4E213B6A0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16200000">
              <a:off x="3213" y="1225"/>
              <a:ext cx="121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9144" rIns="0" bIns="9144" anchor="ctr">
              <a:spAutoFit/>
            </a:bodyPr>
            <a:lstStyle/>
            <a:p>
              <a:pPr algn="l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GB" sz="20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Kicker strength</a:t>
              </a:r>
            </a:p>
          </p:txBody>
        </p:sp>
        <p:sp>
          <p:nvSpPr>
            <p:cNvPr id="144391" name="Line 7">
              <a:extLst>
                <a:ext uri="{FF2B5EF4-FFF2-40B4-BE49-F238E27FC236}">
                  <a16:creationId xmlns:a16="http://schemas.microsoft.com/office/drawing/2014/main" id="{3EED241F-23A1-67C8-08B4-1ACCF6B7B17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6" y="876"/>
              <a:ext cx="0" cy="99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392" name="Line 8">
              <a:extLst>
                <a:ext uri="{FF2B5EF4-FFF2-40B4-BE49-F238E27FC236}">
                  <a16:creationId xmlns:a16="http://schemas.microsoft.com/office/drawing/2014/main" id="{484CE2C0-B97B-FE7C-34AE-26A8EA9E989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 flipV="1">
              <a:off x="4800" y="1063"/>
              <a:ext cx="0" cy="161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393" name="Line 9">
              <a:extLst>
                <a:ext uri="{FF2B5EF4-FFF2-40B4-BE49-F238E27FC236}">
                  <a16:creationId xmlns:a16="http://schemas.microsoft.com/office/drawing/2014/main" id="{927BFA09-3E51-42E5-059A-0948B617EA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131" y="1631"/>
              <a:ext cx="862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394" name="Line 10">
              <a:extLst>
                <a:ext uri="{FF2B5EF4-FFF2-40B4-BE49-F238E27FC236}">
                  <a16:creationId xmlns:a16="http://schemas.microsoft.com/office/drawing/2014/main" id="{CBF2E16C-600A-3038-EC4B-475D8F35EA3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022" y="1465"/>
              <a:ext cx="21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395" name="Line 11">
              <a:extLst>
                <a:ext uri="{FF2B5EF4-FFF2-40B4-BE49-F238E27FC236}">
                  <a16:creationId xmlns:a16="http://schemas.microsoft.com/office/drawing/2014/main" id="{CC81E737-EA75-70C0-184E-0654CD26407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00000" flipV="1">
              <a:off x="4108" y="1627"/>
              <a:ext cx="0" cy="22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396" name="Line 12">
              <a:extLst>
                <a:ext uri="{FF2B5EF4-FFF2-40B4-BE49-F238E27FC236}">
                  <a16:creationId xmlns:a16="http://schemas.microsoft.com/office/drawing/2014/main" id="{CBDF05B8-81AF-9F26-820E-0F9A211609A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00000" flipV="1">
              <a:off x="5009" y="1463"/>
              <a:ext cx="0" cy="17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397" name="Line 13">
              <a:extLst>
                <a:ext uri="{FF2B5EF4-FFF2-40B4-BE49-F238E27FC236}">
                  <a16:creationId xmlns:a16="http://schemas.microsoft.com/office/drawing/2014/main" id="{C5EBB4AE-E75F-BD0C-5638-512AA079947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000000" flipV="1">
              <a:off x="5279" y="1458"/>
              <a:ext cx="0" cy="39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398" name="Line 14">
              <a:extLst>
                <a:ext uri="{FF2B5EF4-FFF2-40B4-BE49-F238E27FC236}">
                  <a16:creationId xmlns:a16="http://schemas.microsoft.com/office/drawing/2014/main" id="{33DC0FFE-2FBF-EFCF-87BB-9B22DBDB393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4428" y="1374"/>
              <a:ext cx="90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399" name="AutoShape 15">
              <a:extLst>
                <a:ext uri="{FF2B5EF4-FFF2-40B4-BE49-F238E27FC236}">
                  <a16:creationId xmlns:a16="http://schemas.microsoft.com/office/drawing/2014/main" id="{A7DE54B3-A357-588C-2CFD-647BF1163B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32" y="1181"/>
              <a:ext cx="998" cy="198"/>
            </a:xfrm>
            <a:prstGeom prst="callout1">
              <a:avLst>
                <a:gd name="adj1" fmla="val 36366"/>
                <a:gd name="adj2" fmla="val -4810"/>
                <a:gd name="adj3" fmla="val -51514"/>
                <a:gd name="adj4" fmla="val -12824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20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Four turns</a:t>
              </a:r>
              <a:endParaRPr lang="en-GB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4400" name="Freeform 16">
              <a:extLst>
                <a:ext uri="{FF2B5EF4-FFF2-40B4-BE49-F238E27FC236}">
                  <a16:creationId xmlns:a16="http://schemas.microsoft.com/office/drawing/2014/main" id="{158DF05E-F410-83E5-EE03-113B52E417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83" y="1125"/>
              <a:ext cx="54" cy="329"/>
            </a:xfrm>
            <a:custGeom>
              <a:avLst/>
              <a:gdLst>
                <a:gd name="T0" fmla="*/ 54 w 54"/>
                <a:gd name="T1" fmla="*/ 329 h 329"/>
                <a:gd name="T2" fmla="*/ 0 w 54"/>
                <a:gd name="T3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329">
                  <a:moveTo>
                    <a:pt x="54" y="329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401" name="AutoShape 17">
              <a:extLst>
                <a:ext uri="{FF2B5EF4-FFF2-40B4-BE49-F238E27FC236}">
                  <a16:creationId xmlns:a16="http://schemas.microsoft.com/office/drawing/2014/main" id="{6901A25A-1059-66E8-7A82-36AABE4B54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2" y="938"/>
              <a:ext cx="816" cy="240"/>
            </a:xfrm>
            <a:prstGeom prst="callout1">
              <a:avLst>
                <a:gd name="adj1" fmla="val 30000"/>
                <a:gd name="adj2" fmla="val -5884"/>
                <a:gd name="adj3" fmla="val 70417"/>
                <a:gd name="adj4" fmla="val -33579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20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Fifth turn</a:t>
              </a:r>
              <a:endParaRPr lang="en-GB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44402" name="Line 18">
            <a:extLst>
              <a:ext uri="{FF2B5EF4-FFF2-40B4-BE49-F238E27FC236}">
                <a16:creationId xmlns:a16="http://schemas.microsoft.com/office/drawing/2014/main" id="{E835F0CD-3F03-DE8A-AD14-30D7A9F3260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131050" y="3513138"/>
            <a:ext cx="0" cy="21320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403" name="Line 19">
            <a:extLst>
              <a:ext uri="{FF2B5EF4-FFF2-40B4-BE49-F238E27FC236}">
                <a16:creationId xmlns:a16="http://schemas.microsoft.com/office/drawing/2014/main" id="{7DCC2748-4F6D-E56D-2F49-BB12479910DA}"/>
              </a:ext>
            </a:extLst>
          </p:cNvPr>
          <p:cNvSpPr>
            <a:spLocks noChangeAspect="1" noChangeShapeType="1"/>
          </p:cNvSpPr>
          <p:nvPr/>
        </p:nvSpPr>
        <p:spPr bwMode="auto">
          <a:xfrm rot="5400000">
            <a:off x="7217569" y="3501231"/>
            <a:ext cx="0" cy="23129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404" name="Oval 20">
            <a:extLst>
              <a:ext uri="{FF2B5EF4-FFF2-40B4-BE49-F238E27FC236}">
                <a16:creationId xmlns:a16="http://schemas.microsoft.com/office/drawing/2014/main" id="{C3723BE6-BB05-534F-6036-3A4AE57147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0013" y="4040188"/>
            <a:ext cx="1368425" cy="1262062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sz="2400" b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405" name="Freeform 21">
            <a:extLst>
              <a:ext uri="{FF2B5EF4-FFF2-40B4-BE49-F238E27FC236}">
                <a16:creationId xmlns:a16="http://schemas.microsoft.com/office/drawing/2014/main" id="{E3E47BA2-CCEA-84CE-CB8B-A0F2D7CB37D8}"/>
              </a:ext>
            </a:extLst>
          </p:cNvPr>
          <p:cNvSpPr>
            <a:spLocks noChangeAspect="1"/>
          </p:cNvSpPr>
          <p:nvPr/>
        </p:nvSpPr>
        <p:spPr bwMode="auto">
          <a:xfrm>
            <a:off x="7532688" y="3919538"/>
            <a:ext cx="3175" cy="1470025"/>
          </a:xfrm>
          <a:custGeom>
            <a:avLst/>
            <a:gdLst>
              <a:gd name="T0" fmla="*/ 0 w 1"/>
              <a:gd name="T1" fmla="*/ 0 h 1072"/>
              <a:gd name="T2" fmla="*/ 0 w 1"/>
              <a:gd name="T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072">
                <a:moveTo>
                  <a:pt x="0" y="0"/>
                </a:moveTo>
                <a:lnTo>
                  <a:pt x="0" y="1072"/>
                </a:lnTo>
              </a:path>
            </a:pathLst>
          </a:custGeom>
          <a:noFill/>
          <a:ln w="22225">
            <a:solidFill>
              <a:schemeClr val="bg2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406" name="Line 22">
            <a:extLst>
              <a:ext uri="{FF2B5EF4-FFF2-40B4-BE49-F238E27FC236}">
                <a16:creationId xmlns:a16="http://schemas.microsoft.com/office/drawing/2014/main" id="{68C0190B-98B8-94CA-9B18-31B92894296D}"/>
              </a:ext>
            </a:extLst>
          </p:cNvPr>
          <p:cNvSpPr>
            <a:spLocks noChangeAspect="1" noChangeShapeType="1"/>
          </p:cNvSpPr>
          <p:nvPr/>
        </p:nvSpPr>
        <p:spPr bwMode="auto">
          <a:xfrm rot="5400000">
            <a:off x="7106444" y="3802856"/>
            <a:ext cx="0" cy="8969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407" name="Line 23">
            <a:extLst>
              <a:ext uri="{FF2B5EF4-FFF2-40B4-BE49-F238E27FC236}">
                <a16:creationId xmlns:a16="http://schemas.microsoft.com/office/drawing/2014/main" id="{F69AEB33-824B-EEC5-64F5-C6F7E5753CB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735763" y="4237038"/>
            <a:ext cx="0" cy="939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408" name="Line 24">
            <a:extLst>
              <a:ext uri="{FF2B5EF4-FFF2-40B4-BE49-F238E27FC236}">
                <a16:creationId xmlns:a16="http://schemas.microsoft.com/office/drawing/2014/main" id="{B01AD425-BFE2-8AE6-EE65-4DAD12DBEC8C}"/>
              </a:ext>
            </a:extLst>
          </p:cNvPr>
          <p:cNvSpPr>
            <a:spLocks noChangeAspect="1" noChangeShapeType="1"/>
          </p:cNvSpPr>
          <p:nvPr/>
        </p:nvSpPr>
        <p:spPr bwMode="auto">
          <a:xfrm rot="5400000">
            <a:off x="7132638" y="4600575"/>
            <a:ext cx="0" cy="8191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409" name="Text Box 25">
            <a:extLst>
              <a:ext uri="{FF2B5EF4-FFF2-40B4-BE49-F238E27FC236}">
                <a16:creationId xmlns:a16="http://schemas.microsoft.com/office/drawing/2014/main" id="{4EDC933F-DB6B-A156-71DF-A2EFE817A3C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859713" y="4697413"/>
            <a:ext cx="442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GB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</a:p>
        </p:txBody>
      </p:sp>
      <p:sp>
        <p:nvSpPr>
          <p:cNvPr id="144410" name="Text Box 26">
            <a:extLst>
              <a:ext uri="{FF2B5EF4-FFF2-40B4-BE49-F238E27FC236}">
                <a16:creationId xmlns:a16="http://schemas.microsoft.com/office/drawing/2014/main" id="{B3EFFF81-2AAE-9550-05AF-80E808DD3D2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662738" y="3644900"/>
            <a:ext cx="48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X’</a:t>
            </a:r>
            <a:endParaRPr lang="en-GB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411" name="Text Box 27">
            <a:extLst>
              <a:ext uri="{FF2B5EF4-FFF2-40B4-BE49-F238E27FC236}">
                <a16:creationId xmlns:a16="http://schemas.microsoft.com/office/drawing/2014/main" id="{B46A879B-919F-0C97-5DB9-A8294160718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18400" y="4435475"/>
            <a:ext cx="2619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endParaRPr lang="en-GB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412" name="Text Box 28">
            <a:extLst>
              <a:ext uri="{FF2B5EF4-FFF2-40B4-BE49-F238E27FC236}">
                <a16:creationId xmlns:a16="http://schemas.microsoft.com/office/drawing/2014/main" id="{B33EE56A-53D8-4F79-94C1-2E2F032C88A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450013" y="4435475"/>
            <a:ext cx="3397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endParaRPr lang="en-GB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413" name="Text Box 29">
            <a:extLst>
              <a:ext uri="{FF2B5EF4-FFF2-40B4-BE49-F238E27FC236}">
                <a16:creationId xmlns:a16="http://schemas.microsoft.com/office/drawing/2014/main" id="{6679C726-BE6B-42E5-4291-48410AD7962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948488" y="4435475"/>
            <a:ext cx="373062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  <a:endParaRPr lang="en-GB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414" name="Text Box 30">
            <a:extLst>
              <a:ext uri="{FF2B5EF4-FFF2-40B4-BE49-F238E27FC236}">
                <a16:creationId xmlns:a16="http://schemas.microsoft.com/office/drawing/2014/main" id="{110922C7-94AF-35E5-A1A2-A74D3C6807E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948488" y="3884613"/>
            <a:ext cx="379412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endParaRPr lang="en-GB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415" name="Text Box 31">
            <a:extLst>
              <a:ext uri="{FF2B5EF4-FFF2-40B4-BE49-F238E27FC236}">
                <a16:creationId xmlns:a16="http://schemas.microsoft.com/office/drawing/2014/main" id="{5465C19B-ADE9-D186-2AA4-EC62849DD07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948488" y="4960938"/>
            <a:ext cx="307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  <a:endParaRPr lang="en-GB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4416" name="Line 32">
            <a:extLst>
              <a:ext uri="{FF2B5EF4-FFF2-40B4-BE49-F238E27FC236}">
                <a16:creationId xmlns:a16="http://schemas.microsoft.com/office/drawing/2014/main" id="{4EB8DDDB-45EF-5DFD-51E7-C304B7538BF5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934200" y="5410200"/>
            <a:ext cx="427038" cy="260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4417" name="Group 33">
            <a:extLst>
              <a:ext uri="{FF2B5EF4-FFF2-40B4-BE49-F238E27FC236}">
                <a16:creationId xmlns:a16="http://schemas.microsoft.com/office/drawing/2014/main" id="{FFE07C58-1C67-0CA4-18B1-53E5941F6CF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79525"/>
            <a:ext cx="5592763" cy="4991100"/>
            <a:chOff x="144" y="806"/>
            <a:chExt cx="3523" cy="3144"/>
          </a:xfrm>
        </p:grpSpPr>
        <p:sp>
          <p:nvSpPr>
            <p:cNvPr id="144418" name="Oval 34">
              <a:extLst>
                <a:ext uri="{FF2B5EF4-FFF2-40B4-BE49-F238E27FC236}">
                  <a16:creationId xmlns:a16="http://schemas.microsoft.com/office/drawing/2014/main" id="{D9C1E3D9-FB8C-FB69-ABF8-2B7AD07162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8" y="1011"/>
              <a:ext cx="2749" cy="2537"/>
            </a:xfrm>
            <a:prstGeom prst="ellipse">
              <a:avLst/>
            </a:prstGeom>
            <a:noFill/>
            <a:ln w="22225">
              <a:solidFill>
                <a:srgbClr val="FF33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195" name="Group 35">
              <a:extLst>
                <a:ext uri="{FF2B5EF4-FFF2-40B4-BE49-F238E27FC236}">
                  <a16:creationId xmlns:a16="http://schemas.microsoft.com/office/drawing/2014/main" id="{3AD7659A-4A33-60DE-7D48-E9626AE25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1" y="2928"/>
              <a:ext cx="1231" cy="648"/>
              <a:chOff x="1121" y="2928"/>
              <a:chExt cx="1231" cy="648"/>
            </a:xfrm>
          </p:grpSpPr>
          <p:sp>
            <p:nvSpPr>
              <p:cNvPr id="144420" name="Freeform 36">
                <a:extLst>
                  <a:ext uri="{FF2B5EF4-FFF2-40B4-BE49-F238E27FC236}">
                    <a16:creationId xmlns:a16="http://schemas.microsoft.com/office/drawing/2014/main" id="{18129FFE-C7CA-A150-98CB-BFCA07BDD9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60000">
                <a:off x="1121" y="2950"/>
                <a:ext cx="843" cy="626"/>
              </a:xfrm>
              <a:custGeom>
                <a:avLst/>
                <a:gdLst>
                  <a:gd name="T0" fmla="*/ 902 w 902"/>
                  <a:gd name="T1" fmla="*/ 640 h 725"/>
                  <a:gd name="T2" fmla="*/ 860 w 902"/>
                  <a:gd name="T3" fmla="*/ 664 h 725"/>
                  <a:gd name="T4" fmla="*/ 826 w 902"/>
                  <a:gd name="T5" fmla="*/ 680 h 725"/>
                  <a:gd name="T6" fmla="*/ 782 w 902"/>
                  <a:gd name="T7" fmla="*/ 696 h 725"/>
                  <a:gd name="T8" fmla="*/ 722 w 902"/>
                  <a:gd name="T9" fmla="*/ 712 h 725"/>
                  <a:gd name="T10" fmla="*/ 652 w 902"/>
                  <a:gd name="T11" fmla="*/ 722 h 725"/>
                  <a:gd name="T12" fmla="*/ 592 w 902"/>
                  <a:gd name="T13" fmla="*/ 724 h 725"/>
                  <a:gd name="T14" fmla="*/ 526 w 902"/>
                  <a:gd name="T15" fmla="*/ 718 h 725"/>
                  <a:gd name="T16" fmla="*/ 408 w 902"/>
                  <a:gd name="T17" fmla="*/ 696 h 725"/>
                  <a:gd name="T18" fmla="*/ 273 w 902"/>
                  <a:gd name="T19" fmla="*/ 636 h 725"/>
                  <a:gd name="T20" fmla="*/ 166 w 902"/>
                  <a:gd name="T21" fmla="*/ 548 h 725"/>
                  <a:gd name="T22" fmla="*/ 92 w 902"/>
                  <a:gd name="T23" fmla="*/ 450 h 725"/>
                  <a:gd name="T24" fmla="*/ 48 w 902"/>
                  <a:gd name="T25" fmla="*/ 352 h 725"/>
                  <a:gd name="T26" fmla="*/ 26 w 902"/>
                  <a:gd name="T27" fmla="*/ 276 h 725"/>
                  <a:gd name="T28" fmla="*/ 16 w 902"/>
                  <a:gd name="T29" fmla="*/ 230 h 725"/>
                  <a:gd name="T30" fmla="*/ 10 w 902"/>
                  <a:gd name="T31" fmla="*/ 184 h 725"/>
                  <a:gd name="T32" fmla="*/ 6 w 902"/>
                  <a:gd name="T33" fmla="*/ 142 h 725"/>
                  <a:gd name="T34" fmla="*/ 2 w 902"/>
                  <a:gd name="T35" fmla="*/ 98 h 725"/>
                  <a:gd name="T36" fmla="*/ 0 w 902"/>
                  <a:gd name="T37" fmla="*/ 56 h 725"/>
                  <a:gd name="T38" fmla="*/ 4 w 902"/>
                  <a:gd name="T39" fmla="*/ 8 h 725"/>
                  <a:gd name="T40" fmla="*/ 8 w 902"/>
                  <a:gd name="T41" fmla="*/ 6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2" h="725">
                    <a:moveTo>
                      <a:pt x="902" y="640"/>
                    </a:moveTo>
                    <a:cubicBezTo>
                      <a:pt x="895" y="644"/>
                      <a:pt x="873" y="657"/>
                      <a:pt x="860" y="664"/>
                    </a:cubicBezTo>
                    <a:cubicBezTo>
                      <a:pt x="847" y="671"/>
                      <a:pt x="839" y="675"/>
                      <a:pt x="826" y="680"/>
                    </a:cubicBezTo>
                    <a:cubicBezTo>
                      <a:pt x="813" y="685"/>
                      <a:pt x="799" y="691"/>
                      <a:pt x="782" y="696"/>
                    </a:cubicBezTo>
                    <a:cubicBezTo>
                      <a:pt x="765" y="701"/>
                      <a:pt x="744" y="708"/>
                      <a:pt x="722" y="712"/>
                    </a:cubicBezTo>
                    <a:cubicBezTo>
                      <a:pt x="700" y="716"/>
                      <a:pt x="674" y="720"/>
                      <a:pt x="652" y="722"/>
                    </a:cubicBezTo>
                    <a:cubicBezTo>
                      <a:pt x="630" y="724"/>
                      <a:pt x="613" y="725"/>
                      <a:pt x="592" y="724"/>
                    </a:cubicBezTo>
                    <a:cubicBezTo>
                      <a:pt x="571" y="723"/>
                      <a:pt x="557" y="723"/>
                      <a:pt x="526" y="718"/>
                    </a:cubicBezTo>
                    <a:cubicBezTo>
                      <a:pt x="495" y="713"/>
                      <a:pt x="450" y="710"/>
                      <a:pt x="408" y="696"/>
                    </a:cubicBezTo>
                    <a:cubicBezTo>
                      <a:pt x="366" y="682"/>
                      <a:pt x="313" y="661"/>
                      <a:pt x="273" y="636"/>
                    </a:cubicBezTo>
                    <a:cubicBezTo>
                      <a:pt x="233" y="611"/>
                      <a:pt x="196" y="579"/>
                      <a:pt x="166" y="548"/>
                    </a:cubicBezTo>
                    <a:cubicBezTo>
                      <a:pt x="136" y="517"/>
                      <a:pt x="112" y="483"/>
                      <a:pt x="92" y="450"/>
                    </a:cubicBezTo>
                    <a:cubicBezTo>
                      <a:pt x="72" y="417"/>
                      <a:pt x="59" y="381"/>
                      <a:pt x="48" y="352"/>
                    </a:cubicBezTo>
                    <a:cubicBezTo>
                      <a:pt x="37" y="323"/>
                      <a:pt x="31" y="296"/>
                      <a:pt x="26" y="276"/>
                    </a:cubicBezTo>
                    <a:cubicBezTo>
                      <a:pt x="21" y="256"/>
                      <a:pt x="19" y="245"/>
                      <a:pt x="16" y="230"/>
                    </a:cubicBezTo>
                    <a:cubicBezTo>
                      <a:pt x="13" y="215"/>
                      <a:pt x="12" y="199"/>
                      <a:pt x="10" y="184"/>
                    </a:cubicBezTo>
                    <a:cubicBezTo>
                      <a:pt x="8" y="169"/>
                      <a:pt x="7" y="156"/>
                      <a:pt x="6" y="142"/>
                    </a:cubicBezTo>
                    <a:cubicBezTo>
                      <a:pt x="5" y="128"/>
                      <a:pt x="3" y="112"/>
                      <a:pt x="2" y="98"/>
                    </a:cubicBezTo>
                    <a:cubicBezTo>
                      <a:pt x="1" y="84"/>
                      <a:pt x="0" y="71"/>
                      <a:pt x="0" y="56"/>
                    </a:cubicBezTo>
                    <a:cubicBezTo>
                      <a:pt x="0" y="41"/>
                      <a:pt x="3" y="16"/>
                      <a:pt x="4" y="8"/>
                    </a:cubicBezTo>
                    <a:cubicBezTo>
                      <a:pt x="5" y="0"/>
                      <a:pt x="7" y="6"/>
                      <a:pt x="8" y="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4421" name="AutoShape 37">
                <a:extLst>
                  <a:ext uri="{FF2B5EF4-FFF2-40B4-BE49-F238E27FC236}">
                    <a16:creationId xmlns:a16="http://schemas.microsoft.com/office/drawing/2014/main" id="{B748B6DE-A141-F7EF-1D78-D89A4E4530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40" y="2928"/>
                <a:ext cx="912" cy="197"/>
              </a:xfrm>
              <a:prstGeom prst="callout1">
                <a:avLst>
                  <a:gd name="adj1" fmla="val 36546"/>
                  <a:gd name="adj2" fmla="val -5264"/>
                  <a:gd name="adj3" fmla="val 8630"/>
                  <a:gd name="adj4" fmla="val -14255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 anchor="ctr"/>
              <a:lstStyle/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Slow bump</a:t>
                </a:r>
                <a:endParaRPr lang="en-GB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44422" name="Freeform 38">
                <a:extLst>
                  <a:ext uri="{FF2B5EF4-FFF2-40B4-BE49-F238E27FC236}">
                    <a16:creationId xmlns:a16="http://schemas.microsoft.com/office/drawing/2014/main" id="{EA7D4226-29F4-1314-3FB2-5A0FB24ED4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07" y="3173"/>
                <a:ext cx="394" cy="210"/>
              </a:xfrm>
              <a:custGeom>
                <a:avLst/>
                <a:gdLst>
                  <a:gd name="T0" fmla="*/ 0 w 394"/>
                  <a:gd name="T1" fmla="*/ 210 h 210"/>
                  <a:gd name="T2" fmla="*/ 394 w 394"/>
                  <a:gd name="T3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4" h="210">
                    <a:moveTo>
                      <a:pt x="0" y="210"/>
                    </a:moveTo>
                    <a:lnTo>
                      <a:pt x="394" y="0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stealth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196" name="Group 39">
              <a:extLst>
                <a:ext uri="{FF2B5EF4-FFF2-40B4-BE49-F238E27FC236}">
                  <a16:creationId xmlns:a16="http://schemas.microsoft.com/office/drawing/2014/main" id="{282EB95B-D4AB-07D2-9FD0-1672FDCA74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" y="1294"/>
              <a:ext cx="953" cy="1270"/>
              <a:chOff x="146" y="1294"/>
              <a:chExt cx="953" cy="1270"/>
            </a:xfrm>
          </p:grpSpPr>
          <p:sp>
            <p:nvSpPr>
              <p:cNvPr id="144424" name="Freeform 40">
                <a:extLst>
                  <a:ext uri="{FF2B5EF4-FFF2-40B4-BE49-F238E27FC236}">
                    <a16:creationId xmlns:a16="http://schemas.microsoft.com/office/drawing/2014/main" id="{E88DA96B-4977-7188-D016-462247B378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3" y="1626"/>
                <a:ext cx="416" cy="938"/>
              </a:xfrm>
              <a:custGeom>
                <a:avLst/>
                <a:gdLst>
                  <a:gd name="T0" fmla="*/ 297 w 445"/>
                  <a:gd name="T1" fmla="*/ 1086 h 1086"/>
                  <a:gd name="T2" fmla="*/ 254 w 445"/>
                  <a:gd name="T3" fmla="*/ 1056 h 1086"/>
                  <a:gd name="T4" fmla="*/ 220 w 445"/>
                  <a:gd name="T5" fmla="*/ 1029 h 1086"/>
                  <a:gd name="T6" fmla="*/ 194 w 445"/>
                  <a:gd name="T7" fmla="*/ 1007 h 1086"/>
                  <a:gd name="T8" fmla="*/ 155 w 445"/>
                  <a:gd name="T9" fmla="*/ 964 h 1086"/>
                  <a:gd name="T10" fmla="*/ 104 w 445"/>
                  <a:gd name="T11" fmla="*/ 896 h 1086"/>
                  <a:gd name="T12" fmla="*/ 52 w 445"/>
                  <a:gd name="T13" fmla="*/ 802 h 1086"/>
                  <a:gd name="T14" fmla="*/ 24 w 445"/>
                  <a:gd name="T15" fmla="*/ 730 h 1086"/>
                  <a:gd name="T16" fmla="*/ 8 w 445"/>
                  <a:gd name="T17" fmla="*/ 668 h 1086"/>
                  <a:gd name="T18" fmla="*/ 0 w 445"/>
                  <a:gd name="T19" fmla="*/ 604 h 1086"/>
                  <a:gd name="T20" fmla="*/ 9 w 445"/>
                  <a:gd name="T21" fmla="*/ 535 h 1086"/>
                  <a:gd name="T22" fmla="*/ 37 w 445"/>
                  <a:gd name="T23" fmla="*/ 400 h 1086"/>
                  <a:gd name="T24" fmla="*/ 95 w 445"/>
                  <a:gd name="T25" fmla="*/ 287 h 1086"/>
                  <a:gd name="T26" fmla="*/ 153 w 445"/>
                  <a:gd name="T27" fmla="*/ 209 h 1086"/>
                  <a:gd name="T28" fmla="*/ 206 w 445"/>
                  <a:gd name="T29" fmla="*/ 150 h 1086"/>
                  <a:gd name="T30" fmla="*/ 246 w 445"/>
                  <a:gd name="T31" fmla="*/ 116 h 1086"/>
                  <a:gd name="T32" fmla="*/ 276 w 445"/>
                  <a:gd name="T33" fmla="*/ 94 h 1086"/>
                  <a:gd name="T34" fmla="*/ 316 w 445"/>
                  <a:gd name="T35" fmla="*/ 66 h 1086"/>
                  <a:gd name="T36" fmla="*/ 356 w 445"/>
                  <a:gd name="T37" fmla="*/ 42 h 1086"/>
                  <a:gd name="T38" fmla="*/ 393 w 445"/>
                  <a:gd name="T39" fmla="*/ 22 h 1086"/>
                  <a:gd name="T40" fmla="*/ 437 w 445"/>
                  <a:gd name="T41" fmla="*/ 3 h 1086"/>
                  <a:gd name="T42" fmla="*/ 441 w 445"/>
                  <a:gd name="T43" fmla="*/ 6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5" h="1086">
                    <a:moveTo>
                      <a:pt x="297" y="1086"/>
                    </a:moveTo>
                    <a:cubicBezTo>
                      <a:pt x="290" y="1080"/>
                      <a:pt x="267" y="1065"/>
                      <a:pt x="254" y="1056"/>
                    </a:cubicBezTo>
                    <a:cubicBezTo>
                      <a:pt x="242" y="1047"/>
                      <a:pt x="230" y="1038"/>
                      <a:pt x="220" y="1029"/>
                    </a:cubicBezTo>
                    <a:cubicBezTo>
                      <a:pt x="210" y="1021"/>
                      <a:pt x="205" y="1018"/>
                      <a:pt x="194" y="1007"/>
                    </a:cubicBezTo>
                    <a:cubicBezTo>
                      <a:pt x="183" y="995"/>
                      <a:pt x="170" y="982"/>
                      <a:pt x="155" y="964"/>
                    </a:cubicBezTo>
                    <a:cubicBezTo>
                      <a:pt x="140" y="946"/>
                      <a:pt x="121" y="923"/>
                      <a:pt x="104" y="896"/>
                    </a:cubicBezTo>
                    <a:cubicBezTo>
                      <a:pt x="87" y="869"/>
                      <a:pt x="65" y="830"/>
                      <a:pt x="52" y="802"/>
                    </a:cubicBezTo>
                    <a:cubicBezTo>
                      <a:pt x="39" y="774"/>
                      <a:pt x="31" y="752"/>
                      <a:pt x="24" y="730"/>
                    </a:cubicBezTo>
                    <a:cubicBezTo>
                      <a:pt x="17" y="708"/>
                      <a:pt x="12" y="689"/>
                      <a:pt x="8" y="668"/>
                    </a:cubicBezTo>
                    <a:cubicBezTo>
                      <a:pt x="4" y="647"/>
                      <a:pt x="0" y="626"/>
                      <a:pt x="0" y="604"/>
                    </a:cubicBezTo>
                    <a:cubicBezTo>
                      <a:pt x="0" y="582"/>
                      <a:pt x="3" y="569"/>
                      <a:pt x="9" y="535"/>
                    </a:cubicBezTo>
                    <a:cubicBezTo>
                      <a:pt x="15" y="501"/>
                      <a:pt x="22" y="441"/>
                      <a:pt x="37" y="400"/>
                    </a:cubicBezTo>
                    <a:cubicBezTo>
                      <a:pt x="51" y="358"/>
                      <a:pt x="75" y="319"/>
                      <a:pt x="95" y="287"/>
                    </a:cubicBezTo>
                    <a:cubicBezTo>
                      <a:pt x="114" y="255"/>
                      <a:pt x="134" y="232"/>
                      <a:pt x="153" y="209"/>
                    </a:cubicBezTo>
                    <a:cubicBezTo>
                      <a:pt x="172" y="186"/>
                      <a:pt x="191" y="165"/>
                      <a:pt x="206" y="150"/>
                    </a:cubicBezTo>
                    <a:cubicBezTo>
                      <a:pt x="221" y="135"/>
                      <a:pt x="234" y="125"/>
                      <a:pt x="246" y="116"/>
                    </a:cubicBezTo>
                    <a:cubicBezTo>
                      <a:pt x="258" y="107"/>
                      <a:pt x="264" y="102"/>
                      <a:pt x="276" y="94"/>
                    </a:cubicBezTo>
                    <a:cubicBezTo>
                      <a:pt x="288" y="86"/>
                      <a:pt x="303" y="75"/>
                      <a:pt x="316" y="66"/>
                    </a:cubicBezTo>
                    <a:cubicBezTo>
                      <a:pt x="329" y="57"/>
                      <a:pt x="343" y="49"/>
                      <a:pt x="356" y="42"/>
                    </a:cubicBezTo>
                    <a:cubicBezTo>
                      <a:pt x="369" y="35"/>
                      <a:pt x="380" y="28"/>
                      <a:pt x="393" y="22"/>
                    </a:cubicBezTo>
                    <a:cubicBezTo>
                      <a:pt x="406" y="16"/>
                      <a:pt x="430" y="6"/>
                      <a:pt x="437" y="3"/>
                    </a:cubicBezTo>
                    <a:cubicBezTo>
                      <a:pt x="445" y="0"/>
                      <a:pt x="440" y="5"/>
                      <a:pt x="441" y="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4425" name="AutoShape 41">
                <a:extLst>
                  <a:ext uri="{FF2B5EF4-FFF2-40B4-BE49-F238E27FC236}">
                    <a16:creationId xmlns:a16="http://schemas.microsoft.com/office/drawing/2014/main" id="{26979FDE-9987-7C8F-31A1-14FCEADC56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6" y="1294"/>
                <a:ext cx="903" cy="287"/>
              </a:xfrm>
              <a:prstGeom prst="callout1">
                <a:avLst>
                  <a:gd name="adj1" fmla="val 25088"/>
                  <a:gd name="adj2" fmla="val 105315"/>
                  <a:gd name="adj3" fmla="val 85366"/>
                  <a:gd name="adj4" fmla="val 119269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 anchor="ctr"/>
              <a:lstStyle/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Slow bump</a:t>
                </a:r>
                <a:endParaRPr lang="en-GB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44426" name="Freeform 42">
                <a:extLst>
                  <a:ext uri="{FF2B5EF4-FFF2-40B4-BE49-F238E27FC236}">
                    <a16:creationId xmlns:a16="http://schemas.microsoft.com/office/drawing/2014/main" id="{FF33BDA6-8F84-8CB2-7B48-BBDE313A4A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8" y="1530"/>
                <a:ext cx="324" cy="252"/>
              </a:xfrm>
              <a:custGeom>
                <a:avLst/>
                <a:gdLst>
                  <a:gd name="T0" fmla="*/ 0 w 324"/>
                  <a:gd name="T1" fmla="*/ 0 h 252"/>
                  <a:gd name="T2" fmla="*/ 324 w 324"/>
                  <a:gd name="T3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4" h="252">
                    <a:moveTo>
                      <a:pt x="0" y="0"/>
                    </a:moveTo>
                    <a:lnTo>
                      <a:pt x="324" y="252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197" name="Group 43">
              <a:extLst>
                <a:ext uri="{FF2B5EF4-FFF2-40B4-BE49-F238E27FC236}">
                  <a16:creationId xmlns:a16="http://schemas.microsoft.com/office/drawing/2014/main" id="{0FB61DA8-08CD-D982-B5B3-C60006651E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" y="806"/>
              <a:ext cx="2767" cy="1324"/>
              <a:chOff x="641" y="806"/>
              <a:chExt cx="2767" cy="1324"/>
            </a:xfrm>
          </p:grpSpPr>
          <p:grpSp>
            <p:nvGrpSpPr>
              <p:cNvPr id="7214" name="Group 44">
                <a:extLst>
                  <a:ext uri="{FF2B5EF4-FFF2-40B4-BE49-F238E27FC236}">
                    <a16:creationId xmlns:a16="http://schemas.microsoft.com/office/drawing/2014/main" id="{58217035-A36B-27B3-0E87-67D620C1BA2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540000">
                <a:off x="641" y="2006"/>
                <a:ext cx="109" cy="124"/>
                <a:chOff x="1024" y="1584"/>
                <a:chExt cx="115" cy="144"/>
              </a:xfrm>
            </p:grpSpPr>
            <p:sp>
              <p:nvSpPr>
                <p:cNvPr id="144429" name="Rectangle 45">
                  <a:extLst>
                    <a:ext uri="{FF2B5EF4-FFF2-40B4-BE49-F238E27FC236}">
                      <a16:creationId xmlns:a16="http://schemas.microsoft.com/office/drawing/2014/main" id="{5BD644C7-3E1D-1DB9-CB44-048572A3F30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1" y="1580"/>
                  <a:ext cx="35" cy="14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4430" name="Rectangle 46">
                  <a:extLst>
                    <a:ext uri="{FF2B5EF4-FFF2-40B4-BE49-F238E27FC236}">
                      <a16:creationId xmlns:a16="http://schemas.microsoft.com/office/drawing/2014/main" id="{B68F71AA-942D-EA9C-52BD-D285F951AA7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24" y="1584"/>
                  <a:ext cx="35" cy="14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44431" name="AutoShape 47">
                <a:extLst>
                  <a:ext uri="{FF2B5EF4-FFF2-40B4-BE49-F238E27FC236}">
                    <a16:creationId xmlns:a16="http://schemas.microsoft.com/office/drawing/2014/main" id="{52A920F9-FC10-350C-4D0B-F144519D69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0" y="806"/>
                <a:ext cx="1728" cy="432"/>
              </a:xfrm>
              <a:prstGeom prst="callout1">
                <a:avLst>
                  <a:gd name="adj1" fmla="val 16667"/>
                  <a:gd name="adj2" fmla="val -2778"/>
                  <a:gd name="adj3" fmla="val 57870"/>
                  <a:gd name="adj4" fmla="val -14296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 anchor="ctr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Electrostatic septum </a:t>
                </a:r>
              </a:p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(beam shaving)</a:t>
                </a:r>
                <a:endParaRPr lang="en-GB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44432" name="Freeform 48">
                <a:extLst>
                  <a:ext uri="{FF2B5EF4-FFF2-40B4-BE49-F238E27FC236}">
                    <a16:creationId xmlns:a16="http://schemas.microsoft.com/office/drawing/2014/main" id="{0DFC230D-5B5F-CB26-A64F-3E780516C5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1" y="1317"/>
                <a:ext cx="938" cy="758"/>
              </a:xfrm>
              <a:custGeom>
                <a:avLst/>
                <a:gdLst>
                  <a:gd name="T0" fmla="*/ 0 w 938"/>
                  <a:gd name="T1" fmla="*/ 758 h 758"/>
                  <a:gd name="T2" fmla="*/ 938 w 938"/>
                  <a:gd name="T3" fmla="*/ 0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38" h="758">
                    <a:moveTo>
                      <a:pt x="0" y="758"/>
                    </a:moveTo>
                    <a:lnTo>
                      <a:pt x="938" y="0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stealth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198" name="Group 49">
              <a:extLst>
                <a:ext uri="{FF2B5EF4-FFF2-40B4-BE49-F238E27FC236}">
                  <a16:creationId xmlns:a16="http://schemas.microsoft.com/office/drawing/2014/main" id="{D694DB0F-B658-733B-2312-584D150E4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5" y="3460"/>
              <a:ext cx="2121" cy="490"/>
              <a:chOff x="1335" y="3460"/>
              <a:chExt cx="2121" cy="490"/>
            </a:xfrm>
          </p:grpSpPr>
          <p:grpSp>
            <p:nvGrpSpPr>
              <p:cNvPr id="7209" name="Group 50">
                <a:extLst>
                  <a:ext uri="{FF2B5EF4-FFF2-40B4-BE49-F238E27FC236}">
                    <a16:creationId xmlns:a16="http://schemas.microsoft.com/office/drawing/2014/main" id="{A306A28A-59AC-34BD-EFB0-2C2EAADDD0C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7200000">
                <a:off x="1353" y="3442"/>
                <a:ext cx="99" cy="135"/>
                <a:chOff x="1024" y="1584"/>
                <a:chExt cx="115" cy="144"/>
              </a:xfrm>
            </p:grpSpPr>
            <p:sp>
              <p:nvSpPr>
                <p:cNvPr id="144435" name="Rectangle 51">
                  <a:extLst>
                    <a:ext uri="{FF2B5EF4-FFF2-40B4-BE49-F238E27FC236}">
                      <a16:creationId xmlns:a16="http://schemas.microsoft.com/office/drawing/2014/main" id="{6A95EAA3-97DB-B615-1527-A4E8F503897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3" y="1585"/>
                  <a:ext cx="35" cy="144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4436" name="Rectangle 52">
                  <a:extLst>
                    <a:ext uri="{FF2B5EF4-FFF2-40B4-BE49-F238E27FC236}">
                      <a16:creationId xmlns:a16="http://schemas.microsoft.com/office/drawing/2014/main" id="{3687EF10-FA02-8A03-1F30-2D850F125CD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24" y="1585"/>
                  <a:ext cx="35" cy="144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44437" name="AutoShape 53">
                <a:extLst>
                  <a:ext uri="{FF2B5EF4-FFF2-40B4-BE49-F238E27FC236}">
                    <a16:creationId xmlns:a16="http://schemas.microsoft.com/office/drawing/2014/main" id="{5AF279F2-AF9D-C408-C915-1C1BB08B85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60" y="3679"/>
                <a:ext cx="1596" cy="271"/>
              </a:xfrm>
              <a:prstGeom prst="callout1">
                <a:avLst>
                  <a:gd name="adj1" fmla="val 26569"/>
                  <a:gd name="adj2" fmla="val -3009"/>
                  <a:gd name="adj3" fmla="val -191514"/>
                  <a:gd name="adj4" fmla="val -26755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 anchor="ctr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Extraction septum</a:t>
                </a:r>
              </a:p>
            </p:txBody>
          </p:sp>
          <p:sp>
            <p:nvSpPr>
              <p:cNvPr id="144438" name="Freeform 54">
                <a:extLst>
                  <a:ext uri="{FF2B5EF4-FFF2-40B4-BE49-F238E27FC236}">
                    <a16:creationId xmlns:a16="http://schemas.microsoft.com/office/drawing/2014/main" id="{32140D2D-92AB-7A51-0D9E-E7C109F667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90" y="3630"/>
                <a:ext cx="302" cy="137"/>
              </a:xfrm>
              <a:custGeom>
                <a:avLst/>
                <a:gdLst>
                  <a:gd name="T0" fmla="*/ 0 w 302"/>
                  <a:gd name="T1" fmla="*/ 0 h 137"/>
                  <a:gd name="T2" fmla="*/ 302 w 302"/>
                  <a:gd name="T3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2" h="137">
                    <a:moveTo>
                      <a:pt x="0" y="0"/>
                    </a:moveTo>
                    <a:lnTo>
                      <a:pt x="302" y="137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stealth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199" name="Group 55">
              <a:extLst>
                <a:ext uri="{FF2B5EF4-FFF2-40B4-BE49-F238E27FC236}">
                  <a16:creationId xmlns:a16="http://schemas.microsoft.com/office/drawing/2014/main" id="{BFBACAE7-D4BC-0687-773D-F5A56047F5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1560"/>
              <a:ext cx="2731" cy="2066"/>
              <a:chOff x="916" y="1560"/>
              <a:chExt cx="2731" cy="2066"/>
            </a:xfrm>
          </p:grpSpPr>
          <p:sp>
            <p:nvSpPr>
              <p:cNvPr id="144440" name="Rectangle 56">
                <a:extLst>
                  <a:ext uri="{FF2B5EF4-FFF2-40B4-BE49-F238E27FC236}">
                    <a16:creationId xmlns:a16="http://schemas.microsoft.com/office/drawing/2014/main" id="{CE4A6BB2-494C-EAAE-7576-C0465FF2FF7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18" y="3428"/>
                <a:ext cx="70" cy="19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4441" name="Rectangle 57">
                <a:extLst>
                  <a:ext uri="{FF2B5EF4-FFF2-40B4-BE49-F238E27FC236}">
                    <a16:creationId xmlns:a16="http://schemas.microsoft.com/office/drawing/2014/main" id="{8F718884-98E8-AECB-DA24-25B3916BE2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3960000">
                <a:off x="991" y="2635"/>
                <a:ext cx="65" cy="21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4442" name="AutoShape 58">
                <a:extLst>
                  <a:ext uri="{FF2B5EF4-FFF2-40B4-BE49-F238E27FC236}">
                    <a16:creationId xmlns:a16="http://schemas.microsoft.com/office/drawing/2014/main" id="{811C12B5-0F43-92B5-B4C4-7B53643DE8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30" y="1560"/>
                <a:ext cx="1617" cy="1268"/>
              </a:xfrm>
              <a:prstGeom prst="callout1">
                <a:avLst>
                  <a:gd name="adj1" fmla="val 5676"/>
                  <a:gd name="adj2" fmla="val -2968"/>
                  <a:gd name="adj3" fmla="val 34778"/>
                  <a:gd name="adj4" fmla="val -15648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Kicker magnets used to generate a closed orbit bump around electrostatic septum</a:t>
                </a:r>
                <a:endParaRPr lang="en-GB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44443" name="Freeform 59">
                <a:extLst>
                  <a:ext uri="{FF2B5EF4-FFF2-40B4-BE49-F238E27FC236}">
                    <a16:creationId xmlns:a16="http://schemas.microsoft.com/office/drawing/2014/main" id="{F631C30F-57B3-9C68-908F-87A9C1CC4F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6" y="2341"/>
                <a:ext cx="768" cy="320"/>
              </a:xfrm>
              <a:custGeom>
                <a:avLst/>
                <a:gdLst>
                  <a:gd name="T0" fmla="*/ 0 w 768"/>
                  <a:gd name="T1" fmla="*/ 320 h 320"/>
                  <a:gd name="T2" fmla="*/ 768 w 768"/>
                  <a:gd name="T3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68" h="320">
                    <a:moveTo>
                      <a:pt x="0" y="320"/>
                    </a:moveTo>
                    <a:lnTo>
                      <a:pt x="768" y="0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stealth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4444" name="Freeform 60">
                <a:extLst>
                  <a:ext uri="{FF2B5EF4-FFF2-40B4-BE49-F238E27FC236}">
                    <a16:creationId xmlns:a16="http://schemas.microsoft.com/office/drawing/2014/main" id="{7E356A9C-7697-5D22-9366-B0D43C5844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08" y="2917"/>
                <a:ext cx="261" cy="484"/>
              </a:xfrm>
              <a:custGeom>
                <a:avLst/>
                <a:gdLst>
                  <a:gd name="T0" fmla="*/ 0 w 261"/>
                  <a:gd name="T1" fmla="*/ 484 h 484"/>
                  <a:gd name="T2" fmla="*/ 261 w 261"/>
                  <a:gd name="T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1" h="484">
                    <a:moveTo>
                      <a:pt x="0" y="484"/>
                    </a:moveTo>
                    <a:lnTo>
                      <a:pt x="261" y="0"/>
                    </a:lnTo>
                  </a:path>
                </a:pathLst>
              </a:custGeom>
              <a:solidFill>
                <a:schemeClr val="tx1"/>
              </a:solidFill>
              <a:ln w="22225">
                <a:solidFill>
                  <a:schemeClr val="tx1"/>
                </a:solidFill>
                <a:round/>
                <a:headEnd type="stealth" w="med" len="lg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200" name="Group 61">
              <a:extLst>
                <a:ext uri="{FF2B5EF4-FFF2-40B4-BE49-F238E27FC236}">
                  <a16:creationId xmlns:a16="http://schemas.microsoft.com/office/drawing/2014/main" id="{1FA4AF90-5781-E277-42AA-F906CE642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2496"/>
              <a:ext cx="1306" cy="1189"/>
              <a:chOff x="144" y="2496"/>
              <a:chExt cx="1306" cy="1189"/>
            </a:xfrm>
          </p:grpSpPr>
          <p:sp>
            <p:nvSpPr>
              <p:cNvPr id="144446" name="AutoShape 62">
                <a:extLst>
                  <a:ext uri="{FF2B5EF4-FFF2-40B4-BE49-F238E27FC236}">
                    <a16:creationId xmlns:a16="http://schemas.microsoft.com/office/drawing/2014/main" id="{AA937FCA-2FED-82F8-2311-A7D8C9B969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0" y="3478"/>
                <a:ext cx="1220" cy="207"/>
              </a:xfrm>
              <a:prstGeom prst="callout1">
                <a:avLst>
                  <a:gd name="adj1" fmla="val 30000"/>
                  <a:gd name="adj2" fmla="val -3681"/>
                  <a:gd name="adj3" fmla="val -213333"/>
                  <a:gd name="adj4" fmla="val -6134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l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GB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Extraction line</a:t>
                </a:r>
              </a:p>
            </p:txBody>
          </p:sp>
          <p:sp>
            <p:nvSpPr>
              <p:cNvPr id="144447" name="Line 63">
                <a:extLst>
                  <a:ext uri="{FF2B5EF4-FFF2-40B4-BE49-F238E27FC236}">
                    <a16:creationId xmlns:a16="http://schemas.microsoft.com/office/drawing/2014/main" id="{1F9E02DC-795F-109B-FBF2-3E27EAB0328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340" y="2784"/>
                <a:ext cx="47" cy="57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4448" name="Line 64">
                <a:extLst>
                  <a:ext uri="{FF2B5EF4-FFF2-40B4-BE49-F238E27FC236}">
                    <a16:creationId xmlns:a16="http://schemas.microsoft.com/office/drawing/2014/main" id="{88CCA17E-9594-8D41-DE95-112E27053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4" y="2496"/>
                <a:ext cx="1248" cy="10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lg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44449" name="Text Box 65">
            <a:extLst>
              <a:ext uri="{FF2B5EF4-FFF2-40B4-BE49-F238E27FC236}">
                <a16:creationId xmlns:a16="http://schemas.microsoft.com/office/drawing/2014/main" id="{DD01FC8F-B772-B9B9-C521-3A86DC4A4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2766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  <a:r>
              <a:rPr lang="en-GB" sz="20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field</a:t>
            </a: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=0</a:t>
            </a:r>
          </a:p>
        </p:txBody>
      </p:sp>
      <p:sp>
        <p:nvSpPr>
          <p:cNvPr id="144450" name="Text Box 66">
            <a:extLst>
              <a:ext uri="{FF2B5EF4-FFF2-40B4-BE49-F238E27FC236}">
                <a16:creationId xmlns:a16="http://schemas.microsoft.com/office/drawing/2014/main" id="{1C843C16-E4E4-B9A4-0E7C-88CBFD281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7179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  <a:r>
              <a:rPr lang="en-GB" sz="20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field</a:t>
            </a:r>
            <a:r>
              <a:rPr lang="en-GB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≠0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3BC1A-08ED-FD8B-7D0F-3DF2E7F40C8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59E30-1CF2-50F7-03D6-62A97B08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241CF-0221-193B-DD0C-2AE54816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0AF9E691-025B-5044-9541-D6F9F2B2905F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6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48E9DB38-D374-AF2E-9900-F28C60BAC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884238"/>
          </a:xfrm>
        </p:spPr>
        <p:txBody>
          <a:bodyPr lIns="91440" rIns="0"/>
          <a:lstStyle/>
          <a:p>
            <a:pPr>
              <a:defRPr/>
            </a:pPr>
            <a:r>
              <a:rPr lang="en-GB">
                <a:cs typeface="Times New Roman" pitchFamily="18" charset="0"/>
              </a:rPr>
              <a:t>Present multi-turn extraction</a:t>
            </a:r>
            <a:r>
              <a:rPr lang="en-US"/>
              <a:t> –III</a:t>
            </a:r>
            <a:endParaRPr lang="en-GB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5B6F7C0-76A8-0DF6-2EED-BA7EEE5B5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GB"/>
              <a:t>The main drawbacks of the present scheme are:</a:t>
            </a:r>
          </a:p>
          <a:p>
            <a:pPr marL="635000" lvl="1" indent="-406400">
              <a:lnSpc>
                <a:spcPct val="90000"/>
              </a:lnSpc>
              <a:defRPr/>
            </a:pPr>
            <a:r>
              <a:rPr lang="en-GB" sz="2400"/>
              <a:t>Losses (about </a:t>
            </a:r>
            <a:r>
              <a:rPr lang="en-GB" sz="2400">
                <a:solidFill>
                  <a:srgbClr val="FF9933"/>
                </a:solidFill>
              </a:rPr>
              <a:t>15%</a:t>
            </a:r>
            <a:r>
              <a:rPr lang="en-GB" sz="2400"/>
              <a:t> of total intensity) are unavoidable due to the presence of the </a:t>
            </a:r>
            <a:r>
              <a:rPr lang="en-GB" sz="2400">
                <a:solidFill>
                  <a:srgbClr val="FF9933"/>
                </a:solidFill>
              </a:rPr>
              <a:t>electrostatic</a:t>
            </a:r>
            <a:r>
              <a:rPr lang="en-GB" sz="2400"/>
              <a:t> septum used to slice the beam.</a:t>
            </a:r>
          </a:p>
          <a:p>
            <a:pPr marL="635000" lvl="1" indent="-406400">
              <a:lnSpc>
                <a:spcPct val="90000"/>
              </a:lnSpc>
              <a:defRPr/>
            </a:pPr>
            <a:endParaRPr lang="en-GB" sz="800"/>
          </a:p>
          <a:p>
            <a:pPr marL="635000" lvl="1" indent="-406400">
              <a:lnSpc>
                <a:spcPct val="90000"/>
              </a:lnSpc>
              <a:defRPr/>
            </a:pPr>
            <a:r>
              <a:rPr lang="en-GB" sz="2400"/>
              <a:t>The </a:t>
            </a:r>
            <a:r>
              <a:rPr lang="en-GB" sz="2400">
                <a:solidFill>
                  <a:srgbClr val="FF9933"/>
                </a:solidFill>
              </a:rPr>
              <a:t>electrostatic</a:t>
            </a:r>
            <a:r>
              <a:rPr lang="en-GB" sz="2400"/>
              <a:t> septum is </a:t>
            </a:r>
            <a:r>
              <a:rPr lang="en-GB" sz="2400">
                <a:solidFill>
                  <a:srgbClr val="FF9933"/>
                </a:solidFill>
              </a:rPr>
              <a:t>irradiated</a:t>
            </a:r>
            <a:r>
              <a:rPr lang="en-GB" sz="2400"/>
              <a:t>. This poses problems for </a:t>
            </a:r>
            <a:r>
              <a:rPr lang="en-GB" sz="2400">
                <a:solidFill>
                  <a:srgbClr val="FF9933"/>
                </a:solidFill>
              </a:rPr>
              <a:t>hands-on maintenance</a:t>
            </a:r>
            <a:r>
              <a:rPr lang="en-GB" sz="2400"/>
              <a:t>.</a:t>
            </a:r>
          </a:p>
          <a:p>
            <a:pPr marL="635000" lvl="1" indent="-406400">
              <a:lnSpc>
                <a:spcPct val="90000"/>
              </a:lnSpc>
              <a:defRPr/>
            </a:pPr>
            <a:endParaRPr lang="en-GB" sz="800">
              <a:solidFill>
                <a:srgbClr val="FF3300"/>
              </a:solidFill>
            </a:endParaRPr>
          </a:p>
          <a:p>
            <a:pPr marL="635000" lvl="1" indent="-406400">
              <a:lnSpc>
                <a:spcPct val="90000"/>
              </a:lnSpc>
              <a:defRPr/>
            </a:pPr>
            <a:r>
              <a:rPr lang="en-GB" sz="2400"/>
              <a:t>The phase space matching is not optimal (the various slices have “</a:t>
            </a:r>
            <a:r>
              <a:rPr lang="en-GB" sz="2400">
                <a:solidFill>
                  <a:srgbClr val="FF9933"/>
                </a:solidFill>
              </a:rPr>
              <a:t>fancy shapes</a:t>
            </a:r>
            <a:r>
              <a:rPr lang="en-GB" sz="2400"/>
              <a:t>”), thus inducing betatronic mismatch in the receiving machine, i.e. </a:t>
            </a:r>
            <a:r>
              <a:rPr lang="en-GB" sz="2400">
                <a:solidFill>
                  <a:srgbClr val="FF9933"/>
                </a:solidFill>
              </a:rPr>
              <a:t>emittance</a:t>
            </a:r>
            <a:r>
              <a:rPr lang="en-GB" sz="2400">
                <a:solidFill>
                  <a:srgbClr val="FF3300"/>
                </a:solidFill>
              </a:rPr>
              <a:t> </a:t>
            </a:r>
            <a:r>
              <a:rPr lang="en-GB" sz="2400">
                <a:solidFill>
                  <a:srgbClr val="FF9933"/>
                </a:solidFill>
              </a:rPr>
              <a:t>blow-up</a:t>
            </a:r>
            <a:r>
              <a:rPr lang="en-GB" sz="2400"/>
              <a:t>.</a:t>
            </a:r>
          </a:p>
          <a:p>
            <a:pPr marL="635000" lvl="1" indent="-406400">
              <a:lnSpc>
                <a:spcPct val="90000"/>
              </a:lnSpc>
              <a:defRPr/>
            </a:pPr>
            <a:endParaRPr lang="en-GB" sz="800"/>
          </a:p>
          <a:p>
            <a:pPr marL="635000" lvl="1" indent="-406400">
              <a:lnSpc>
                <a:spcPct val="90000"/>
              </a:lnSpc>
              <a:defRPr/>
            </a:pPr>
            <a:r>
              <a:rPr lang="en-GB" sz="2400"/>
              <a:t>The slices have different emittances and optical parameters.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C768C-DD7A-719E-BB82-3C12142B80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F5F21-4A88-FCF5-DC0C-C479AFA4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B6606-DC9D-43AB-B008-374AB804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DB45762C-6C46-5840-99D4-F3CFAE7AA087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7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5D186CE-B9B1-9B7B-1180-8731CD074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pPr algn="ctr">
              <a:defRPr/>
            </a:pPr>
            <a:r>
              <a:rPr lang="en-GB">
                <a:cs typeface="Times New Roman" pitchFamily="18" charset="0"/>
              </a:rPr>
              <a:t>Novel multi-turn extraction</a:t>
            </a:r>
            <a:r>
              <a:rPr lang="en-US"/>
              <a:t> – 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CB3A4D8-6C19-F363-4324-007640D61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334000"/>
          </a:xfrm>
        </p:spPr>
        <p:txBody>
          <a:bodyPr lIns="0" rIns="0"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GB">
                <a:solidFill>
                  <a:srgbClr val="FFFF00"/>
                </a:solidFill>
              </a:rPr>
              <a:t>The main ingredients of the novel extraction: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  <a:defRPr/>
            </a:pPr>
            <a:endParaRPr lang="en-GB" sz="80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defRPr/>
            </a:pPr>
            <a:r>
              <a:rPr lang="en-GB" sz="2000">
                <a:solidFill>
                  <a:srgbClr val="FFFF00"/>
                </a:solidFill>
              </a:rPr>
              <a:t> </a:t>
            </a:r>
            <a:r>
              <a:rPr lang="en-GB" sz="2400">
                <a:solidFill>
                  <a:srgbClr val="FFFF00"/>
                </a:solidFill>
              </a:rPr>
              <a:t>The beam splitting is not performed using a mechanical device, thus avoiding losses. Indeed, the beam is separated in the transverse phase space using </a:t>
            </a:r>
          </a:p>
          <a:p>
            <a:pPr marL="749300" lvl="1" indent="-292100">
              <a:lnSpc>
                <a:spcPct val="90000"/>
              </a:lnSpc>
              <a:defRPr/>
            </a:pPr>
            <a:r>
              <a:rPr lang="en-GB" sz="2200">
                <a:solidFill>
                  <a:srgbClr val="FF9933"/>
                </a:solidFill>
              </a:rPr>
              <a:t>Nonlinear magnetic elements</a:t>
            </a:r>
            <a:r>
              <a:rPr lang="en-GB" sz="2200">
                <a:solidFill>
                  <a:srgbClr val="FFFF00"/>
                </a:solidFill>
              </a:rPr>
              <a:t> (sextupoles ad octupoles) to create </a:t>
            </a:r>
            <a:r>
              <a:rPr lang="en-GB" sz="2200">
                <a:solidFill>
                  <a:srgbClr val="FF9933"/>
                </a:solidFill>
              </a:rPr>
              <a:t>stable islands</a:t>
            </a:r>
            <a:r>
              <a:rPr lang="en-GB" sz="2200">
                <a:solidFill>
                  <a:srgbClr val="FFFF00"/>
                </a:solidFill>
              </a:rPr>
              <a:t>.</a:t>
            </a:r>
          </a:p>
          <a:p>
            <a:pPr marL="749300" lvl="1" indent="-292100">
              <a:lnSpc>
                <a:spcPct val="90000"/>
              </a:lnSpc>
              <a:defRPr/>
            </a:pPr>
            <a:r>
              <a:rPr lang="en-GB" sz="2200">
                <a:solidFill>
                  <a:srgbClr val="FFFF00"/>
                </a:solidFill>
              </a:rPr>
              <a:t>Slow (</a:t>
            </a:r>
            <a:r>
              <a:rPr lang="en-GB" sz="2200">
                <a:solidFill>
                  <a:srgbClr val="FF9933"/>
                </a:solidFill>
              </a:rPr>
              <a:t>adiabatic</a:t>
            </a:r>
            <a:r>
              <a:rPr lang="en-GB" sz="2200">
                <a:solidFill>
                  <a:srgbClr val="FFFF00"/>
                </a:solidFill>
              </a:rPr>
              <a:t>) tune-variation to cross an appropriate resonance.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en-GB" sz="2000">
                <a:solidFill>
                  <a:srgbClr val="FFFF00"/>
                </a:solidFill>
              </a:rPr>
              <a:t> </a:t>
            </a:r>
            <a:r>
              <a:rPr lang="en-GB" sz="2400">
                <a:solidFill>
                  <a:srgbClr val="FFFF00"/>
                </a:solidFill>
              </a:rPr>
              <a:t>This approach has the following beneficial effects:</a:t>
            </a:r>
          </a:p>
          <a:p>
            <a:pPr marL="749300" lvl="1" indent="-292100">
              <a:lnSpc>
                <a:spcPct val="90000"/>
              </a:lnSpc>
              <a:defRPr/>
            </a:pPr>
            <a:r>
              <a:rPr lang="en-GB" sz="2200">
                <a:solidFill>
                  <a:srgbClr val="FF9933"/>
                </a:solidFill>
              </a:rPr>
              <a:t>Losses are reduced</a:t>
            </a:r>
            <a:r>
              <a:rPr lang="en-GB" sz="2200">
                <a:solidFill>
                  <a:srgbClr val="FFFF00"/>
                </a:solidFill>
              </a:rPr>
              <a:t> (virtually to zero).</a:t>
            </a:r>
          </a:p>
          <a:p>
            <a:pPr marL="749300" lvl="1" indent="-292100">
              <a:lnSpc>
                <a:spcPct val="90000"/>
              </a:lnSpc>
              <a:defRPr/>
            </a:pPr>
            <a:r>
              <a:rPr lang="en-GB" sz="2200">
                <a:solidFill>
                  <a:srgbClr val="FFFF00"/>
                </a:solidFill>
              </a:rPr>
              <a:t>The </a:t>
            </a:r>
            <a:r>
              <a:rPr lang="en-GB" sz="2200">
                <a:solidFill>
                  <a:srgbClr val="FF9933"/>
                </a:solidFill>
              </a:rPr>
              <a:t>phase space matching is improved</a:t>
            </a:r>
            <a:r>
              <a:rPr lang="en-GB" sz="2200">
                <a:solidFill>
                  <a:srgbClr val="FFFF00"/>
                </a:solidFill>
              </a:rPr>
              <a:t> with respect to the present situation.</a:t>
            </a:r>
          </a:p>
          <a:p>
            <a:pPr marL="749300" lvl="1" indent="-292100">
              <a:lnSpc>
                <a:spcPct val="90000"/>
              </a:lnSpc>
              <a:defRPr/>
            </a:pPr>
            <a:r>
              <a:rPr lang="en-GB" sz="2200">
                <a:solidFill>
                  <a:srgbClr val="FFFF00"/>
                </a:solidFill>
              </a:rPr>
              <a:t>The beamlets have the </a:t>
            </a:r>
            <a:r>
              <a:rPr lang="en-GB" sz="2200">
                <a:solidFill>
                  <a:srgbClr val="FF9933"/>
                </a:solidFill>
              </a:rPr>
              <a:t>same emittance</a:t>
            </a:r>
            <a:r>
              <a:rPr lang="en-GB" sz="2200">
                <a:solidFill>
                  <a:srgbClr val="FFFF00"/>
                </a:solidFill>
              </a:rPr>
              <a:t> and </a:t>
            </a:r>
            <a:r>
              <a:rPr lang="en-GB" sz="2200">
                <a:solidFill>
                  <a:srgbClr val="FF9933"/>
                </a:solidFill>
              </a:rPr>
              <a:t>optical parameters</a:t>
            </a:r>
            <a:r>
              <a:rPr lang="en-GB" sz="220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E410AA02-69AE-1A27-EC3B-9A1D113B29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D1480084-68BF-4427-23A3-6A2BD020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E2E87789-CE5D-B23A-FC64-B8D9DFF2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9FD7B997-B581-2C47-A32C-F74DD2E7226A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8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C5182359-98D7-00A5-1DD4-04D93F3DD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63525"/>
            <a:ext cx="7467600" cy="574675"/>
          </a:xfrm>
        </p:spPr>
        <p:txBody>
          <a:bodyPr lIns="0" tIns="0" rIns="0" bIns="0"/>
          <a:lstStyle/>
          <a:p>
            <a:pPr>
              <a:defRPr/>
            </a:pPr>
            <a:r>
              <a:rPr lang="it-IT"/>
              <a:t>Model used in numerical simulations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D8CEC4D9-835D-E2E8-5F18-7EA648153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19200"/>
            <a:ext cx="868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432000" bIns="0"/>
          <a:lstStyle/>
          <a:p>
            <a:pPr marL="342900" indent="-342900" algn="just">
              <a:buFont typeface="Monotype Sorts" pitchFamily="2" charset="2"/>
              <a:buBlip>
                <a:blip r:embed="rId3"/>
              </a:buBlip>
              <a:defRPr/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approach: nonlinear elements represented as a single kick at the same location in the ring (</a:t>
            </a:r>
            <a:r>
              <a:rPr lang="en-US" sz="26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Hénon-like polynomial maps</a:t>
            </a: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).</a:t>
            </a:r>
          </a:p>
          <a:p>
            <a:pPr marL="342900" indent="-342900" algn="just">
              <a:buFont typeface="Monotype Sorts" pitchFamily="2" charset="2"/>
              <a:buBlip>
                <a:blip r:embed="rId3"/>
              </a:buBlip>
              <a:defRPr/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Vertical motion neglected.</a:t>
            </a:r>
          </a:p>
          <a:p>
            <a:pPr marL="342900" indent="-342900" algn="just">
              <a:buFont typeface="Monotype Sorts" pitchFamily="2" charset="2"/>
              <a:buBlip>
                <a:blip r:embed="rId3"/>
              </a:buBlip>
              <a:defRPr/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Normalised (adimensional co-ordinates).</a:t>
            </a:r>
          </a:p>
        </p:txBody>
      </p:sp>
      <p:sp>
        <p:nvSpPr>
          <p:cNvPr id="130078" name="Rectangle 30">
            <a:extLst>
              <a:ext uri="{FF2B5EF4-FFF2-40B4-BE49-F238E27FC236}">
                <a16:creationId xmlns:a16="http://schemas.microsoft.com/office/drawing/2014/main" id="{D557A14E-90F7-CF96-92C9-9F2ABBBB9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079" name="Rectangle 31">
            <a:extLst>
              <a:ext uri="{FF2B5EF4-FFF2-40B4-BE49-F238E27FC236}">
                <a16:creationId xmlns:a16="http://schemas.microsoft.com/office/drawing/2014/main" id="{E0B9A814-9EDC-1AAE-3709-16E5D2489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49" name="Group 47">
            <a:extLst>
              <a:ext uri="{FF2B5EF4-FFF2-40B4-BE49-F238E27FC236}">
                <a16:creationId xmlns:a16="http://schemas.microsoft.com/office/drawing/2014/main" id="{0E01229E-CE0E-B7A2-8806-FC52572E7E64}"/>
              </a:ext>
            </a:extLst>
          </p:cNvPr>
          <p:cNvGrpSpPr>
            <a:grpSpLocks/>
          </p:cNvGrpSpPr>
          <p:nvPr/>
        </p:nvGrpSpPr>
        <p:grpSpPr bwMode="auto">
          <a:xfrm>
            <a:off x="1095375" y="4419600"/>
            <a:ext cx="6905625" cy="1279525"/>
            <a:chOff x="528" y="2544"/>
            <a:chExt cx="4350" cy="806"/>
          </a:xfrm>
        </p:grpSpPr>
        <p:graphicFrame>
          <p:nvGraphicFramePr>
            <p:cNvPr id="10266" name="Object 34">
              <a:extLst>
                <a:ext uri="{FF2B5EF4-FFF2-40B4-BE49-F238E27FC236}">
                  <a16:creationId xmlns:a16="http://schemas.microsoft.com/office/drawing/2014/main" id="{F7F7D04F-39D4-969B-8C20-AB2285363B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" y="2544"/>
            <a:ext cx="3086" cy="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9733200" imgH="12293600" progId="Equation.DSMT4">
                    <p:embed/>
                  </p:oleObj>
                </mc:Choice>
                <mc:Fallback>
                  <p:oleObj name="Equation" r:id="rId4" imgW="49733200" imgH="1229360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544"/>
                          <a:ext cx="3086" cy="80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7" name="Object 35">
              <a:extLst>
                <a:ext uri="{FF2B5EF4-FFF2-40B4-BE49-F238E27FC236}">
                  <a16:creationId xmlns:a16="http://schemas.microsoft.com/office/drawing/2014/main" id="{3DB613E5-7131-E46C-D3A5-5AD975D4A5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00" y="2544"/>
            <a:ext cx="1278" cy="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7843500" imgH="9944100" progId="Equation.DSMT4">
                    <p:embed/>
                  </p:oleObj>
                </mc:Choice>
                <mc:Fallback>
                  <p:oleObj name="Equation" r:id="rId6" imgW="17843500" imgH="9944100" progId="Equation.DSMT4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2118"/>
                        <a:stretch>
                          <a:fillRect/>
                        </a:stretch>
                      </p:blipFill>
                      <p:spPr bwMode="auto">
                        <a:xfrm>
                          <a:off x="3600" y="2544"/>
                          <a:ext cx="1278" cy="79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0097" name="Group 49">
            <a:extLst>
              <a:ext uri="{FF2B5EF4-FFF2-40B4-BE49-F238E27FC236}">
                <a16:creationId xmlns:a16="http://schemas.microsoft.com/office/drawing/2014/main" id="{FF6685AC-0177-00AE-EF45-64E857C6FDE3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089525"/>
            <a:ext cx="1905000" cy="1265238"/>
            <a:chOff x="1440" y="3072"/>
            <a:chExt cx="1200" cy="797"/>
          </a:xfrm>
        </p:grpSpPr>
        <p:sp>
          <p:nvSpPr>
            <p:cNvPr id="130085" name="Oval 37">
              <a:extLst>
                <a:ext uri="{FF2B5EF4-FFF2-40B4-BE49-F238E27FC236}">
                  <a16:creationId xmlns:a16="http://schemas.microsoft.com/office/drawing/2014/main" id="{36AB5DA5-D03E-E3C7-AABD-3E92BC1A063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08" y="3072"/>
              <a:ext cx="336" cy="336"/>
            </a:xfrm>
            <a:prstGeom prst="ellips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086" name="Line 38">
              <a:extLst>
                <a:ext uri="{FF2B5EF4-FFF2-40B4-BE49-F238E27FC236}">
                  <a16:creationId xmlns:a16="http://schemas.microsoft.com/office/drawing/2014/main" id="{FF41144E-D035-DDCF-2DAB-D7D70F7967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305296" flipH="1">
              <a:off x="2320" y="3314"/>
              <a:ext cx="48" cy="36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096" name="Text Box 48">
              <a:extLst>
                <a:ext uri="{FF2B5EF4-FFF2-40B4-BE49-F238E27FC236}">
                  <a16:creationId xmlns:a16="http://schemas.microsoft.com/office/drawing/2014/main" id="{30899879-0ED5-1698-F7B4-AF8BD0577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600"/>
              <a:ext cx="120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22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Quadrupoles</a:t>
              </a:r>
            </a:p>
          </p:txBody>
        </p:sp>
      </p:grpSp>
      <p:grpSp>
        <p:nvGrpSpPr>
          <p:cNvPr id="130112" name="Group 64">
            <a:extLst>
              <a:ext uri="{FF2B5EF4-FFF2-40B4-BE49-F238E27FC236}">
                <a16:creationId xmlns:a16="http://schemas.microsoft.com/office/drawing/2014/main" id="{3F01282E-A3D6-68CB-061E-4B072E4217B7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5089525"/>
            <a:ext cx="1905000" cy="1265238"/>
            <a:chOff x="2496" y="3072"/>
            <a:chExt cx="1200" cy="797"/>
          </a:xfrm>
        </p:grpSpPr>
        <p:sp>
          <p:nvSpPr>
            <p:cNvPr id="130099" name="Oval 51">
              <a:extLst>
                <a:ext uri="{FF2B5EF4-FFF2-40B4-BE49-F238E27FC236}">
                  <a16:creationId xmlns:a16="http://schemas.microsoft.com/office/drawing/2014/main" id="{707CDD88-1FE0-C0FC-76D4-67C11FA263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0" y="3072"/>
              <a:ext cx="336" cy="336"/>
            </a:xfrm>
            <a:prstGeom prst="ellips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100" name="Line 52">
              <a:extLst>
                <a:ext uri="{FF2B5EF4-FFF2-40B4-BE49-F238E27FC236}">
                  <a16:creationId xmlns:a16="http://schemas.microsoft.com/office/drawing/2014/main" id="{9C9076EA-4191-4D3C-9BEE-8266872E7E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305296">
              <a:off x="2823" y="3417"/>
              <a:ext cx="224" cy="19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101" name="Text Box 53">
              <a:extLst>
                <a:ext uri="{FF2B5EF4-FFF2-40B4-BE49-F238E27FC236}">
                  <a16:creationId xmlns:a16="http://schemas.microsoft.com/office/drawing/2014/main" id="{9EF68A52-6FDC-E404-8410-A9A956A79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600"/>
              <a:ext cx="120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22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Sextupole</a:t>
              </a:r>
            </a:p>
          </p:txBody>
        </p:sp>
      </p:grpSp>
      <p:grpSp>
        <p:nvGrpSpPr>
          <p:cNvPr id="130106" name="Group 58">
            <a:extLst>
              <a:ext uri="{FF2B5EF4-FFF2-40B4-BE49-F238E27FC236}">
                <a16:creationId xmlns:a16="http://schemas.microsoft.com/office/drawing/2014/main" id="{CBFD6737-3768-EC16-BD28-27C21E3D01E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5089525"/>
            <a:ext cx="2286000" cy="1265238"/>
            <a:chOff x="3264" y="3072"/>
            <a:chExt cx="1440" cy="797"/>
          </a:xfrm>
        </p:grpSpPr>
        <p:sp>
          <p:nvSpPr>
            <p:cNvPr id="130103" name="Oval 55">
              <a:extLst>
                <a:ext uri="{FF2B5EF4-FFF2-40B4-BE49-F238E27FC236}">
                  <a16:creationId xmlns:a16="http://schemas.microsoft.com/office/drawing/2014/main" id="{47D7F00B-9D20-1DF7-119A-15A56E80E7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4" y="3072"/>
              <a:ext cx="336" cy="336"/>
            </a:xfrm>
            <a:prstGeom prst="ellips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104" name="Line 56">
              <a:extLst>
                <a:ext uri="{FF2B5EF4-FFF2-40B4-BE49-F238E27FC236}">
                  <a16:creationId xmlns:a16="http://schemas.microsoft.com/office/drawing/2014/main" id="{265BE3BE-551F-761D-2EE5-93B42E9283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305296">
              <a:off x="3481" y="3470"/>
              <a:ext cx="343" cy="3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105" name="Text Box 57">
              <a:extLst>
                <a:ext uri="{FF2B5EF4-FFF2-40B4-BE49-F238E27FC236}">
                  <a16:creationId xmlns:a16="http://schemas.microsoft.com/office/drawing/2014/main" id="{811A2F3E-D663-7FC6-3725-EF3B0A015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3600"/>
              <a:ext cx="120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22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Octupole</a:t>
              </a:r>
            </a:p>
          </p:txBody>
        </p:sp>
      </p:grpSp>
      <p:grpSp>
        <p:nvGrpSpPr>
          <p:cNvPr id="130117" name="Group 69">
            <a:extLst>
              <a:ext uri="{FF2B5EF4-FFF2-40B4-BE49-F238E27FC236}">
                <a16:creationId xmlns:a16="http://schemas.microsoft.com/office/drawing/2014/main" id="{DBF04F16-5057-60C8-59EF-3368E592811D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733800"/>
            <a:ext cx="2667000" cy="1616075"/>
            <a:chOff x="960" y="2352"/>
            <a:chExt cx="1680" cy="1018"/>
          </a:xfrm>
        </p:grpSpPr>
        <p:sp>
          <p:nvSpPr>
            <p:cNvPr id="130114" name="Oval 66">
              <a:extLst>
                <a:ext uri="{FF2B5EF4-FFF2-40B4-BE49-F238E27FC236}">
                  <a16:creationId xmlns:a16="http://schemas.microsoft.com/office/drawing/2014/main" id="{3D3D3BE3-3426-1D4A-07BB-07771651FD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4" y="3034"/>
              <a:ext cx="336" cy="336"/>
            </a:xfrm>
            <a:prstGeom prst="ellips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115" name="Line 67">
              <a:extLst>
                <a:ext uri="{FF2B5EF4-FFF2-40B4-BE49-F238E27FC236}">
                  <a16:creationId xmlns:a16="http://schemas.microsoft.com/office/drawing/2014/main" id="{F0DFCFF1-9ECF-2321-3CAE-D2599DF114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305296" flipH="1" flipV="1">
              <a:off x="1748" y="2940"/>
              <a:ext cx="302" cy="13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116" name="Text Box 68">
              <a:extLst>
                <a:ext uri="{FF2B5EF4-FFF2-40B4-BE49-F238E27FC236}">
                  <a16:creationId xmlns:a16="http://schemas.microsoft.com/office/drawing/2014/main" id="{E2CE6283-655F-B9AE-C24A-738727313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352"/>
              <a:ext cx="16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n-GB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The linear tune is time-dependent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D209929-9E77-95B4-ED30-C313DBD246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4745278-0C6B-1ED0-5F15-0883B4E7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Oxford - July 4th 2013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76DBAA5-348C-5B8A-3881-0F6B563C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sz="2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fld id="{CD243E91-315D-304B-B4DD-587D1CEC81AA}" type="slidenum">
              <a:rPr lang="en-US" altLang="en-US" sz="1400">
                <a:solidFill>
                  <a:schemeClr val="hlink"/>
                </a:solidFill>
                <a:latin typeface="Comic Sans MS" panose="030F0902030302020204" pitchFamily="66" charset="0"/>
              </a:rPr>
              <a:pPr/>
              <a:t>9</a:t>
            </a:fld>
            <a:endParaRPr lang="en-US" altLang="en-US" sz="1400">
              <a:solidFill>
                <a:schemeClr val="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1DD92AF-5234-D4AD-32C8-F93DC0F83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543800" cy="762000"/>
          </a:xfrm>
        </p:spPr>
        <p:txBody>
          <a:bodyPr/>
          <a:lstStyle/>
          <a:p>
            <a:pPr algn="ctr">
              <a:defRPr/>
            </a:pPr>
            <a:r>
              <a:rPr lang="en-GB">
                <a:cs typeface="Times New Roman" pitchFamily="18" charset="0"/>
              </a:rPr>
              <a:t>Novel multi-turn extraction</a:t>
            </a:r>
            <a:r>
              <a:rPr lang="en-US"/>
              <a:t> – II</a:t>
            </a:r>
          </a:p>
        </p:txBody>
      </p:sp>
      <p:grpSp>
        <p:nvGrpSpPr>
          <p:cNvPr id="17429" name="Group 21">
            <a:extLst>
              <a:ext uri="{FF2B5EF4-FFF2-40B4-BE49-F238E27FC236}">
                <a16:creationId xmlns:a16="http://schemas.microsoft.com/office/drawing/2014/main" id="{4CD66CF6-8773-86EC-83CC-75B40FBE65E7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416050"/>
            <a:ext cx="5646738" cy="2651125"/>
            <a:chOff x="2016" y="892"/>
            <a:chExt cx="3557" cy="1670"/>
          </a:xfrm>
        </p:grpSpPr>
        <p:pic>
          <p:nvPicPr>
            <p:cNvPr id="11281" name="Picture 5" descr="top2p">
              <a:extLst>
                <a:ext uri="{FF2B5EF4-FFF2-40B4-BE49-F238E27FC236}">
                  <a16:creationId xmlns:a16="http://schemas.microsoft.com/office/drawing/2014/main" id="{250083A2-12EF-19F6-9333-DAB5FFA6E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0" t="26364" r="17647" b="24545"/>
            <a:stretch>
              <a:fillRect/>
            </a:stretch>
          </p:blipFill>
          <p:spPr bwMode="auto">
            <a:xfrm>
              <a:off x="3840" y="892"/>
              <a:ext cx="1733" cy="16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2" name="Group 17">
              <a:extLst>
                <a:ext uri="{FF2B5EF4-FFF2-40B4-BE49-F238E27FC236}">
                  <a16:creationId xmlns:a16="http://schemas.microsoft.com/office/drawing/2014/main" id="{9F9FA0AB-EE1F-E95E-81CF-F8FDD3A490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892"/>
              <a:ext cx="3557" cy="1670"/>
              <a:chOff x="2016" y="892"/>
              <a:chExt cx="3557" cy="1670"/>
            </a:xfrm>
          </p:grpSpPr>
          <p:sp>
            <p:nvSpPr>
              <p:cNvPr id="17417" name="Text Box 9">
                <a:extLst>
                  <a:ext uri="{FF2B5EF4-FFF2-40B4-BE49-F238E27FC236}">
                    <a16:creationId xmlns:a16="http://schemas.microsoft.com/office/drawing/2014/main" id="{C3A31DC5-FA32-C996-0BC3-9B090FCC30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1439"/>
                <a:ext cx="1728" cy="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buClrTx/>
                  <a:buFontTx/>
                  <a:buNone/>
                  <a:defRPr/>
                </a:pPr>
                <a:r>
                  <a:rPr lang="en-US" sz="200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Right: intermediate phase space topology. Islands are created near the centre.</a:t>
                </a:r>
              </a:p>
            </p:txBody>
          </p:sp>
          <p:sp>
            <p:nvSpPr>
              <p:cNvPr id="17422" name="Rectangle 14">
                <a:extLst>
                  <a:ext uri="{FF2B5EF4-FFF2-40B4-BE49-F238E27FC236}">
                    <a16:creationId xmlns:a16="http://schemas.microsoft.com/office/drawing/2014/main" id="{F2B71EEF-B09C-960D-810C-C11417218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892"/>
                <a:ext cx="1733" cy="167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7428" name="Group 20">
            <a:extLst>
              <a:ext uri="{FF2B5EF4-FFF2-40B4-BE49-F238E27FC236}">
                <a16:creationId xmlns:a16="http://schemas.microsoft.com/office/drawing/2014/main" id="{8FB729DB-ABE1-7D4E-B6A7-D9A50C1E31FE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3656013"/>
            <a:ext cx="5716587" cy="2660650"/>
            <a:chOff x="2015" y="2303"/>
            <a:chExt cx="3601" cy="1676"/>
          </a:xfrm>
        </p:grpSpPr>
        <p:pic>
          <p:nvPicPr>
            <p:cNvPr id="11277" name="Picture 6" descr="top3p">
              <a:extLst>
                <a:ext uri="{FF2B5EF4-FFF2-40B4-BE49-F238E27FC236}">
                  <a16:creationId xmlns:a16="http://schemas.microsoft.com/office/drawing/2014/main" id="{541D0BF3-226A-16DE-188E-AB6A859EB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0" t="26364" r="17647" b="24545"/>
            <a:stretch>
              <a:fillRect/>
            </a:stretch>
          </p:blipFill>
          <p:spPr bwMode="auto">
            <a:xfrm>
              <a:off x="2016" y="2304"/>
              <a:ext cx="1727" cy="16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8" name="Group 18">
              <a:extLst>
                <a:ext uri="{FF2B5EF4-FFF2-40B4-BE49-F238E27FC236}">
                  <a16:creationId xmlns:a16="http://schemas.microsoft.com/office/drawing/2014/main" id="{4888C7D8-5EFA-02DA-884D-974A670D1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5" y="2303"/>
              <a:ext cx="3601" cy="1676"/>
              <a:chOff x="2015" y="2303"/>
              <a:chExt cx="3601" cy="1676"/>
            </a:xfrm>
          </p:grpSpPr>
          <p:sp>
            <p:nvSpPr>
              <p:cNvPr id="17415" name="Text Box 7">
                <a:extLst>
                  <a:ext uri="{FF2B5EF4-FFF2-40B4-BE49-F238E27FC236}">
                    <a16:creationId xmlns:a16="http://schemas.microsoft.com/office/drawing/2014/main" id="{7F6D3769-2168-6CC9-6FFC-6E68B582F2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7" y="2879"/>
                <a:ext cx="1759" cy="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buClrTx/>
                  <a:buFontTx/>
                  <a:buNone/>
                  <a:defRPr/>
                </a:pPr>
                <a:r>
                  <a:rPr lang="en-US" sz="2000">
                    <a:solidFill>
                      <a:srgbClr val="CC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Bottom: final phase space topology. Islands are separated to allow extraction.</a:t>
                </a:r>
              </a:p>
            </p:txBody>
          </p:sp>
          <p:sp>
            <p:nvSpPr>
              <p:cNvPr id="17423" name="Rectangle 15">
                <a:extLst>
                  <a:ext uri="{FF2B5EF4-FFF2-40B4-BE49-F238E27FC236}">
                    <a16:creationId xmlns:a16="http://schemas.microsoft.com/office/drawing/2014/main" id="{87512D92-79ED-8096-D0AB-6E6D43CE9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" y="2303"/>
                <a:ext cx="1733" cy="1676"/>
              </a:xfrm>
              <a:prstGeom prst="rect">
                <a:avLst/>
              </a:prstGeom>
              <a:noFill/>
              <a:ln w="38100">
                <a:solidFill>
                  <a:srgbClr val="CC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7430" name="Group 22">
            <a:extLst>
              <a:ext uri="{FF2B5EF4-FFF2-40B4-BE49-F238E27FC236}">
                <a16:creationId xmlns:a16="http://schemas.microsoft.com/office/drawing/2014/main" id="{1620259A-4542-94D2-C74C-9DDCD84BCD6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19200"/>
            <a:ext cx="5670550" cy="2889250"/>
            <a:chOff x="172" y="748"/>
            <a:chExt cx="3572" cy="1820"/>
          </a:xfrm>
        </p:grpSpPr>
        <p:pic>
          <p:nvPicPr>
            <p:cNvPr id="11273" name="Picture 23" descr="top1p">
              <a:extLst>
                <a:ext uri="{FF2B5EF4-FFF2-40B4-BE49-F238E27FC236}">
                  <a16:creationId xmlns:a16="http://schemas.microsoft.com/office/drawing/2014/main" id="{1C084623-1F85-8C7B-0BB2-19B97772B66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0" t="26364" r="17647" b="24545"/>
            <a:stretch>
              <a:fillRect/>
            </a:stretch>
          </p:blipFill>
          <p:spPr bwMode="auto">
            <a:xfrm>
              <a:off x="172" y="892"/>
              <a:ext cx="1733" cy="16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4" name="Group 24">
              <a:extLst>
                <a:ext uri="{FF2B5EF4-FFF2-40B4-BE49-F238E27FC236}">
                  <a16:creationId xmlns:a16="http://schemas.microsoft.com/office/drawing/2014/main" id="{CC7C5E90-FBAF-5A5F-CB33-FFCAACA399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" y="748"/>
              <a:ext cx="3572" cy="1820"/>
              <a:chOff x="172" y="748"/>
              <a:chExt cx="3572" cy="1820"/>
            </a:xfrm>
          </p:grpSpPr>
          <p:sp>
            <p:nvSpPr>
              <p:cNvPr id="17433" name="Text Box 25">
                <a:extLst>
                  <a:ext uri="{FF2B5EF4-FFF2-40B4-BE49-F238E27FC236}">
                    <a16:creationId xmlns:a16="http://schemas.microsoft.com/office/drawing/2014/main" id="{758C7D29-2A0E-F2F6-E450-14F9B0B82A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748"/>
                <a:ext cx="1728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buClrTx/>
                  <a:buFontTx/>
                  <a:buNone/>
                  <a:defRPr/>
                </a:pPr>
                <a:r>
                  <a:rPr lang="en-US" sz="20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Left: initial phase space topology. No islands.</a:t>
                </a:r>
              </a:p>
            </p:txBody>
          </p:sp>
          <p:sp>
            <p:nvSpPr>
              <p:cNvPr id="17434" name="Rectangle 26">
                <a:extLst>
                  <a:ext uri="{FF2B5EF4-FFF2-40B4-BE49-F238E27FC236}">
                    <a16:creationId xmlns:a16="http://schemas.microsoft.com/office/drawing/2014/main" id="{5AE7ECF8-DF91-892A-D141-1BB3B7B6E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" y="892"/>
                <a:ext cx="1733" cy="1676"/>
              </a:xfrm>
              <a:prstGeom prst="rect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2A004E"/>
      </a:dk1>
      <a:lt1>
        <a:srgbClr val="FFFFFF"/>
      </a:lt1>
      <a:dk2>
        <a:srgbClr val="240193"/>
      </a:dk2>
      <a:lt2>
        <a:srgbClr val="00CCCC"/>
      </a:lt2>
      <a:accent1>
        <a:srgbClr val="D60093"/>
      </a:accent1>
      <a:accent2>
        <a:srgbClr val="0000FF"/>
      </a:accent2>
      <a:accent3>
        <a:srgbClr val="ACAAC8"/>
      </a:accent3>
      <a:accent4>
        <a:srgbClr val="DADADA"/>
      </a:accent4>
      <a:accent5>
        <a:srgbClr val="E8AAC8"/>
      </a:accent5>
      <a:accent6>
        <a:srgbClr val="0000E7"/>
      </a:accent6>
      <a:hlink>
        <a:srgbClr val="FFFF00"/>
      </a:hlink>
      <a:folHlink>
        <a:srgbClr val="7500D7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 typeface="Monotype Sorts" pitchFamily="2" charset="2"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 typeface="Monotype Sorts" pitchFamily="2" charset="2"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4113</TotalTime>
  <Words>2384</Words>
  <Application>Microsoft Macintosh PowerPoint</Application>
  <PresentationFormat>On-screen Show (4:3)</PresentationFormat>
  <Paragraphs>350</Paragraphs>
  <Slides>33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Times New Roman</vt:lpstr>
      <vt:lpstr>Monotype Sorts</vt:lpstr>
      <vt:lpstr>Comic Sans MS</vt:lpstr>
      <vt:lpstr>Arial</vt:lpstr>
      <vt:lpstr>Book Antiqua</vt:lpstr>
      <vt:lpstr>Wingdings</vt:lpstr>
      <vt:lpstr>Symbol</vt:lpstr>
      <vt:lpstr>Chalkboard</vt:lpstr>
      <vt:lpstr>Default Design</vt:lpstr>
      <vt:lpstr>MathType 5.0 Equation</vt:lpstr>
      <vt:lpstr>Equation</vt:lpstr>
      <vt:lpstr>Manipulation of transverse beam distribution in circular accelerators: beam splitting by particles’ trapping into resonance islands</vt:lpstr>
      <vt:lpstr>Introduction - I</vt:lpstr>
      <vt:lpstr>Introduction - II</vt:lpstr>
      <vt:lpstr>Present multi-turn extraction – I</vt:lpstr>
      <vt:lpstr>Present multi-turn extraction – II</vt:lpstr>
      <vt:lpstr>Present multi-turn extraction –III</vt:lpstr>
      <vt:lpstr>Novel multi-turn extraction – I</vt:lpstr>
      <vt:lpstr>Model used in numerical simulations</vt:lpstr>
      <vt:lpstr>Novel multi-turn extraction – II</vt:lpstr>
      <vt:lpstr>Novel multi-turn extraction - III  </vt:lpstr>
      <vt:lpstr>Novel multi-turn extraction – IV</vt:lpstr>
      <vt:lpstr>Novel multi-turn extraction - V</vt:lpstr>
      <vt:lpstr>Novel multi-turn extraction with other resonances - I</vt:lpstr>
      <vt:lpstr>Novel multi-turn extraction with other resonances - II</vt:lpstr>
      <vt:lpstr>Novel multi-turn extraction: 4th order unstable resonance - new application!</vt:lpstr>
      <vt:lpstr>Novel multi-turn injection: new application!</vt:lpstr>
      <vt:lpstr>Novel multi-turn injection: new application!</vt:lpstr>
      <vt:lpstr>The capture process - I</vt:lpstr>
      <vt:lpstr>The capture process - II</vt:lpstr>
      <vt:lpstr>The capture process - III</vt:lpstr>
      <vt:lpstr>Analytical computation of island’s parameters</vt:lpstr>
      <vt:lpstr>Operational implementation - I</vt:lpstr>
      <vt:lpstr>Operational implementation - II</vt:lpstr>
      <vt:lpstr>Transverse dynamics - III</vt:lpstr>
      <vt:lpstr>Evolution of beam distribution</vt:lpstr>
      <vt:lpstr>Trapping performance</vt:lpstr>
      <vt:lpstr>Extraction efficiency</vt:lpstr>
      <vt:lpstr>CT vs. MTE: extraction losses</vt:lpstr>
      <vt:lpstr>First observations of intensity-dependent effects - I</vt:lpstr>
      <vt:lpstr>First observations of intensity-dependent effects - II</vt:lpstr>
      <vt:lpstr>Summary and Outlook - I</vt:lpstr>
      <vt:lpstr>Summary and Outlook - II</vt:lpstr>
      <vt:lpstr>Selected references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Resonant multi-turn extraction: principle and experiments</dc:title>
  <dc:subject>Multiturn extraction</dc:subject>
  <dc:creator>M. Giovannozzi</dc:creator>
  <dc:description>Coulomb05 talk</dc:description>
  <cp:lastModifiedBy>Todd Satogata</cp:lastModifiedBy>
  <cp:revision>570</cp:revision>
  <cp:lastPrinted>2024-01-29T14:17:16Z</cp:lastPrinted>
  <dcterms:created xsi:type="dcterms:W3CDTF">2003-03-31T12:35:32Z</dcterms:created>
  <dcterms:modified xsi:type="dcterms:W3CDTF">2024-01-29T14:18:03Z</dcterms:modified>
</cp:coreProperties>
</file>