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424" r:id="rId3"/>
    <p:sldId id="425" r:id="rId4"/>
    <p:sldId id="426" r:id="rId5"/>
    <p:sldId id="427" r:id="rId6"/>
    <p:sldId id="428" r:id="rId7"/>
    <p:sldId id="429" r:id="rId8"/>
    <p:sldId id="430" r:id="rId9"/>
    <p:sldId id="431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D767A"/>
    <a:srgbClr val="116B13"/>
    <a:srgbClr val="00B500"/>
    <a:srgbClr val="8D0A0F"/>
    <a:srgbClr val="E38251"/>
    <a:srgbClr val="188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6" autoAdjust="0"/>
    <p:restoredTop sz="99522" autoAdjust="0"/>
  </p:normalViewPr>
  <p:slideViewPr>
    <p:cSldViewPr>
      <p:cViewPr>
        <p:scale>
          <a:sx n="80" d="100"/>
          <a:sy n="80" d="100"/>
        </p:scale>
        <p:origin x="-128" y="-8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2" d="100"/>
          <a:sy n="102" d="100"/>
        </p:scale>
        <p:origin x="-258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DF9A3D7-3847-154F-A5DD-B0E0D63C1D68}" type="datetime1">
              <a:rPr lang="en-US"/>
              <a:pPr/>
              <a:t>11/11/13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F1BF8F9-FBC9-9041-83C9-4DD2E10065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74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AC09DBCE-FBA5-DF4D-A2BE-545183F5175B}" type="datetime1">
              <a:rPr lang="en-US"/>
              <a:pPr/>
              <a:t>11/11/13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C29F202-07C7-604E-B938-A041F5E571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337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1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46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85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29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39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5946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43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67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27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5609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295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79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9184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60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9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1873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7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9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70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646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4646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954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580085" y="6516915"/>
            <a:ext cx="76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72159B8-6456-DA43-94C3-BBBB678059EC}" type="slidenum">
              <a:rPr lang="en-US" sz="1400" smtClean="0">
                <a:solidFill>
                  <a:srgbClr val="2D2D8A"/>
                </a:solidFill>
                <a:latin typeface="Arial" charset="0"/>
              </a:rPr>
              <a:pPr/>
              <a:t>‹#›</a:t>
            </a:fld>
            <a:endParaRPr lang="en-US" sz="1400" dirty="0" smtClean="0">
              <a:solidFill>
                <a:srgbClr val="2D2D8A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034540" y="6513740"/>
            <a:ext cx="5532120" cy="30777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400" dirty="0" smtClean="0">
                <a:solidFill>
                  <a:srgbClr val="2D2D8A"/>
                </a:solidFill>
                <a:latin typeface="Arial" charset="0"/>
              </a:rPr>
              <a:t>T. Satogata </a:t>
            </a:r>
            <a:r>
              <a:rPr lang="en-US" sz="1400" baseline="0" dirty="0" smtClean="0">
                <a:solidFill>
                  <a:srgbClr val="2D2D8A"/>
                </a:solidFill>
                <a:latin typeface="Arial" charset="0"/>
              </a:rPr>
              <a:t>    </a:t>
            </a:r>
            <a:r>
              <a:rPr lang="en-US" sz="1400" dirty="0" smtClean="0">
                <a:solidFill>
                  <a:srgbClr val="2D2D8A"/>
                </a:solidFill>
                <a:latin typeface="Arial" charset="0"/>
              </a:rPr>
              <a:t>Hall D Beamline/Tagger Meet</a:t>
            </a:r>
            <a:r>
              <a:rPr lang="en-US" sz="1400" baseline="0" dirty="0" smtClean="0">
                <a:solidFill>
                  <a:srgbClr val="2D2D8A"/>
                </a:solidFill>
                <a:latin typeface="Arial" charset="0"/>
              </a:rPr>
              <a:t>     </a:t>
            </a:r>
            <a:r>
              <a:rPr lang="en-US" sz="1400" dirty="0" smtClean="0">
                <a:solidFill>
                  <a:srgbClr val="2D2D8A"/>
                </a:solidFill>
                <a:latin typeface="Arial" charset="0"/>
              </a:rPr>
              <a:t>Nov 11 2013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Arial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rgbClr val="000090"/>
          </a:solidFill>
          <a:latin typeface="Arial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rgbClr val="116B13"/>
          </a:solidFill>
          <a:latin typeface="Arial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FF0000"/>
          </a:solidFill>
          <a:latin typeface="Arial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286000" y="6550025"/>
            <a:ext cx="50292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2D2D8A"/>
                </a:solidFill>
                <a:latin typeface="Arial" charset="0"/>
              </a:rPr>
              <a:t>T. Satogata / January 2013          USPAS Accelerator Physics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543800" y="6553200"/>
            <a:ext cx="5334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fld id="{F2EDEE08-941C-2749-A57B-3D0AF7956A92}" type="slidenum">
              <a:rPr lang="en-US" sz="1400" smtClean="0">
                <a:solidFill>
                  <a:srgbClr val="2D2D8A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sz="1400" smtClean="0">
              <a:solidFill>
                <a:srgbClr val="2D2D8A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30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200">
          <a:solidFill>
            <a:srgbClr val="000090"/>
          </a:solidFill>
          <a:latin typeface="Arial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88D1B"/>
          </a:solidFill>
          <a:latin typeface="Arial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FF0000"/>
          </a:solidFill>
          <a:latin typeface="Arial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D APEL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14400"/>
            <a:ext cx="8153400" cy="4953000"/>
          </a:xfrm>
        </p:spPr>
        <p:txBody>
          <a:bodyPr/>
          <a:lstStyle/>
          <a:p>
            <a:r>
              <a:rPr lang="en-US" dirty="0" smtClean="0"/>
              <a:t>Hall D Commissioning (Elton Smith)</a:t>
            </a:r>
          </a:p>
          <a:p>
            <a:pPr lvl="1"/>
            <a:r>
              <a:rPr lang="en-US" dirty="0" smtClean="0"/>
              <a:t>Tagger/Hall on same PSS (Kelly Mahoney, email Nov 1)</a:t>
            </a:r>
          </a:p>
          <a:p>
            <a:pPr lvl="1"/>
            <a:r>
              <a:rPr lang="en-US" dirty="0" smtClean="0"/>
              <a:t>Substantial effort to SCMB, change </a:t>
            </a:r>
            <a:r>
              <a:rPr lang="en-US" dirty="0" err="1" smtClean="0"/>
              <a:t>req</a:t>
            </a:r>
            <a:r>
              <a:rPr lang="en-US" dirty="0" smtClean="0"/>
              <a:t> to next ARR</a:t>
            </a:r>
          </a:p>
          <a:p>
            <a:pPr lvl="1"/>
            <a:r>
              <a:rPr lang="en-US" dirty="0" smtClean="0"/>
              <a:t>Hall D/Tagger enclosure PSS functional ~Jan 2014</a:t>
            </a:r>
          </a:p>
          <a:p>
            <a:pPr lvl="1"/>
            <a:r>
              <a:rPr lang="en-US" dirty="0" smtClean="0"/>
              <a:t>Todd will review Hall D ops procedures with Mike </a:t>
            </a:r>
            <a:r>
              <a:rPr lang="en-US" dirty="0" err="1" smtClean="0"/>
              <a:t>McCaughan</a:t>
            </a:r>
            <a:endParaRPr lang="en-US" dirty="0" smtClean="0"/>
          </a:p>
          <a:p>
            <a:r>
              <a:rPr lang="en-US" dirty="0" smtClean="0"/>
              <a:t>RF signals to hall (Tomasz </a:t>
            </a:r>
            <a:r>
              <a:rPr lang="en-US" dirty="0" err="1" smtClean="0"/>
              <a:t>Plawski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7/8” </a:t>
            </a:r>
            <a:r>
              <a:rPr lang="en-US" dirty="0" err="1" smtClean="0"/>
              <a:t>heliax</a:t>
            </a:r>
            <a:r>
              <a:rPr lang="en-US" dirty="0" smtClean="0"/>
              <a:t> from MCC to hall (cable cost ~$4200)</a:t>
            </a:r>
          </a:p>
          <a:p>
            <a:pPr lvl="1"/>
            <a:r>
              <a:rPr lang="en-US" dirty="0" smtClean="0"/>
              <a:t>Questions about </a:t>
            </a:r>
            <a:r>
              <a:rPr lang="en-US" dirty="0" smtClean="0"/>
              <a:t>alternate clocking for </a:t>
            </a:r>
            <a:r>
              <a:rPr lang="en-US" smtClean="0"/>
              <a:t>separator upgrade</a:t>
            </a:r>
            <a:endParaRPr lang="en-US" dirty="0" smtClean="0"/>
          </a:p>
          <a:p>
            <a:r>
              <a:rPr lang="en-US" dirty="0" smtClean="0"/>
              <a:t>Alex </a:t>
            </a:r>
            <a:r>
              <a:rPr lang="en-US" dirty="0" smtClean="0"/>
              <a:t>has requested steering angles/</a:t>
            </a:r>
            <a:r>
              <a:rPr lang="en-US" dirty="0" err="1" smtClean="0"/>
              <a:t>pos</a:t>
            </a:r>
            <a:r>
              <a:rPr lang="en-US" dirty="0" smtClean="0"/>
              <a:t> ranges at radiator</a:t>
            </a:r>
          </a:p>
          <a:p>
            <a:pPr lvl="1"/>
            <a:r>
              <a:rPr lang="en-US" dirty="0" smtClean="0"/>
              <a:t>Todd evaluating beamline optics</a:t>
            </a:r>
          </a:p>
          <a:p>
            <a:r>
              <a:rPr lang="en-US" dirty="0" smtClean="0"/>
              <a:t>Schedule:</a:t>
            </a:r>
          </a:p>
          <a:p>
            <a:pPr lvl="1"/>
            <a:r>
              <a:rPr lang="en-US" dirty="0" smtClean="0"/>
              <a:t>Todd walking beamline weekly to evaluate installation progress</a:t>
            </a:r>
          </a:p>
          <a:p>
            <a:pPr lvl="1"/>
            <a:r>
              <a:rPr lang="en-US" dirty="0" err="1" smtClean="0"/>
              <a:t>Acc</a:t>
            </a:r>
            <a:r>
              <a:rPr lang="en-US" dirty="0" smtClean="0"/>
              <a:t>-I, II, III commissioning schedules on next slides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00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Acc</a:t>
            </a:r>
            <a:r>
              <a:rPr lang="en-US" dirty="0" smtClean="0"/>
              <a:t>-I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CW beam to inline dump (injector), tune beam (&lt;8uA) to 2R</a:t>
            </a:r>
          </a:p>
          <a:p>
            <a:pPr lvl="1"/>
            <a:r>
              <a:rPr lang="en-US" dirty="0" smtClean="0"/>
              <a:t>Beam through all C100s, rebuilt 1A/2A arcs</a:t>
            </a:r>
          </a:p>
          <a:p>
            <a:pPr lvl="1"/>
            <a:r>
              <a:rPr lang="en-US" dirty="0"/>
              <a:t>Check out hardware, optics tools, model, applications,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Schedule has shifted a bit (</a:t>
            </a:r>
            <a:r>
              <a:rPr lang="en-US" dirty="0" err="1" smtClean="0"/>
              <a:t>cryo</a:t>
            </a:r>
            <a:r>
              <a:rPr lang="en-US" dirty="0" smtClean="0"/>
              <a:t> delays)</a:t>
            </a:r>
          </a:p>
          <a:p>
            <a:pPr lvl="1"/>
            <a:r>
              <a:rPr lang="en-US" dirty="0" smtClean="0"/>
              <a:t>130 </a:t>
            </a:r>
            <a:r>
              <a:rPr lang="en-US" dirty="0" err="1" smtClean="0"/>
              <a:t>keV</a:t>
            </a:r>
            <a:r>
              <a:rPr lang="en-US" dirty="0" smtClean="0"/>
              <a:t> beam commissioned in injector as of Nov 11</a:t>
            </a:r>
          </a:p>
          <a:p>
            <a:pPr lvl="1"/>
            <a:r>
              <a:rPr lang="en-US" dirty="0" smtClean="0"/>
              <a:t>Downshift to hot checkout, RF commissioning to Dec 2</a:t>
            </a:r>
          </a:p>
          <a:p>
            <a:pPr lvl="1"/>
            <a:endParaRPr lang="en-US" dirty="0"/>
          </a:p>
          <a:p>
            <a:r>
              <a:rPr lang="en-US" dirty="0" smtClean="0"/>
              <a:t>New </a:t>
            </a:r>
            <a:r>
              <a:rPr lang="en-US" dirty="0" err="1" smtClean="0"/>
              <a:t>Acc</a:t>
            </a:r>
            <a:r>
              <a:rPr lang="en-US" dirty="0" smtClean="0"/>
              <a:t>-I Schedule</a:t>
            </a:r>
          </a:p>
          <a:p>
            <a:pPr lvl="1"/>
            <a:r>
              <a:rPr lang="en-US" dirty="0" smtClean="0"/>
              <a:t>Operations: Dec 2 to Dec 16, Jan 10 to Feb 7</a:t>
            </a:r>
          </a:p>
          <a:p>
            <a:pPr lvl="1"/>
            <a:r>
              <a:rPr lang="en-US" dirty="0" smtClean="0"/>
              <a:t>Holiday break: Dec 16 to Jan 10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66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Acc</a:t>
            </a:r>
            <a:r>
              <a:rPr lang="en-US" dirty="0" smtClean="0"/>
              <a:t>-II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3-pass spin-up, optics checkout to BSY</a:t>
            </a:r>
          </a:p>
          <a:p>
            <a:pPr lvl="1"/>
            <a:r>
              <a:rPr lang="en-US" dirty="0" smtClean="0"/>
              <a:t>Hall A checkout</a:t>
            </a:r>
          </a:p>
          <a:p>
            <a:pPr lvl="1"/>
            <a:r>
              <a:rPr lang="en-US" dirty="0" smtClean="0"/>
              <a:t>5.5-pass spin-up, optics checkout to Hall D if feasible</a:t>
            </a:r>
          </a:p>
          <a:p>
            <a:pPr lvl="1"/>
            <a:endParaRPr lang="en-US" dirty="0"/>
          </a:p>
          <a:p>
            <a:r>
              <a:rPr lang="en-US" dirty="0"/>
              <a:t>Hall D Transport Review: Jan 16</a:t>
            </a:r>
          </a:p>
          <a:p>
            <a:r>
              <a:rPr lang="en-US" dirty="0" err="1" smtClean="0"/>
              <a:t>Acc</a:t>
            </a:r>
            <a:r>
              <a:rPr lang="en-US" dirty="0" smtClean="0"/>
              <a:t>-II Accelerator Readiness Review (ARR): Jan 28</a:t>
            </a:r>
          </a:p>
          <a:p>
            <a:endParaRPr lang="en-US" dirty="0"/>
          </a:p>
          <a:p>
            <a:r>
              <a:rPr lang="en-US" dirty="0" err="1" smtClean="0"/>
              <a:t>Acc</a:t>
            </a:r>
            <a:r>
              <a:rPr lang="en-US" dirty="0" smtClean="0"/>
              <a:t>-II Schedule</a:t>
            </a:r>
          </a:p>
          <a:p>
            <a:pPr lvl="1"/>
            <a:r>
              <a:rPr lang="en-US" dirty="0" smtClean="0"/>
              <a:t>3-pass, Hall A: Feb 28-Apr 18, SAD-II: Apr 18-24</a:t>
            </a:r>
          </a:p>
          <a:p>
            <a:pPr lvl="1"/>
            <a:r>
              <a:rPr lang="en-US" dirty="0" smtClean="0"/>
              <a:t>5.5-pass spin-up, Hall D initial beam: Apr 24-June 7</a:t>
            </a:r>
          </a:p>
          <a:p>
            <a:pPr lvl="1"/>
            <a:r>
              <a:rPr lang="en-US" dirty="0" smtClean="0"/>
              <a:t>Serious concerns about higher arc box PS delivery schedule</a:t>
            </a:r>
          </a:p>
          <a:p>
            <a:pPr lvl="1"/>
            <a:r>
              <a:rPr lang="en-US" dirty="0" smtClean="0"/>
              <a:t>Elton et al investigating split PSS of tagger enclosure, hall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65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Supplies and Other Issues</a:t>
            </a:r>
            <a:endParaRPr lang="en-US" dirty="0"/>
          </a:p>
        </p:txBody>
      </p:sp>
      <p:pic>
        <p:nvPicPr>
          <p:cNvPr id="4" name="Picture 3" descr="boxsupply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" b="59135"/>
          <a:stretch/>
        </p:blipFill>
        <p:spPr>
          <a:xfrm>
            <a:off x="1058712" y="962024"/>
            <a:ext cx="7026576" cy="1828800"/>
          </a:xfrm>
          <a:prstGeom prst="rect">
            <a:avLst/>
          </a:prstGeom>
        </p:spPr>
      </p:pic>
      <p:pic>
        <p:nvPicPr>
          <p:cNvPr id="6" name="Picture 5" descr="sche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89" r="39887" b="44524"/>
          <a:stretch/>
        </p:blipFill>
        <p:spPr>
          <a:xfrm>
            <a:off x="191726" y="3019424"/>
            <a:ext cx="8760549" cy="866776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r>
              <a:rPr lang="en-US" dirty="0" smtClean="0"/>
              <a:t>FY14 budget may not support 20 weeks of FY14 ops</a:t>
            </a:r>
          </a:p>
          <a:p>
            <a:r>
              <a:rPr lang="en-US" dirty="0" smtClean="0"/>
              <a:t>There is some possibility that first Hall D beam gets moved to </a:t>
            </a:r>
            <a:r>
              <a:rPr lang="en-US" dirty="0" err="1" smtClean="0"/>
              <a:t>Acc</a:t>
            </a:r>
            <a:r>
              <a:rPr lang="en-US" dirty="0" smtClean="0"/>
              <a:t>-III (Fall 2014)</a:t>
            </a:r>
          </a:p>
          <a:p>
            <a:r>
              <a:rPr lang="en-US" b="1" dirty="0" smtClean="0"/>
              <a:t>Even in the most optimistic scenario (</a:t>
            </a:r>
            <a:r>
              <a:rPr lang="en-US" b="1" dirty="0" err="1" smtClean="0"/>
              <a:t>Freyberger</a:t>
            </a:r>
            <a:r>
              <a:rPr lang="en-US" b="1" dirty="0" smtClean="0"/>
              <a:t>)</a:t>
            </a:r>
          </a:p>
          <a:p>
            <a:pPr lvl="1"/>
            <a:r>
              <a:rPr lang="en-US" dirty="0" smtClean="0"/>
              <a:t>~1 </a:t>
            </a:r>
            <a:r>
              <a:rPr lang="en-US" dirty="0" err="1" smtClean="0"/>
              <a:t>uA</a:t>
            </a:r>
            <a:r>
              <a:rPr lang="en-US" dirty="0" smtClean="0"/>
              <a:t> tune mode beam to Hall D tagger dump in spring</a:t>
            </a:r>
          </a:p>
          <a:p>
            <a:pPr lvl="1"/>
            <a:r>
              <a:rPr lang="en-US" dirty="0" smtClean="0"/>
              <a:t>Transport line hardware, optics checkout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9541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Acc</a:t>
            </a:r>
            <a:r>
              <a:rPr lang="en-US" dirty="0" smtClean="0"/>
              <a:t>-III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Full energy checkout with two halls, initial operations</a:t>
            </a:r>
          </a:p>
          <a:p>
            <a:pPr lvl="1"/>
            <a:r>
              <a:rPr lang="en-US" dirty="0" smtClean="0"/>
              <a:t>Initial Hall D radiator, detector checkout</a:t>
            </a:r>
          </a:p>
          <a:p>
            <a:pPr lvl="1"/>
            <a:endParaRPr lang="en-US" dirty="0"/>
          </a:p>
          <a:p>
            <a:r>
              <a:rPr lang="en-US" dirty="0" err="1" smtClean="0"/>
              <a:t>Acc</a:t>
            </a:r>
            <a:r>
              <a:rPr lang="en-US" dirty="0"/>
              <a:t>-</a:t>
            </a:r>
            <a:r>
              <a:rPr lang="en-US" dirty="0" smtClean="0"/>
              <a:t>III </a:t>
            </a:r>
            <a:r>
              <a:rPr lang="en-US" dirty="0"/>
              <a:t>Accelerator Readiness Review (ARR): </a:t>
            </a:r>
            <a:r>
              <a:rPr lang="en-US" dirty="0" smtClean="0"/>
              <a:t>March 1 (?)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Acc</a:t>
            </a:r>
            <a:r>
              <a:rPr lang="en-US" dirty="0"/>
              <a:t>-</a:t>
            </a:r>
            <a:r>
              <a:rPr lang="en-US" dirty="0" smtClean="0"/>
              <a:t>III </a:t>
            </a:r>
            <a:r>
              <a:rPr lang="en-US" dirty="0"/>
              <a:t>Schedule</a:t>
            </a:r>
          </a:p>
          <a:p>
            <a:pPr lvl="1"/>
            <a:r>
              <a:rPr lang="en-US" dirty="0" smtClean="0"/>
              <a:t>Sep 22-Dec 19 2014</a:t>
            </a:r>
          </a:p>
          <a:p>
            <a:pPr lvl="1"/>
            <a:r>
              <a:rPr lang="en-US" dirty="0" smtClean="0"/>
              <a:t>Hall D beam: Nov 3-Dec 5</a:t>
            </a:r>
          </a:p>
          <a:p>
            <a:pPr lvl="1"/>
            <a:r>
              <a:rPr lang="en-US" dirty="0" smtClean="0"/>
              <a:t>May include deferred </a:t>
            </a:r>
            <a:r>
              <a:rPr lang="en-US" dirty="0" err="1" smtClean="0"/>
              <a:t>Acc</a:t>
            </a:r>
            <a:r>
              <a:rPr lang="en-US" dirty="0" smtClean="0"/>
              <a:t>-II activities</a:t>
            </a:r>
          </a:p>
          <a:p>
            <a:pPr lvl="1"/>
            <a:r>
              <a:rPr lang="en-US" dirty="0" smtClean="0"/>
              <a:t>Hall and tagger enclosure presumably secured</a:t>
            </a:r>
          </a:p>
        </p:txBody>
      </p:sp>
    </p:spTree>
    <p:extLst>
      <p:ext uri="{BB962C8B-B14F-4D97-AF65-F5344CB8AC3E}">
        <p14:creationId xmlns:p14="http://schemas.microsoft.com/office/powerpoint/2010/main" val="1678648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Beamline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magnets in place</a:t>
            </a:r>
          </a:p>
          <a:p>
            <a:pPr lvl="1"/>
            <a:r>
              <a:rPr lang="en-US" dirty="0" smtClean="0"/>
              <a:t>LCW, electrical hookups in progress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Vacuum pipe installed</a:t>
            </a:r>
          </a:p>
          <a:p>
            <a:pPr lvl="1"/>
            <a:r>
              <a:rPr lang="en-US" dirty="0" smtClean="0"/>
              <a:t>Through CEBAF NL, after first vertical bends to shield wall upstream of radiator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Instrumentation in place</a:t>
            </a:r>
          </a:p>
          <a:p>
            <a:pPr lvl="1"/>
            <a:r>
              <a:rPr lang="en-US" dirty="0" smtClean="0"/>
              <a:t>SEE BPMs on beamline but not cabled yet</a:t>
            </a:r>
          </a:p>
          <a:p>
            <a:pPr lvl="1"/>
            <a:r>
              <a:rPr lang="en-US" dirty="0" err="1" smtClean="0"/>
              <a:t>nA</a:t>
            </a:r>
            <a:r>
              <a:rPr lang="en-US" dirty="0" smtClean="0"/>
              <a:t> BPM hardware on schedule for </a:t>
            </a:r>
            <a:r>
              <a:rPr lang="en-US" dirty="0" err="1" smtClean="0"/>
              <a:t>Acc</a:t>
            </a:r>
            <a:r>
              <a:rPr lang="en-US" dirty="0" smtClean="0"/>
              <a:t>-III</a:t>
            </a:r>
          </a:p>
          <a:p>
            <a:pPr lvl="1"/>
            <a:endParaRPr lang="en-US" dirty="0"/>
          </a:p>
          <a:p>
            <a:r>
              <a:rPr lang="en-US" dirty="0" smtClean="0"/>
              <a:t>Overall beamline installation on schedule</a:t>
            </a:r>
          </a:p>
          <a:p>
            <a:pPr lvl="1"/>
            <a:r>
              <a:rPr lang="en-US" dirty="0" smtClean="0"/>
              <a:t>Not driving schedule compared to, e.g., box supply delivery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457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52400"/>
            <a:ext cx="5410200" cy="685800"/>
          </a:xfrm>
        </p:spPr>
        <p:txBody>
          <a:bodyPr/>
          <a:lstStyle/>
          <a:p>
            <a:r>
              <a:rPr lang="en-US" dirty="0" smtClean="0"/>
              <a:t>Hall D Beamline Photos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-41525"/>
            <a:ext cx="2868473" cy="6518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253" y="762000"/>
            <a:ext cx="5610547" cy="327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4038599"/>
            <a:ext cx="5981699" cy="243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94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Tagger Magnet Mapping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5343" r="5343"/>
          <a:stretch>
            <a:fillRect/>
          </a:stretch>
        </p:blipFill>
        <p:spPr>
          <a:xfrm>
            <a:off x="214745" y="762000"/>
            <a:ext cx="8714510" cy="5638800"/>
          </a:xfrm>
        </p:spPr>
      </p:pic>
    </p:spTree>
    <p:extLst>
      <p:ext uri="{BB962C8B-B14F-4D97-AF65-F5344CB8AC3E}">
        <p14:creationId xmlns:p14="http://schemas.microsoft.com/office/powerpoint/2010/main" val="3165423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solidFill>
          <a:srgbClr val="333399"/>
        </a:solidFill>
      </a:spPr>
      <a:bodyPr wrap="none" rtlCol="0">
        <a:spAutoFit/>
      </a:bodyPr>
      <a:lstStyle>
        <a:defPPr>
          <a:defRPr sz="1600" dirty="0" smtClean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11402</TotalTime>
  <Words>535</Words>
  <Application>Microsoft Macintosh PowerPoint</Application>
  <PresentationFormat>On-screen Show (4:3)</PresentationFormat>
  <Paragraphs>74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Hall D APEL Update</vt:lpstr>
      <vt:lpstr>Acc-I</vt:lpstr>
      <vt:lpstr>Acc-II</vt:lpstr>
      <vt:lpstr>Box Supplies and Other Issues</vt:lpstr>
      <vt:lpstr>Acc-III</vt:lpstr>
      <vt:lpstr>Beamline Installation</vt:lpstr>
      <vt:lpstr>Hall D Beamline Photos</vt:lpstr>
      <vt:lpstr>Tagger Magnet Mapping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Shannan Kyte</dc:creator>
  <cp:lastModifiedBy>Todd Satogata</cp:lastModifiedBy>
  <cp:revision>1917</cp:revision>
  <cp:lastPrinted>2013-01-24T12:33:43Z</cp:lastPrinted>
  <dcterms:created xsi:type="dcterms:W3CDTF">2011-06-15T12:00:05Z</dcterms:created>
  <dcterms:modified xsi:type="dcterms:W3CDTF">2013-11-11T18:09:31Z</dcterms:modified>
</cp:coreProperties>
</file>