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1" r:id="rId2"/>
    <p:sldId id="300" r:id="rId3"/>
    <p:sldId id="301" r:id="rId4"/>
    <p:sldId id="303" r:id="rId5"/>
    <p:sldId id="302" r:id="rId6"/>
    <p:sldId id="304" r:id="rId7"/>
    <p:sldId id="307" r:id="rId8"/>
    <p:sldId id="305" r:id="rId9"/>
    <p:sldId id="296" r:id="rId10"/>
    <p:sldId id="294" r:id="rId11"/>
    <p:sldId id="299" r:id="rId12"/>
    <p:sldId id="298" r:id="rId13"/>
    <p:sldId id="30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E02"/>
    <a:srgbClr val="CDCDCD"/>
    <a:srgbClr val="FFAD00"/>
    <a:srgbClr val="D1C2A1"/>
    <a:srgbClr val="F6F2C7"/>
    <a:srgbClr val="A3262A"/>
    <a:srgbClr val="E3D9B9"/>
    <a:srgbClr val="E9CE78"/>
    <a:srgbClr val="FFF3D0"/>
    <a:srgbClr val="FFE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0" autoAdjust="0"/>
    <p:restoredTop sz="86471" autoAdjust="0"/>
  </p:normalViewPr>
  <p:slideViewPr>
    <p:cSldViewPr snapToGrid="0" snapToObjects="1" showGuides="1">
      <p:cViewPr>
        <p:scale>
          <a:sx n="114" d="100"/>
          <a:sy n="114" d="100"/>
        </p:scale>
        <p:origin x="-1672" y="-200"/>
      </p:cViewPr>
      <p:guideLst>
        <p:guide orient="horz" pos="2160"/>
        <p:guide pos="2880"/>
      </p:guideLst>
    </p:cSldViewPr>
  </p:slideViewPr>
  <p:outlineViewPr>
    <p:cViewPr>
      <p:scale>
        <a:sx n="35" d="100"/>
        <a:sy n="3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9EE1124A-8259-2F43-AA9E-1AB80762BA4E}" type="datetimeFigureOut">
              <a:rPr lang="en-US" smtClean="0"/>
              <a:pPr/>
              <a:t>11/6/16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143934"/>
            <a:ext cx="9052560" cy="397933"/>
          </a:xfrm>
        </p:spPr>
        <p:txBody>
          <a:bodyPr/>
          <a:lstStyle>
            <a:lvl1pPr>
              <a:defRPr sz="31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5059363"/>
          </a:xfrm>
        </p:spPr>
        <p:txBody>
          <a:bodyPr/>
          <a:lstStyle>
            <a:lvl1pPr>
              <a:defRPr sz="2600"/>
            </a:lvl1pPr>
            <a:lvl2pPr>
              <a:defRPr sz="2400">
                <a:solidFill>
                  <a:srgbClr val="000090"/>
                </a:solidFill>
              </a:defRPr>
            </a:lvl2pPr>
            <a:lvl3pPr>
              <a:defRPr sz="2200">
                <a:solidFill>
                  <a:srgbClr val="0000FF"/>
                </a:solidFill>
              </a:defRPr>
            </a:lvl3pPr>
            <a:lvl4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62037" y="6568727"/>
            <a:ext cx="6500295" cy="169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/>
              </a:rPr>
              <a:t>7 Nov </a:t>
            </a:r>
            <a:r>
              <a:rPr lang="en-US" dirty="0" smtClean="0">
                <a:latin typeface="Arial"/>
              </a:rPr>
              <a:t>2016		What</a:t>
            </a:r>
            <a:r>
              <a:rPr lang="en-US" baseline="0" dirty="0" smtClean="0">
                <a:latin typeface="Arial"/>
              </a:rPr>
              <a:t> Is JACOW, What We Do</a:t>
            </a:r>
            <a:r>
              <a:rPr lang="en-US" dirty="0" smtClean="0">
                <a:latin typeface="Arial"/>
              </a:rPr>
              <a:t>		T.</a:t>
            </a:r>
            <a:r>
              <a:rPr lang="en-US" baseline="0" dirty="0" smtClean="0">
                <a:latin typeface="Arial"/>
              </a:rPr>
              <a:t> Satogata		</a:t>
            </a:r>
            <a:r>
              <a:rPr lang="en-US" dirty="0" smtClean="0">
                <a:latin typeface="Arial"/>
              </a:rPr>
              <a:t>p.  </a:t>
            </a:r>
            <a:fld id="{B58F48A6-A3E1-4848-9AC3-B43F560BE4FE}" type="slidenum">
              <a:rPr lang="en-US" smtClean="0">
                <a:latin typeface="Arial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 smtClean="0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11/6/16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11/6/16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11/6/16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11/6/16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11/6/16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11/6/16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www.jacow.org/StakeHolders/ListOfStakeholder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acow.org/About/TheCollaboratio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www.jacow.org/About/TeamMembersRol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://epaper.kek.jp/jacow/TM_2003_Trieste/slides/Seminar-JP.pdf" TargetMode="External"/><Relationship Id="rId5" Type="http://schemas.openxmlformats.org/officeDocument/2006/relationships/hyperlink" Target="http://www.jacow.org/uploads/About/Article_KASOKUKI.pdf" TargetMode="External"/><Relationship Id="rId6" Type="http://schemas.openxmlformats.org/officeDocument/2006/relationships/image" Target="../media/image24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a/Exaltation-Larks-Ultimate-James-Lipton/dp/0140170960" TargetMode="External"/><Relationship Id="rId4" Type="http://schemas.openxmlformats.org/officeDocument/2006/relationships/hyperlink" Target="https://www.youtube.com/watch?v=ug8nHaelWtc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acow.org/About/Goal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://www.jacow.org/About/PoliciesRequirementsForPublishingOnJACo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acow.org/About/Charter" TargetMode="External"/><Relationship Id="rId3" Type="http://schemas.openxmlformats.org/officeDocument/2006/relationships/hyperlink" Target="http://www.jacow.org/Main/Contact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" y="1178005"/>
            <a:ext cx="8549640" cy="1470025"/>
          </a:xfrm>
        </p:spPr>
        <p:txBody>
          <a:bodyPr/>
          <a:lstStyle/>
          <a:p>
            <a:r>
              <a:rPr lang="en-US" sz="3200" b="1" dirty="0" smtClean="0"/>
              <a:t>What is </a:t>
            </a:r>
            <a:r>
              <a:rPr lang="en-US" sz="3200" b="1" dirty="0" err="1" smtClean="0"/>
              <a:t>JACoW</a:t>
            </a:r>
            <a:r>
              <a:rPr lang="en-US" sz="3200" b="1" dirty="0" smtClean="0"/>
              <a:t> and</a:t>
            </a:r>
            <a:br>
              <a:rPr lang="en-US" sz="3200" b="1" dirty="0" smtClean="0"/>
            </a:br>
            <a:r>
              <a:rPr lang="en-US" sz="3200" b="1" dirty="0" smtClean="0"/>
              <a:t>What Do We Offer To Your Conference?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640" y="2788267"/>
            <a:ext cx="6400800" cy="2524276"/>
          </a:xfrm>
        </p:spPr>
        <p:txBody>
          <a:bodyPr>
            <a:normAutofit/>
          </a:bodyPr>
          <a:lstStyle/>
          <a:p>
            <a:r>
              <a:rPr lang="en-US" dirty="0" smtClean="0"/>
              <a:t>Todd Satogata</a:t>
            </a:r>
          </a:p>
          <a:p>
            <a:r>
              <a:rPr lang="en-US" dirty="0" smtClean="0"/>
              <a:t>Jefferson Lab and Old Dominion University</a:t>
            </a:r>
          </a:p>
          <a:p>
            <a:endParaRPr lang="en-US" dirty="0"/>
          </a:p>
          <a:p>
            <a:r>
              <a:rPr lang="en-US" dirty="0" err="1" smtClean="0"/>
              <a:t>JACoW</a:t>
            </a:r>
            <a:r>
              <a:rPr lang="en-US" dirty="0" smtClean="0"/>
              <a:t> Team Meeting 2016</a:t>
            </a:r>
          </a:p>
          <a:p>
            <a:r>
              <a:rPr lang="en-US" dirty="0" smtClean="0"/>
              <a:t>Vancouver, Canada</a:t>
            </a:r>
          </a:p>
          <a:p>
            <a:r>
              <a:rPr lang="en-US" dirty="0"/>
              <a:t>5</a:t>
            </a:r>
            <a:r>
              <a:rPr lang="en-US" dirty="0" smtClean="0"/>
              <a:t> November 2016</a:t>
            </a:r>
            <a:endParaRPr lang="en-US" dirty="0"/>
          </a:p>
        </p:txBody>
      </p:sp>
      <p:pic>
        <p:nvPicPr>
          <p:cNvPr id="14" name="Picture 13" descr="Screen Shot 2016-11-05 at 1.49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2" y="4525777"/>
            <a:ext cx="3048000" cy="1881909"/>
          </a:xfrm>
          <a:prstGeom prst="rect">
            <a:avLst/>
          </a:prstGeom>
        </p:spPr>
      </p:pic>
      <p:pic>
        <p:nvPicPr>
          <p:cNvPr id="15" name="Picture 14" descr="Screen Shot 2016-11-05 at 1.49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778" y="4524899"/>
            <a:ext cx="2331034" cy="1883664"/>
          </a:xfrm>
          <a:prstGeom prst="rect">
            <a:avLst/>
          </a:prstGeom>
        </p:spPr>
      </p:pic>
      <p:pic>
        <p:nvPicPr>
          <p:cNvPr id="16" name="Picture 15" descr="Screen Shot 2016-11-05 at 1.50.59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2" r="10641"/>
          <a:stretch/>
        </p:blipFill>
        <p:spPr>
          <a:xfrm>
            <a:off x="2733730" y="169042"/>
            <a:ext cx="3676540" cy="12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2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JACoW</a:t>
            </a:r>
            <a:r>
              <a:rPr lang="en-US" dirty="0" smtClean="0"/>
              <a:t>?</a:t>
            </a:r>
            <a:r>
              <a:rPr lang="en-US" dirty="0"/>
              <a:t>	</a:t>
            </a:r>
            <a:r>
              <a:rPr lang="en-US" dirty="0" smtClean="0"/>
              <a:t>		A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JACoW</a:t>
            </a:r>
            <a:r>
              <a:rPr lang="en-US" dirty="0" smtClean="0"/>
              <a:t> is an international collaboration</a:t>
            </a:r>
          </a:p>
          <a:p>
            <a:pPr lvl="1"/>
            <a:r>
              <a:rPr lang="en-US" baseline="0" dirty="0" smtClean="0"/>
              <a:t>Dedicated to prompt high-quality publication of accelerator science conference proceedings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093" y="763384"/>
            <a:ext cx="4267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  <a:hlinkClick r:id="rId2"/>
              </a:rPr>
              <a:t>http://www.jacow.org/About/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  <a:hlinkClick r:id="rId2"/>
              </a:rPr>
              <a:t>TheCollaboration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77" y="2388381"/>
            <a:ext cx="5985247" cy="3729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4881" y="6118317"/>
            <a:ext cx="513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  <a:hlinkClick r:id="rId4"/>
              </a:rPr>
              <a:t>http://www.jacow.org/StakeHolders/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  <a:hlinkClick r:id="rId4"/>
              </a:rPr>
              <a:t>ListOfStakeholders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</a:t>
            </a:r>
            <a:endParaRPr lang="en-US" sz="16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8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IPAC’16 </a:t>
            </a:r>
            <a:r>
              <a:rPr lang="en-US" dirty="0" err="1" smtClean="0"/>
              <a:t>JACoW</a:t>
            </a:r>
            <a:r>
              <a:rPr lang="en-US" dirty="0" smtClean="0"/>
              <a:t> Team (</a:t>
            </a:r>
            <a:r>
              <a:rPr lang="en-US" dirty="0" err="1" smtClean="0"/>
              <a:t>Busan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44300"/>
            <a:ext cx="8229600" cy="2138862"/>
          </a:xfrm>
        </p:spPr>
        <p:txBody>
          <a:bodyPr>
            <a:normAutofit/>
          </a:bodyPr>
          <a:lstStyle/>
          <a:p>
            <a:r>
              <a:rPr lang="en-US" dirty="0" smtClean="0"/>
              <a:t>All of us are members of the </a:t>
            </a:r>
            <a:r>
              <a:rPr lang="en-US" dirty="0" err="1" smtClean="0"/>
              <a:t>JACoW</a:t>
            </a:r>
            <a:r>
              <a:rPr lang="en-US" dirty="0" smtClean="0"/>
              <a:t> team</a:t>
            </a:r>
          </a:p>
          <a:p>
            <a:pPr lvl="1"/>
            <a:r>
              <a:rPr lang="en-US" dirty="0" smtClean="0"/>
              <a:t>Producing excellent, prompt proceedings for international conferences in good </a:t>
            </a:r>
            <a:r>
              <a:rPr lang="en-US" dirty="0" err="1" smtClean="0"/>
              <a:t>cameraderie</a:t>
            </a:r>
            <a:endParaRPr lang="en-US" dirty="0" smtClean="0"/>
          </a:p>
          <a:p>
            <a:pPr lvl="1"/>
            <a:r>
              <a:rPr lang="en-US" dirty="0" smtClean="0"/>
              <a:t>Coordinating support for proceedings production</a:t>
            </a:r>
          </a:p>
          <a:p>
            <a:pPr lvl="2"/>
            <a:r>
              <a:rPr lang="en-US" dirty="0" smtClean="0"/>
              <a:t>Author reception, IT, presentation management,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5" name="Picture 4" descr="Screen Shot 2016-11-06 at 2.0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7219"/>
            <a:ext cx="9144000" cy="2963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8694" y="763384"/>
            <a:ext cx="458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  <a:hlinkClick r:id="rId3"/>
              </a:rPr>
              <a:t>http://www.jacow.org/About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  <a:hlinkClick r:id="rId3"/>
              </a:rPr>
              <a:t>/TeamMembersRoles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663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11-05 at 2.04.54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747" y="825025"/>
            <a:ext cx="3074923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JACoW</a:t>
            </a:r>
            <a:r>
              <a:rPr lang="en-US" dirty="0" smtClean="0"/>
              <a:t>: Producing Excellent Proceedings</a:t>
            </a:r>
            <a:endParaRPr lang="en-US" dirty="0"/>
          </a:p>
        </p:txBody>
      </p:sp>
      <p:pic>
        <p:nvPicPr>
          <p:cNvPr id="6" name="Picture 5" descr="Screen Shot 2016-11-05 at 2.03.2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5025"/>
            <a:ext cx="2982662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creen Shot 2016-11-05 at 2.04.1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83" y="2765223"/>
            <a:ext cx="3783557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creen Shot 2016-11-05 at 2.05.48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616" y="2765223"/>
            <a:ext cx="3026260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219387" y="1507208"/>
            <a:ext cx="1701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2"/>
                </a:solidFill>
                <a:latin typeface="Arial"/>
                <a:cs typeface="Arial"/>
              </a:rPr>
              <a:t>179 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conferences</a:t>
            </a:r>
          </a:p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nd workshops</a:t>
            </a:r>
          </a:p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s of this writing</a:t>
            </a:r>
          </a:p>
        </p:txBody>
      </p:sp>
    </p:spTree>
    <p:extLst>
      <p:ext uri="{BB962C8B-B14F-4D97-AF65-F5344CB8AC3E}">
        <p14:creationId xmlns:p14="http://schemas.microsoft.com/office/powerpoint/2010/main" val="89087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Reading</a:t>
            </a:r>
            <a:endParaRPr lang="en-US" dirty="0"/>
          </a:p>
        </p:txBody>
      </p:sp>
      <p:pic>
        <p:nvPicPr>
          <p:cNvPr id="4" name="Picture 3" descr="Screen Shot 2016-11-06 at 2.44.57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14" y="975280"/>
            <a:ext cx="4453287" cy="5152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creen Shot 2016-11-06 at 2.45.2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708" y="2228660"/>
            <a:ext cx="4312501" cy="3871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87007" y="6129867"/>
            <a:ext cx="5433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/>
                <a:cs typeface="Arial"/>
                <a:hlinkClick r:id="rId4"/>
              </a:rPr>
              <a:t>http://epaper.kek.jp/jacow/TM_2003_Trieste/slides/Seminar-</a:t>
            </a:r>
            <a:r>
              <a:rPr lang="en-US" sz="1400" dirty="0" smtClean="0">
                <a:solidFill>
                  <a:schemeClr val="tx2"/>
                </a:solidFill>
                <a:latin typeface="Arial"/>
                <a:cs typeface="Arial"/>
                <a:hlinkClick r:id="rId4"/>
              </a:rPr>
              <a:t>JP.pdf</a:t>
            </a:r>
            <a:r>
              <a:rPr lang="en-US" sz="14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41" y="743411"/>
            <a:ext cx="4891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/>
                <a:cs typeface="Arial"/>
                <a:hlinkClick r:id="rId5"/>
              </a:rPr>
              <a:t>http://www.jacow.org/uploads/About/</a:t>
            </a:r>
            <a:r>
              <a:rPr lang="en-US" sz="1400" dirty="0" smtClean="0">
                <a:solidFill>
                  <a:schemeClr val="tx2"/>
                </a:solidFill>
                <a:latin typeface="Arial"/>
                <a:cs typeface="Arial"/>
                <a:hlinkClick r:id="rId5"/>
              </a:rPr>
              <a:t>Article_KASOKUKI.pdf</a:t>
            </a:r>
            <a:r>
              <a:rPr lang="en-US" sz="14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7401" y="999735"/>
            <a:ext cx="1238217" cy="1191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5516" y="1055435"/>
            <a:ext cx="1173225" cy="1173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00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 was your age…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89897"/>
            <a:ext cx="8229600" cy="1449124"/>
          </a:xfrm>
        </p:spPr>
        <p:txBody>
          <a:bodyPr>
            <a:normAutofit/>
          </a:bodyPr>
          <a:lstStyle/>
          <a:p>
            <a:r>
              <a:rPr lang="en-US" dirty="0" smtClean="0"/>
              <a:t>Conferences once printed all their proceedings</a:t>
            </a:r>
          </a:p>
          <a:p>
            <a:pPr lvl="1"/>
            <a:r>
              <a:rPr lang="en-US" dirty="0" smtClean="0"/>
              <a:t>(Nearly) all the delegates got a printed, shipped copy</a:t>
            </a:r>
          </a:p>
          <a:p>
            <a:pPr lvl="1"/>
            <a:r>
              <a:rPr lang="en-US" dirty="0" smtClean="0"/>
              <a:t>We’d send people to conferences to get proceedings!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2776" y="799894"/>
            <a:ext cx="3058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…television was called “books”!</a:t>
            </a:r>
          </a:p>
        </p:txBody>
      </p:sp>
      <p:pic>
        <p:nvPicPr>
          <p:cNvPr id="8" name="Picture 7" descr="Screen Shot 2016-11-06 at 1.27.3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269" y="33042"/>
            <a:ext cx="1303423" cy="1355559"/>
          </a:xfrm>
          <a:prstGeom prst="rect">
            <a:avLst/>
          </a:prstGeom>
        </p:spPr>
      </p:pic>
      <p:pic>
        <p:nvPicPr>
          <p:cNvPr id="9" name="Picture 8" descr="Screen Shot 2016-11-06 at 1.28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2" y="34165"/>
            <a:ext cx="1336290" cy="13533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23582" y="1509300"/>
            <a:ext cx="7096836" cy="3180597"/>
            <a:chOff x="679603" y="1509300"/>
            <a:chExt cx="7096836" cy="31805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1241" y="1509300"/>
              <a:ext cx="2465198" cy="3180597"/>
            </a:xfrm>
            <a:prstGeom prst="rect">
              <a:avLst/>
            </a:prstGeom>
          </p:spPr>
        </p:pic>
        <p:pic>
          <p:nvPicPr>
            <p:cNvPr id="10" name="Picture 9" descr="2016-11-06 12.34.44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603" y="1509300"/>
              <a:ext cx="4233591" cy="3175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52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545" y="5299875"/>
            <a:ext cx="1558182" cy="1137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</a:t>
            </a:r>
            <a:r>
              <a:rPr lang="en-US" baseline="0" dirty="0" smtClean="0"/>
              <a:t> Confluence </a:t>
            </a:r>
            <a:r>
              <a:rPr lang="en-US" baseline="0" smtClean="0"/>
              <a:t>of Technologies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51921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1990-1: World Wide Web (CERN)</a:t>
            </a:r>
          </a:p>
          <a:p>
            <a:r>
              <a:rPr lang="en-US" dirty="0" smtClean="0"/>
              <a:t>1993: PDF and </a:t>
            </a:r>
            <a:r>
              <a:rPr lang="en-US" dirty="0" err="1" smtClean="0"/>
              <a:t>Acroread</a:t>
            </a:r>
            <a:r>
              <a:rPr lang="en-US" dirty="0" smtClean="0"/>
              <a:t> made free (Adobe)</a:t>
            </a:r>
          </a:p>
          <a:p>
            <a:r>
              <a:rPr lang="en-US" dirty="0" smtClean="0"/>
              <a:t>1993: Commercialization of Linux (</a:t>
            </a:r>
            <a:r>
              <a:rPr lang="en-US" dirty="0" err="1" smtClean="0"/>
              <a:t>redhat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1994: 100 MHz PC processors (Intel)</a:t>
            </a:r>
          </a:p>
          <a:p>
            <a:r>
              <a:rPr lang="en-US" dirty="0" smtClean="0"/>
              <a:t>1995-2000: Dot Com Boom</a:t>
            </a:r>
          </a:p>
          <a:p>
            <a:pPr lvl="1"/>
            <a:r>
              <a:rPr lang="en-US" dirty="0" smtClean="0"/>
              <a:t>Internet usage/access grows 25x: 15M to 350M</a:t>
            </a:r>
          </a:p>
          <a:p>
            <a:pPr lvl="1"/>
            <a:r>
              <a:rPr lang="en-US" sz="1200" dirty="0" smtClean="0"/>
              <a:t>1995: Release of Windows </a:t>
            </a:r>
            <a:r>
              <a:rPr lang="fr-FR" sz="1200" dirty="0" smtClean="0"/>
              <a:t>’</a:t>
            </a:r>
            <a:r>
              <a:rPr lang="en-US" sz="1200" dirty="0" smtClean="0"/>
              <a:t>95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PAC’95 (Dallas): Camera-ready publication</a:t>
            </a:r>
          </a:p>
          <a:p>
            <a:r>
              <a:rPr lang="en-US" dirty="0" smtClean="0"/>
              <a:t>EPAC’96 (</a:t>
            </a:r>
            <a:r>
              <a:rPr lang="en-US" dirty="0" err="1" smtClean="0"/>
              <a:t>Sitges</a:t>
            </a:r>
            <a:r>
              <a:rPr lang="en-US" dirty="0" smtClean="0"/>
              <a:t>): Electronic publication (CERN)</a:t>
            </a:r>
          </a:p>
          <a:p>
            <a:pPr lvl="1"/>
            <a:r>
              <a:rPr lang="en-US" dirty="0" smtClean="0"/>
              <a:t>Templates, on-site editing, dot board </a:t>
            </a:r>
            <a:r>
              <a:rPr lang="en-US" sz="2000" dirty="0" smtClean="0"/>
              <a:t>(author “education”)</a:t>
            </a:r>
          </a:p>
          <a:p>
            <a:r>
              <a:rPr lang="en-US" dirty="0" smtClean="0"/>
              <a:t>PAC’97 (Vancouver!): The birth of </a:t>
            </a:r>
            <a:r>
              <a:rPr lang="en-US" dirty="0" err="1" smtClean="0"/>
              <a:t>JACoW</a:t>
            </a:r>
            <a:endParaRPr lang="en-US" dirty="0" smtClean="0"/>
          </a:p>
          <a:p>
            <a:pPr lvl="1"/>
            <a:r>
              <a:rPr lang="en-US" dirty="0" smtClean="0"/>
              <a:t>Founded by APAC’98, EPAC’98, PAC’99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536" y="470207"/>
            <a:ext cx="1928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And an </a:t>
            </a:r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  <a:hlinkClick r:id="rId3"/>
              </a:rPr>
              <a:t>exaltation of larks</a:t>
            </a:r>
            <a:endParaRPr lang="en-US" sz="12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8380" y="731165"/>
            <a:ext cx="2425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Not to be confused with </a:t>
            </a:r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  <a:hlinkClick r:id="rId4"/>
              </a:rPr>
              <a:t>the larch</a:t>
            </a:r>
            <a:endParaRPr lang="en-US" sz="12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25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Confluence of Personalities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8700" y="890620"/>
            <a:ext cx="3424452" cy="4378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090" y="890621"/>
            <a:ext cx="2031730" cy="33097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830" y="949377"/>
            <a:ext cx="2206750" cy="220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Screen Shot 2016-11-06 at 2.18.4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830" y="3376054"/>
            <a:ext cx="2206750" cy="2424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Screen Shot 2016-11-06 at 2.21.3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04" y="4291966"/>
            <a:ext cx="3747025" cy="2130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51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Deal!</a:t>
            </a:r>
            <a:endParaRPr lang="en-US" dirty="0"/>
          </a:p>
        </p:txBody>
      </p:sp>
      <p:pic>
        <p:nvPicPr>
          <p:cNvPr id="4" name="Picture 3" descr="Screen Shot 2016-11-06 at 1.04.2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3964"/>
            <a:ext cx="9144000" cy="46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6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Goals of </a:t>
            </a:r>
            <a:r>
              <a:rPr lang="en-US" dirty="0" err="1" smtClean="0"/>
              <a:t>JACoW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829"/>
            <a:ext cx="8229600" cy="4958192"/>
          </a:xfrm>
        </p:spPr>
        <p:txBody>
          <a:bodyPr>
            <a:normAutofit/>
          </a:bodyPr>
          <a:lstStyle/>
          <a:p>
            <a:r>
              <a:rPr lang="en-US" dirty="0"/>
              <a:t>Publish high-quality sets of proceedings with access through the custom interface.</a:t>
            </a:r>
          </a:p>
          <a:p>
            <a:r>
              <a:rPr lang="en-US" dirty="0"/>
              <a:t>Provide long-term archival storage to ensure longevity and access to publication data</a:t>
            </a:r>
            <a:r>
              <a:rPr lang="en-US" dirty="0" smtClean="0"/>
              <a:t>.</a:t>
            </a:r>
          </a:p>
          <a:p>
            <a:r>
              <a:rPr lang="en-US" dirty="0"/>
              <a:t>Publish conference metadata for open archives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Train </a:t>
            </a:r>
            <a:r>
              <a:rPr lang="en-US" dirty="0"/>
              <a:t>and educate authors and editors.</a:t>
            </a:r>
          </a:p>
          <a:p>
            <a:r>
              <a:rPr lang="en-US" dirty="0" smtClean="0"/>
              <a:t>Maintain </a:t>
            </a:r>
            <a:r>
              <a:rPr lang="en-US" dirty="0"/>
              <a:t>a </a:t>
            </a:r>
            <a:r>
              <a:rPr lang="en-US" dirty="0" smtClean="0"/>
              <a:t>repository </a:t>
            </a:r>
            <a:r>
              <a:rPr lang="en-US" dirty="0"/>
              <a:t>of user profiles for accelerator conferences</a:t>
            </a:r>
            <a:r>
              <a:rPr lang="en-US" dirty="0" smtClean="0"/>
              <a:t>.</a:t>
            </a:r>
          </a:p>
          <a:p>
            <a:r>
              <a:rPr lang="en-US" dirty="0"/>
              <a:t>Provide support for conference </a:t>
            </a:r>
            <a:r>
              <a:rPr lang="en-US" dirty="0" err="1"/>
              <a:t>organisers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1404" y="763384"/>
            <a:ext cx="3241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  <a:hlinkClick r:id="rId2"/>
              </a:rPr>
              <a:t>http://www.jacow.org/About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  <a:hlinkClick r:id="rId2"/>
              </a:rPr>
              <a:t>/Goals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2297" y="5837305"/>
            <a:ext cx="7199407" cy="461665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Consistent core goals since the founding of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JACoW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33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Requirements of </a:t>
            </a:r>
            <a:r>
              <a:rPr lang="en-US" dirty="0" err="1" smtClean="0"/>
              <a:t>JACoW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788"/>
            <a:ext cx="8229600" cy="4869073"/>
          </a:xfrm>
        </p:spPr>
        <p:txBody>
          <a:bodyPr/>
          <a:lstStyle/>
          <a:p>
            <a:r>
              <a:rPr lang="en-US" dirty="0" smtClean="0"/>
              <a:t>CC-</a:t>
            </a:r>
            <a:r>
              <a:rPr lang="en-US" dirty="0"/>
              <a:t>BY 3.0: </a:t>
            </a:r>
            <a:r>
              <a:rPr lang="en-US" sz="2300" dirty="0">
                <a:hlinkClick r:id="rId2"/>
              </a:rPr>
              <a:t>https://creativecommons.org/licenses/by/3.0</a:t>
            </a:r>
            <a:r>
              <a:rPr lang="en-US" sz="2300" dirty="0" smtClean="0">
                <a:hlinkClick r:id="rId2"/>
              </a:rPr>
              <a:t>/</a:t>
            </a:r>
            <a:r>
              <a:rPr lang="en-US" sz="2300" dirty="0" smtClean="0"/>
              <a:t> </a:t>
            </a:r>
          </a:p>
          <a:p>
            <a:r>
              <a:rPr lang="en-US" dirty="0" smtClean="0"/>
              <a:t>Editor/IT participation in Team Meetings (3yr cycle)</a:t>
            </a:r>
          </a:p>
          <a:p>
            <a:r>
              <a:rPr lang="en-US" dirty="0" smtClean="0"/>
              <a:t>Technical paper requirements</a:t>
            </a:r>
          </a:p>
          <a:p>
            <a:pPr lvl="1"/>
            <a:r>
              <a:rPr lang="en-US" dirty="0" smtClean="0"/>
              <a:t>PDFs: proper metadata / margins / paper size / font embedding / version compatibility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SPMS use </a:t>
            </a:r>
            <a:r>
              <a:rPr lang="en-US" i="1" dirty="0" smtClean="0"/>
              <a:t>not</a:t>
            </a:r>
            <a:r>
              <a:rPr lang="en-US" dirty="0" smtClean="0"/>
              <a:t> required</a:t>
            </a:r>
          </a:p>
          <a:p>
            <a:pPr lvl="1"/>
            <a:r>
              <a:rPr lang="en-US" dirty="0" smtClean="0"/>
              <a:t>But use of SPMS and repository requires agreement on data privacy, quality, integrity</a:t>
            </a:r>
          </a:p>
          <a:p>
            <a:pPr lvl="1"/>
            <a:r>
              <a:rPr lang="en-US" dirty="0" smtClean="0"/>
              <a:t>Discussion within </a:t>
            </a:r>
            <a:r>
              <a:rPr lang="en-US" dirty="0" err="1" smtClean="0"/>
              <a:t>BoD</a:t>
            </a:r>
            <a:r>
              <a:rPr lang="en-US" dirty="0" smtClean="0"/>
              <a:t> about editorial support MOU draft with member conferences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3361" y="763384"/>
            <a:ext cx="6917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  <a:hlinkClick r:id="rId3"/>
              </a:rPr>
              <a:t>http://www.jacow.org/About/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  <a:hlinkClick r:id="rId3"/>
              </a:rPr>
              <a:t>PoliciesRequirementsForPublishingOnJACoW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794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JACoW</a:t>
            </a:r>
            <a:r>
              <a:rPr lang="en-US" dirty="0" smtClean="0"/>
              <a:t> Charter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JACoW</a:t>
            </a:r>
            <a:r>
              <a:rPr lang="en-US" dirty="0" smtClean="0"/>
              <a:t> operates according to the rules and policies of the </a:t>
            </a:r>
            <a:r>
              <a:rPr lang="en-US" dirty="0" err="1" smtClean="0"/>
              <a:t>JACoW</a:t>
            </a:r>
            <a:r>
              <a:rPr lang="en-US" dirty="0" smtClean="0"/>
              <a:t> Charter, documented on </a:t>
            </a:r>
            <a:r>
              <a:rPr lang="en-US" dirty="0" err="1" smtClean="0"/>
              <a:t>jacow.org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charter defines less what </a:t>
            </a:r>
            <a:r>
              <a:rPr lang="en-US" dirty="0" err="1" smtClean="0"/>
              <a:t>JACoW</a:t>
            </a:r>
            <a:r>
              <a:rPr lang="en-US" dirty="0" smtClean="0"/>
              <a:t> </a:t>
            </a:r>
            <a:r>
              <a:rPr lang="en-US" i="1" dirty="0" smtClean="0"/>
              <a:t>does</a:t>
            </a:r>
            <a:r>
              <a:rPr lang="en-US" dirty="0" smtClean="0"/>
              <a:t>, and more how </a:t>
            </a:r>
            <a:r>
              <a:rPr lang="en-US" dirty="0" err="1" smtClean="0"/>
              <a:t>JACoW</a:t>
            </a:r>
            <a:r>
              <a:rPr lang="en-US" dirty="0" smtClean="0"/>
              <a:t> </a:t>
            </a:r>
            <a:r>
              <a:rPr lang="en-US" i="1" dirty="0" smtClean="0"/>
              <a:t>operates.</a:t>
            </a:r>
          </a:p>
          <a:p>
            <a:pPr lvl="1"/>
            <a:r>
              <a:rPr lang="en-US" dirty="0" smtClean="0"/>
              <a:t>Board of Directors composition, elections, responsibility and authority</a:t>
            </a:r>
          </a:p>
          <a:p>
            <a:pPr lvl="1"/>
            <a:r>
              <a:rPr lang="en-US" dirty="0" smtClean="0"/>
              <a:t>Annual Team Meeting</a:t>
            </a:r>
          </a:p>
          <a:p>
            <a:pPr lvl="1"/>
            <a:r>
              <a:rPr lang="en-US" dirty="0" smtClean="0"/>
              <a:t>Annual Stakeholder’s Meeting</a:t>
            </a:r>
          </a:p>
          <a:p>
            <a:pPr lvl="1"/>
            <a:r>
              <a:rPr lang="en-US" sz="1800" dirty="0" smtClean="0"/>
              <a:t>“The </a:t>
            </a:r>
            <a:r>
              <a:rPr lang="en-US" sz="1800" dirty="0"/>
              <a:t>existence of the </a:t>
            </a:r>
            <a:r>
              <a:rPr lang="en-US" sz="1800" dirty="0" err="1"/>
              <a:t>JACoW</a:t>
            </a:r>
            <a:r>
              <a:rPr lang="en-US" sz="1800" dirty="0"/>
              <a:t> site does not detract from the rights of individual conference </a:t>
            </a:r>
            <a:r>
              <a:rPr lang="en-US" sz="1800" dirty="0" err="1"/>
              <a:t>organisers</a:t>
            </a:r>
            <a:r>
              <a:rPr lang="en-US" sz="1800" dirty="0"/>
              <a:t> to publish their proceedings on other web sites, storage media or hard copies of their choice</a:t>
            </a:r>
            <a:r>
              <a:rPr lang="en-US" sz="1800" dirty="0" smtClean="0"/>
              <a:t>.”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876664" y="763384"/>
            <a:ext cx="3390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  <a:hlinkClick r:id="rId2"/>
              </a:rPr>
              <a:t>http://www.jacow.org/About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  <a:hlinkClick r:id="rId2"/>
              </a:rPr>
              <a:t>/Charter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2103" y="3723038"/>
            <a:ext cx="3423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  <a:hlinkClick r:id="rId3"/>
              </a:rPr>
              <a:t>http://www.jacow.org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  <a:hlinkClick r:id="rId3"/>
              </a:rPr>
              <a:t>/Main/Contacts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3352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JACoW</a:t>
            </a:r>
            <a:r>
              <a:rPr lang="en-US" dirty="0" smtClean="0"/>
              <a:t>?			A Website </a:t>
            </a:r>
            <a:r>
              <a:rPr lang="en-US" sz="1500" dirty="0" smtClean="0"/>
              <a:t>(or more)</a:t>
            </a:r>
            <a:endParaRPr lang="en-US" sz="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86" y="1079658"/>
            <a:ext cx="9052560" cy="5059363"/>
          </a:xfrm>
        </p:spPr>
        <p:txBody>
          <a:bodyPr/>
          <a:lstStyle/>
          <a:p>
            <a:r>
              <a:rPr lang="en-US" dirty="0" smtClean="0"/>
              <a:t>Joint Accelerator Conferences Website(s)</a:t>
            </a:r>
          </a:p>
          <a:p>
            <a:pPr lvl="1"/>
            <a:r>
              <a:rPr lang="en-US" dirty="0" smtClean="0"/>
              <a:t>Proceedings hosted by CERN and KEK</a:t>
            </a:r>
          </a:p>
          <a:p>
            <a:pPr lvl="1"/>
            <a:r>
              <a:rPr lang="en-US" dirty="0" err="1" smtClean="0"/>
              <a:t>JACoW</a:t>
            </a:r>
            <a:r>
              <a:rPr lang="en-US" dirty="0" smtClean="0"/>
              <a:t> wiki/website hosted by </a:t>
            </a:r>
            <a:r>
              <a:rPr lang="en-US" dirty="0" err="1" smtClean="0"/>
              <a:t>Elettra</a:t>
            </a:r>
            <a:endParaRPr lang="en-US" dirty="0" smtClean="0"/>
          </a:p>
          <a:p>
            <a:pPr lvl="1"/>
            <a:r>
              <a:rPr lang="en-US" dirty="0" smtClean="0"/>
              <a:t>SPMS servers hosted by FNAL, CERN, KEK</a:t>
            </a:r>
          </a:p>
          <a:p>
            <a:pPr lvl="1"/>
            <a:r>
              <a:rPr lang="en-US" dirty="0" smtClean="0"/>
              <a:t>Upload/download servers hosted by PSI, Jefferson Lab</a:t>
            </a:r>
          </a:p>
          <a:p>
            <a:pPr lvl="1"/>
            <a:r>
              <a:rPr lang="en-US" dirty="0" smtClean="0"/>
              <a:t>Source code, request tracking hosted by </a:t>
            </a:r>
            <a:r>
              <a:rPr lang="en-US" dirty="0" err="1" smtClean="0"/>
              <a:t>sourceforge</a:t>
            </a:r>
            <a:endParaRPr lang="en-US" dirty="0" smtClean="0"/>
          </a:p>
          <a:p>
            <a:pPr lvl="2"/>
            <a:r>
              <a:rPr lang="en-US" dirty="0" smtClean="0"/>
              <a:t>With investment in a functionality merge with </a:t>
            </a:r>
            <a:r>
              <a:rPr lang="en-US" dirty="0" err="1" smtClean="0"/>
              <a:t>InDiCo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We cannot achieve our goals without the resources (hardware and time) provided by the support of national labs and conference series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585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chemeClr val="tx2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4197</TotalTime>
  <Words>702</Words>
  <Application>Microsoft Macintosh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JLabPowerpointMain</vt:lpstr>
      <vt:lpstr>What is JACoW and What Do We Offer To Your Conference?</vt:lpstr>
      <vt:lpstr>When I was your age…</vt:lpstr>
      <vt:lpstr>A Confluence of Technologies</vt:lpstr>
      <vt:lpstr>A Confluence of Personalities</vt:lpstr>
      <vt:lpstr>What a Deal!</vt:lpstr>
      <vt:lpstr>What are the Goals of JACoW?</vt:lpstr>
      <vt:lpstr>What are the Requirements of JACoW?</vt:lpstr>
      <vt:lpstr>The JACoW Charter</vt:lpstr>
      <vt:lpstr>What is JACoW?   A Website (or more)</vt:lpstr>
      <vt:lpstr>What Is JACoW?   A Collaboration</vt:lpstr>
      <vt:lpstr>IPAC’16 JACoW Team (Busan)</vt:lpstr>
      <vt:lpstr>JACoW: Producing Excellent Proceedings</vt:lpstr>
      <vt:lpstr>Recommended Reading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Todd Satogata</cp:lastModifiedBy>
  <cp:revision>1557</cp:revision>
  <cp:lastPrinted>2015-05-13T17:05:32Z</cp:lastPrinted>
  <dcterms:created xsi:type="dcterms:W3CDTF">2014-06-23T12:28:26Z</dcterms:created>
  <dcterms:modified xsi:type="dcterms:W3CDTF">2016-11-07T04:40:29Z</dcterms:modified>
</cp:coreProperties>
</file>