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42"/>
  </p:notesMasterIdLst>
  <p:handoutMasterIdLst>
    <p:handoutMasterId r:id="rId43"/>
  </p:handoutMasterIdLst>
  <p:sldIdLst>
    <p:sldId id="432" r:id="rId3"/>
    <p:sldId id="500" r:id="rId4"/>
    <p:sldId id="426" r:id="rId5"/>
    <p:sldId id="496" r:id="rId6"/>
    <p:sldId id="427" r:id="rId7"/>
    <p:sldId id="425" r:id="rId8"/>
    <p:sldId id="429" r:id="rId9"/>
    <p:sldId id="430" r:id="rId10"/>
    <p:sldId id="433" r:id="rId11"/>
    <p:sldId id="476" r:id="rId12"/>
    <p:sldId id="434" r:id="rId13"/>
    <p:sldId id="435" r:id="rId14"/>
    <p:sldId id="438" r:id="rId15"/>
    <p:sldId id="436" r:id="rId16"/>
    <p:sldId id="446" r:id="rId17"/>
    <p:sldId id="439" r:id="rId18"/>
    <p:sldId id="440" r:id="rId19"/>
    <p:sldId id="443" r:id="rId20"/>
    <p:sldId id="479" r:id="rId21"/>
    <p:sldId id="441" r:id="rId22"/>
    <p:sldId id="442" r:id="rId23"/>
    <p:sldId id="489" r:id="rId24"/>
    <p:sldId id="494" r:id="rId25"/>
    <p:sldId id="498" r:id="rId26"/>
    <p:sldId id="490" r:id="rId27"/>
    <p:sldId id="495" r:id="rId28"/>
    <p:sldId id="493" r:id="rId29"/>
    <p:sldId id="447" r:id="rId30"/>
    <p:sldId id="453" r:id="rId31"/>
    <p:sldId id="478" r:id="rId32"/>
    <p:sldId id="485" r:id="rId33"/>
    <p:sldId id="486" r:id="rId34"/>
    <p:sldId id="487" r:id="rId35"/>
    <p:sldId id="458" r:id="rId36"/>
    <p:sldId id="475" r:id="rId37"/>
    <p:sldId id="482" r:id="rId38"/>
    <p:sldId id="483" r:id="rId39"/>
    <p:sldId id="497" r:id="rId40"/>
    <p:sldId id="499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B95C6"/>
    <a:srgbClr val="81FF6B"/>
    <a:srgbClr val="FD767A"/>
    <a:srgbClr val="116B13"/>
    <a:srgbClr val="00B500"/>
    <a:srgbClr val="8D0A0F"/>
    <a:srgbClr val="E38251"/>
    <a:srgbClr val="18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2" autoAdjust="0"/>
    <p:restoredTop sz="86429" autoAdjust="0"/>
  </p:normalViewPr>
  <p:slideViewPr>
    <p:cSldViewPr>
      <p:cViewPr varScale="1">
        <p:scale>
          <a:sx n="147" d="100"/>
          <a:sy n="147" d="100"/>
        </p:scale>
        <p:origin x="-312" y="-11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258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9.xml"/><Relationship Id="rId20" Type="http://schemas.openxmlformats.org/officeDocument/2006/relationships/slide" Target="slides/slide20.xml"/><Relationship Id="rId21" Type="http://schemas.openxmlformats.org/officeDocument/2006/relationships/slide" Target="slides/slide21.xml"/><Relationship Id="rId22" Type="http://schemas.openxmlformats.org/officeDocument/2006/relationships/slide" Target="slides/slide22.xml"/><Relationship Id="rId23" Type="http://schemas.openxmlformats.org/officeDocument/2006/relationships/slide" Target="slides/slide25.xml"/><Relationship Id="rId24" Type="http://schemas.openxmlformats.org/officeDocument/2006/relationships/slide" Target="slides/slide26.xml"/><Relationship Id="rId25" Type="http://schemas.openxmlformats.org/officeDocument/2006/relationships/slide" Target="slides/slide27.xml"/><Relationship Id="rId26" Type="http://schemas.openxmlformats.org/officeDocument/2006/relationships/slide" Target="slides/slide28.xml"/><Relationship Id="rId27" Type="http://schemas.openxmlformats.org/officeDocument/2006/relationships/slide" Target="slides/slide29.xml"/><Relationship Id="rId28" Type="http://schemas.openxmlformats.org/officeDocument/2006/relationships/slide" Target="slides/slide30.xml"/><Relationship Id="rId29" Type="http://schemas.openxmlformats.org/officeDocument/2006/relationships/slide" Target="slides/slide31.xml"/><Relationship Id="rId30" Type="http://schemas.openxmlformats.org/officeDocument/2006/relationships/slide" Target="slides/slide32.xml"/><Relationship Id="rId31" Type="http://schemas.openxmlformats.org/officeDocument/2006/relationships/slide" Target="slides/slide33.xml"/><Relationship Id="rId32" Type="http://schemas.openxmlformats.org/officeDocument/2006/relationships/slide" Target="slides/slide34.xml"/><Relationship Id="rId10" Type="http://schemas.openxmlformats.org/officeDocument/2006/relationships/slide" Target="slides/slide10.xml"/><Relationship Id="rId11" Type="http://schemas.openxmlformats.org/officeDocument/2006/relationships/slide" Target="slides/slide11.xml"/><Relationship Id="rId12" Type="http://schemas.openxmlformats.org/officeDocument/2006/relationships/slide" Target="slides/slide12.xml"/><Relationship Id="rId13" Type="http://schemas.openxmlformats.org/officeDocument/2006/relationships/slide" Target="slides/slide13.xml"/><Relationship Id="rId14" Type="http://schemas.openxmlformats.org/officeDocument/2006/relationships/slide" Target="slides/slide14.xml"/><Relationship Id="rId15" Type="http://schemas.openxmlformats.org/officeDocument/2006/relationships/slide" Target="slides/slide15.xml"/><Relationship Id="rId16" Type="http://schemas.openxmlformats.org/officeDocument/2006/relationships/slide" Target="slides/slide16.xml"/><Relationship Id="rId17" Type="http://schemas.openxmlformats.org/officeDocument/2006/relationships/slide" Target="slides/slide17.xml"/><Relationship Id="rId18" Type="http://schemas.openxmlformats.org/officeDocument/2006/relationships/slide" Target="slides/slide18.xml"/><Relationship Id="rId19" Type="http://schemas.openxmlformats.org/officeDocument/2006/relationships/slide" Target="slides/slide19.xml"/><Relationship Id="rId1" Type="http://schemas.openxmlformats.org/officeDocument/2006/relationships/slide" Target="slides/slide1.xml"/><Relationship Id="rId2" Type="http://schemas.openxmlformats.org/officeDocument/2006/relationships/slide" Target="slides/slide2.xml"/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6" Type="http://schemas.openxmlformats.org/officeDocument/2006/relationships/slide" Target="slides/slide6.xml"/><Relationship Id="rId7" Type="http://schemas.openxmlformats.org/officeDocument/2006/relationships/slide" Target="slides/slide7.xml"/><Relationship Id="rId8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DF9A3D7-3847-154F-A5DD-B0E0D63C1D68}" type="datetime1">
              <a:rPr lang="en-US"/>
              <a:pPr/>
              <a:t>11/6/16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F1BF8F9-FBC9-9041-83C9-4DD2E10065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74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C09DBCE-FBA5-DF4D-A2BE-545183F5175B}" type="datetime1">
              <a:rPr lang="en-US"/>
              <a:pPr/>
              <a:t>11/6/16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C29F202-07C7-604E-B938-A041F5E57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3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also be SAB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F202-07C7-604E-B938-A041F5E571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7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1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4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8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2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3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946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43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7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60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95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7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184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60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9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87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7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9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7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64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64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95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492998" y="6516915"/>
            <a:ext cx="76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72159B8-6456-DA43-94C3-BBBB678059EC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/>
              <a:t>‹#›</a:t>
            </a:fld>
            <a:endParaRPr lang="en-US" sz="1400" dirty="0" smtClean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34540" y="6513740"/>
            <a:ext cx="5532120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Todd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Satogata 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       </a:t>
            </a: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JACoW Team Meeting       </a:t>
            </a: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6 Nov 2016</a:t>
            </a:r>
            <a:endParaRPr lang="en-US" sz="1400" dirty="0" smtClean="0">
              <a:solidFill>
                <a:srgbClr val="2D2D8A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116B13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0" y="6550025"/>
            <a:ext cx="50292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T. Satogata / January 2013          USPAS Accelerator Physics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553200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F2EDEE08-941C-2749-A57B-3D0AF7956A92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400" smtClean="0">
              <a:solidFill>
                <a:srgbClr val="2D2D8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0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88D1B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imgs.xkcd.com/comics/movie_narrative_charts_large.p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04800"/>
            <a:ext cx="86868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Running a JACoW Member Conference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0" y="914400"/>
            <a:ext cx="26670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Todd Satogata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Jefferson Lab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Screen Shot 2016-11-06 at 10.02.47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5" y="783108"/>
            <a:ext cx="9140215" cy="38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8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Scientific Secretariat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concept from EPAC and European conferences</a:t>
            </a:r>
          </a:p>
          <a:p>
            <a:pPr lvl="1"/>
            <a:r>
              <a:rPr lang="en-US" dirty="0" smtClean="0"/>
              <a:t>Stronger coordination than historical US “editor”</a:t>
            </a:r>
          </a:p>
          <a:p>
            <a:endParaRPr lang="en-US" dirty="0" smtClean="0"/>
          </a:p>
          <a:p>
            <a:r>
              <a:rPr lang="en-US" dirty="0" smtClean="0"/>
              <a:t>Should participate in all OC/</a:t>
            </a:r>
            <a:r>
              <a:rPr lang="en-US" dirty="0" smtClean="0"/>
              <a:t>SPC, </a:t>
            </a:r>
            <a:r>
              <a:rPr lang="en-US" dirty="0" smtClean="0"/>
              <a:t>several </a:t>
            </a:r>
            <a:r>
              <a:rPr lang="en-US" dirty="0" smtClean="0"/>
              <a:t>LOC </a:t>
            </a:r>
            <a:r>
              <a:rPr lang="en-US" dirty="0" smtClean="0"/>
              <a:t>meetings</a:t>
            </a:r>
          </a:p>
          <a:p>
            <a:pPr lvl="1"/>
            <a:r>
              <a:rPr lang="en-US" dirty="0" smtClean="0"/>
              <a:t>Coordinates between all committees</a:t>
            </a:r>
          </a:p>
          <a:p>
            <a:pPr lvl="1"/>
            <a:r>
              <a:rPr lang="en-US" dirty="0" smtClean="0"/>
              <a:t>Ensures good communication and continuity</a:t>
            </a:r>
          </a:p>
          <a:p>
            <a:pPr lvl="1"/>
            <a:r>
              <a:rPr lang="en-US" dirty="0" smtClean="0"/>
              <a:t>Provides expertise from organization of previous conferences</a:t>
            </a:r>
          </a:p>
          <a:p>
            <a:pPr lvl="1"/>
            <a:endParaRPr lang="en-US" dirty="0"/>
          </a:p>
          <a:p>
            <a:r>
              <a:rPr lang="en-US" dirty="0" smtClean="0"/>
              <a:t>With SPMS, also usually a primary SPMS administrator</a:t>
            </a:r>
          </a:p>
          <a:p>
            <a:pPr lvl="1"/>
            <a:r>
              <a:rPr lang="en-US" dirty="0" smtClean="0"/>
              <a:t>Involved in nearly all functions that flow through </a:t>
            </a:r>
            <a:r>
              <a:rPr lang="en-US" dirty="0" smtClean="0"/>
              <a:t>SPMS</a:t>
            </a:r>
          </a:p>
          <a:p>
            <a:pPr lvl="1"/>
            <a:r>
              <a:rPr lang="en-US" dirty="0" smtClean="0"/>
              <a:t>SPMS main function: Scientific Program Management</a:t>
            </a:r>
          </a:p>
          <a:p>
            <a:pPr lvl="2"/>
            <a:r>
              <a:rPr lang="en-US" dirty="0" smtClean="0"/>
              <a:t>More on SPMS and CMS in my 12:00 talk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534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JACoW’s</a:t>
            </a:r>
            <a:r>
              <a:rPr lang="en-US" dirty="0" smtClean="0"/>
              <a:t> Relationship to Committees: LOC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029200"/>
          </a:xfrm>
        </p:spPr>
        <p:txBody>
          <a:bodyPr/>
          <a:lstStyle/>
          <a:p>
            <a:r>
              <a:rPr lang="en-US" dirty="0" smtClean="0"/>
              <a:t>The LOC has the greatest interaction with JACoW</a:t>
            </a:r>
          </a:p>
          <a:p>
            <a:pPr lvl="1"/>
            <a:r>
              <a:rPr lang="en-US" dirty="0" smtClean="0"/>
              <a:t>Personnel and resource management, and budgets, are LOC responsibilities</a:t>
            </a:r>
          </a:p>
          <a:p>
            <a:pPr lvl="1"/>
            <a:r>
              <a:rPr lang="en-US" dirty="0" smtClean="0"/>
              <a:t>There are many, many roles before, during, and after the conference that are necessary to support the final JACoW objective of producing quality proceedings in timely fashion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23717"/>
              </p:ext>
            </p:extLst>
          </p:nvPr>
        </p:nvGraphicFramePr>
        <p:xfrm>
          <a:off x="1676400" y="3200400"/>
          <a:ext cx="6096000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(SPMS DBA)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Conference Administrator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Scientific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Secretariat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Editor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/ Editorial Board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Conference IT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Repository Manager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Editor / QA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Author Reception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Transparency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Editor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Presentations Manager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Poster Session Manager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Registration Manager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Exhibition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Manager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Registration Staff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Referees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Conference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Webmaster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Student Session Organizer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2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May Seem Like A Daunting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486400"/>
          </a:xfrm>
        </p:spPr>
        <p:txBody>
          <a:bodyPr/>
          <a:lstStyle/>
          <a:p>
            <a:r>
              <a:rPr lang="en-US" dirty="0" smtClean="0"/>
              <a:t>And it is!</a:t>
            </a:r>
          </a:p>
          <a:p>
            <a:endParaRPr lang="en-US" dirty="0"/>
          </a:p>
          <a:p>
            <a:r>
              <a:rPr lang="en-US" dirty="0" smtClean="0"/>
              <a:t>Fortunately these roles are well-documented</a:t>
            </a:r>
          </a:p>
          <a:p>
            <a:r>
              <a:rPr lang="en-US" dirty="0"/>
              <a:t>T</a:t>
            </a:r>
            <a:r>
              <a:rPr lang="en-US" dirty="0" smtClean="0"/>
              <a:t>here are members of the JACoW collaboration who are familiar and experienced with each function</a:t>
            </a:r>
          </a:p>
          <a:p>
            <a:endParaRPr lang="en-US" dirty="0" smtClean="0"/>
          </a:p>
          <a:p>
            <a:r>
              <a:rPr lang="en-US" dirty="0" smtClean="0"/>
              <a:t>As important as it is, LOC visibility and organization varies greatly between conferences</a:t>
            </a:r>
          </a:p>
          <a:p>
            <a:pPr lvl="1"/>
            <a:r>
              <a:rPr lang="en-US" dirty="0" smtClean="0"/>
              <a:t>Some LOCs meet early and often and are very structured</a:t>
            </a:r>
          </a:p>
          <a:p>
            <a:pPr lvl="1"/>
            <a:r>
              <a:rPr lang="en-US" dirty="0" smtClean="0"/>
              <a:t>Some LOCs meet late and not very often</a:t>
            </a:r>
            <a:endParaRPr lang="en-US" dirty="0"/>
          </a:p>
          <a:p>
            <a:pPr lvl="1"/>
            <a:r>
              <a:rPr lang="en-US" dirty="0" smtClean="0"/>
              <a:t>Both can be successful</a:t>
            </a:r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ut the first is less stressful for those engaged in doing the work of the aforementioned roles!</a:t>
            </a:r>
          </a:p>
          <a:p>
            <a:pPr lvl="1"/>
            <a:r>
              <a:rPr lang="en-US" dirty="0" smtClean="0"/>
              <a:t>Experienced JACoW personnel should not obviate the need for a strong </a:t>
            </a:r>
            <a:r>
              <a:rPr lang="en-US" dirty="0" smtClean="0"/>
              <a:t>LOC </a:t>
            </a:r>
            <a:r>
              <a:rPr lang="en-US" sz="1400" dirty="0" smtClean="0"/>
              <a:t>(even an LOC of one or two people)</a:t>
            </a:r>
            <a:endParaRPr lang="en-US" sz="14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669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</a:t>
            </a:r>
            <a:r>
              <a:rPr lang="en-US" dirty="0" smtClean="0"/>
              <a:t>Roles and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0292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following slides describe my experience with the </a:t>
            </a:r>
            <a:r>
              <a:rPr lang="en-US" dirty="0" smtClean="0"/>
              <a:t>roles </a:t>
            </a:r>
            <a:r>
              <a:rPr lang="en-US" dirty="0" smtClean="0"/>
              <a:t>of a “typical” JACoW/SPMS conference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Which </a:t>
            </a:r>
            <a:r>
              <a:rPr lang="en-US" dirty="0" smtClean="0"/>
              <a:t>of these two movie narratives is </a:t>
            </a:r>
            <a:r>
              <a:rPr lang="en-US" b="1" dirty="0" smtClean="0"/>
              <a:t>your</a:t>
            </a:r>
            <a:r>
              <a:rPr lang="en-US" dirty="0" smtClean="0"/>
              <a:t> conference like?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000" dirty="0" smtClean="0"/>
          </a:p>
          <a:p>
            <a:endParaRPr lang="en-US" dirty="0" smtClean="0"/>
          </a:p>
          <a:p>
            <a:r>
              <a:rPr lang="en-US" dirty="0" smtClean="0"/>
              <a:t>Maria will speak to timelines and chronology in the next talk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9393"/>
            <a:ext cx="9144000" cy="15188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26400" y="4645223"/>
            <a:ext cx="519380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Arial"/>
                <a:cs typeface="Arial"/>
                <a:hlinkClick r:id="rId3"/>
              </a:rPr>
              <a:t>http://imgs.xkcd.com/comics/</a:t>
            </a:r>
            <a:r>
              <a:rPr lang="en-US" sz="1400" dirty="0" smtClean="0">
                <a:solidFill>
                  <a:schemeClr val="accent2"/>
                </a:solidFill>
                <a:latin typeface="Arial"/>
                <a:cs typeface="Arial"/>
                <a:hlinkClick r:id="rId3"/>
              </a:rPr>
              <a:t>movie_narrative_charts_large.png</a:t>
            </a:r>
            <a:r>
              <a:rPr lang="en-US" sz="1400" dirty="0" smtClean="0">
                <a:solidFill>
                  <a:schemeClr val="accent2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947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</a:t>
            </a:r>
            <a:r>
              <a:rPr lang="en-US" dirty="0" smtClean="0"/>
              <a:t>Tasks: </a:t>
            </a:r>
            <a:r>
              <a:rPr lang="en-US" dirty="0" smtClean="0"/>
              <a:t>Initiation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029200"/>
          </a:xfrm>
        </p:spPr>
        <p:txBody>
          <a:bodyPr/>
          <a:lstStyle/>
          <a:p>
            <a:r>
              <a:rPr lang="en-US" dirty="0" smtClean="0"/>
              <a:t>Identify conference topic, location, hosting institution(s) and chair(s), dates</a:t>
            </a:r>
          </a:p>
          <a:p>
            <a:pPr lvl="1"/>
            <a:r>
              <a:rPr lang="en-US" dirty="0" smtClean="0"/>
              <a:t>Often a matter of continuity from the series </a:t>
            </a:r>
            <a:r>
              <a:rPr lang="en-US" dirty="0" smtClean="0"/>
              <a:t>OC</a:t>
            </a:r>
          </a:p>
          <a:p>
            <a:pPr lvl="1"/>
            <a:r>
              <a:rPr lang="en-US" dirty="0" smtClean="0"/>
              <a:t>Sometimes decided by a formal bid process</a:t>
            </a:r>
            <a:endParaRPr lang="en-US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dirty="0" smtClean="0"/>
              <a:t>Identify SPC and LOC chairs</a:t>
            </a:r>
          </a:p>
          <a:p>
            <a:pPr lvl="1"/>
            <a:r>
              <a:rPr lang="en-US" dirty="0" smtClean="0"/>
              <a:t>They also start gathering their committees</a:t>
            </a:r>
          </a:p>
          <a:p>
            <a:pPr lvl="1"/>
            <a:r>
              <a:rPr lang="en-US" dirty="0" smtClean="0"/>
              <a:t>Final committee membership is usually approved by OC</a:t>
            </a:r>
          </a:p>
          <a:p>
            <a:pPr lvl="1"/>
            <a:endParaRPr lang="en-US" sz="1000" dirty="0"/>
          </a:p>
          <a:p>
            <a:r>
              <a:rPr lang="en-US" dirty="0" smtClean="0"/>
              <a:t>Sign JACoW SPMS Terms and Conditions</a:t>
            </a:r>
          </a:p>
          <a:p>
            <a:pPr lvl="1"/>
            <a:r>
              <a:rPr lang="en-US" dirty="0" smtClean="0"/>
              <a:t>Per </a:t>
            </a:r>
            <a:r>
              <a:rPr lang="en-US" dirty="0" err="1" smtClean="0"/>
              <a:t>JACoW.org</a:t>
            </a:r>
            <a:r>
              <a:rPr lang="en-US" dirty="0" smtClean="0"/>
              <a:t> website, delivered to chair and coordinator</a:t>
            </a:r>
          </a:p>
          <a:p>
            <a:pPr lvl="1"/>
            <a:r>
              <a:rPr lang="en-US" dirty="0" smtClean="0"/>
              <a:t>Upon approval, an SPMS instance is created in the relevant geographical area, and configured with some conference info</a:t>
            </a:r>
          </a:p>
          <a:p>
            <a:endParaRPr lang="en-US" sz="1000" dirty="0"/>
          </a:p>
          <a:p>
            <a:r>
              <a:rPr lang="en-US" dirty="0" smtClean="0"/>
              <a:t>Set up initial SPMS configurations (e.g. committee lists)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6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</a:t>
            </a:r>
            <a:r>
              <a:rPr lang="en-US" dirty="0" smtClean="0"/>
              <a:t>Tasks: </a:t>
            </a:r>
            <a:r>
              <a:rPr lang="en-US" dirty="0" smtClean="0"/>
              <a:t>LOC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organizing primary LOC membership</a:t>
            </a:r>
          </a:p>
          <a:p>
            <a:r>
              <a:rPr lang="en-US" baseline="0" dirty="0" smtClean="0"/>
              <a:t>Develop initial </a:t>
            </a:r>
            <a:r>
              <a:rPr lang="en-US" baseline="0" dirty="0" err="1" smtClean="0"/>
              <a:t>attandance</a:t>
            </a:r>
            <a:r>
              <a:rPr lang="en-US" dirty="0" smtClean="0"/>
              <a:t> </a:t>
            </a:r>
            <a:r>
              <a:rPr lang="en-US" baseline="0" dirty="0" smtClean="0"/>
              <a:t>estimates,</a:t>
            </a:r>
            <a:r>
              <a:rPr lang="en-US" dirty="0" smtClean="0"/>
              <a:t> necessary resources, </a:t>
            </a:r>
            <a:r>
              <a:rPr lang="en-US" baseline="0" dirty="0" smtClean="0"/>
              <a:t>and budget</a:t>
            </a:r>
            <a:endParaRPr lang="en-US" dirty="0" smtClean="0"/>
          </a:p>
          <a:p>
            <a:r>
              <a:rPr lang="en-US" dirty="0" smtClean="0"/>
              <a:t>Identify </a:t>
            </a:r>
            <a:r>
              <a:rPr lang="en-US" dirty="0"/>
              <a:t>PCO (if used</a:t>
            </a:r>
            <a:r>
              <a:rPr lang="en-US" dirty="0" smtClean="0"/>
              <a:t>)</a:t>
            </a:r>
          </a:p>
          <a:p>
            <a:pPr lvl="1"/>
            <a:r>
              <a:rPr lang="en-US" baseline="0" dirty="0" smtClean="0"/>
              <a:t>Professional</a:t>
            </a:r>
            <a:r>
              <a:rPr lang="en-US" dirty="0" smtClean="0"/>
              <a:t> Conference Organizer</a:t>
            </a:r>
          </a:p>
          <a:p>
            <a:pPr lvl="1"/>
            <a:r>
              <a:rPr lang="en-US" dirty="0" smtClean="0"/>
              <a:t>Used by, e.g., NA-PAC’13 (Centennial) and IPAC’15 (Helms-Briscoe)</a:t>
            </a:r>
            <a:endParaRPr lang="en-US" baseline="0" dirty="0" smtClean="0"/>
          </a:p>
          <a:p>
            <a:r>
              <a:rPr lang="en-US" baseline="0" dirty="0" smtClean="0"/>
              <a:t>Determine venue location options and </a:t>
            </a:r>
            <a:r>
              <a:rPr lang="en-US" baseline="0" dirty="0" err="1" smtClean="0"/>
              <a:t>negotate</a:t>
            </a:r>
            <a:r>
              <a:rPr lang="en-US" dirty="0" smtClean="0"/>
              <a:t> location</a:t>
            </a:r>
          </a:p>
          <a:p>
            <a:r>
              <a:rPr lang="en-US" dirty="0" smtClean="0"/>
              <a:t>Start developing budgetary associations (e.g. IEEE)</a:t>
            </a:r>
          </a:p>
          <a:p>
            <a:r>
              <a:rPr lang="en-US" baseline="0" dirty="0" smtClean="0"/>
              <a:t>Start developing visual identity,</a:t>
            </a:r>
            <a:r>
              <a:rPr lang="en-US" dirty="0" smtClean="0"/>
              <a:t> website</a:t>
            </a:r>
          </a:p>
          <a:p>
            <a:endParaRPr lang="en-US" dirty="0"/>
          </a:p>
          <a:p>
            <a:r>
              <a:rPr lang="en-US" dirty="0" smtClean="0"/>
              <a:t>Start monthly meetings at least 1 year in advance of conference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1310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</a:t>
            </a:r>
            <a:r>
              <a:rPr lang="en-US" dirty="0" smtClean="0"/>
              <a:t>Tasks</a:t>
            </a:r>
            <a:r>
              <a:rPr lang="en-US" dirty="0" smtClean="0"/>
              <a:t>: </a:t>
            </a:r>
            <a:r>
              <a:rPr lang="en-US" dirty="0" smtClean="0"/>
              <a:t>SPC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5029200"/>
          </a:xfrm>
        </p:spPr>
        <p:txBody>
          <a:bodyPr/>
          <a:lstStyle/>
          <a:p>
            <a:r>
              <a:rPr lang="en-US" dirty="0" smtClean="0"/>
              <a:t>Usually 16</a:t>
            </a:r>
            <a:r>
              <a:rPr lang="en-US" dirty="0" smtClean="0"/>
              <a:t>-19 months before conference</a:t>
            </a:r>
          </a:p>
          <a:p>
            <a:r>
              <a:rPr lang="en-US" dirty="0" smtClean="0"/>
              <a:t>Often a meeting in conjunction with the OC</a:t>
            </a:r>
          </a:p>
          <a:p>
            <a:r>
              <a:rPr lang="en-US" dirty="0" smtClean="0"/>
              <a:t>Often at venue (if decided) to include a venue </a:t>
            </a:r>
            <a:r>
              <a:rPr lang="en-US" dirty="0" smtClean="0"/>
              <a:t>tour</a:t>
            </a:r>
          </a:p>
          <a:p>
            <a:pPr lvl="1"/>
            <a:r>
              <a:rPr lang="en-US" dirty="0" smtClean="0"/>
              <a:t>Sometimes a challenge (e.g. IPAC’18 venue under construction)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Agenda</a:t>
            </a:r>
          </a:p>
          <a:p>
            <a:pPr lvl="1"/>
            <a:r>
              <a:rPr lang="en-US" dirty="0" smtClean="0"/>
              <a:t>SPC chair provides overview</a:t>
            </a:r>
          </a:p>
          <a:p>
            <a:pPr lvl="1"/>
            <a:r>
              <a:rPr lang="en-US" dirty="0" smtClean="0"/>
              <a:t>SPC coordinators describe their membership</a:t>
            </a:r>
          </a:p>
          <a:p>
            <a:pPr lvl="2"/>
            <a:r>
              <a:rPr lang="en-US" dirty="0" smtClean="0"/>
              <a:t>Particularly important if extra step of SPCC/SPC (e.g. NA-PAC)</a:t>
            </a:r>
          </a:p>
          <a:p>
            <a:pPr lvl="1"/>
            <a:r>
              <a:rPr lang="en-US" dirty="0" smtClean="0"/>
              <a:t>Report from LOC</a:t>
            </a:r>
          </a:p>
          <a:p>
            <a:pPr lvl="1"/>
            <a:r>
              <a:rPr lang="en-US" dirty="0" smtClean="0"/>
              <a:t>Discussion of </a:t>
            </a:r>
            <a:r>
              <a:rPr lang="en-US" dirty="0" smtClean="0"/>
              <a:t>timelines/chronology</a:t>
            </a:r>
            <a:endParaRPr lang="en-US" dirty="0" smtClean="0"/>
          </a:p>
          <a:p>
            <a:pPr lvl="1"/>
            <a:r>
              <a:rPr lang="en-US" dirty="0" smtClean="0"/>
              <a:t>Determine initial conference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Determine classifications for scientific program</a:t>
            </a:r>
            <a:endParaRPr lang="en-US" dirty="0" smtClean="0"/>
          </a:p>
          <a:p>
            <a:pPr lvl="1"/>
            <a:r>
              <a:rPr lang="en-US" dirty="0" smtClean="0"/>
              <a:t>Training for submission of invited talk suggestions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6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</a:t>
            </a:r>
            <a:r>
              <a:rPr lang="en-US" dirty="0" smtClean="0"/>
              <a:t>Tasks: </a:t>
            </a:r>
            <a:r>
              <a:rPr lang="en-US" dirty="0" smtClean="0"/>
              <a:t>SPC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01000" cy="5029200"/>
          </a:xfrm>
        </p:spPr>
        <p:txBody>
          <a:bodyPr/>
          <a:lstStyle/>
          <a:p>
            <a:r>
              <a:rPr lang="en-US" dirty="0" smtClean="0"/>
              <a:t>~12 months before conference </a:t>
            </a:r>
            <a:r>
              <a:rPr lang="en-US" sz="1600" dirty="0" smtClean="0"/>
              <a:t>(long </a:t>
            </a:r>
            <a:r>
              <a:rPr lang="en-US" sz="1600" dirty="0" smtClean="0"/>
              <a:t>before abstract submission)</a:t>
            </a:r>
          </a:p>
          <a:p>
            <a:endParaRPr lang="en-US" sz="1000" dirty="0" smtClean="0"/>
          </a:p>
          <a:p>
            <a:r>
              <a:rPr lang="en-US" dirty="0" smtClean="0"/>
              <a:t>Main objectives:</a:t>
            </a:r>
          </a:p>
          <a:p>
            <a:pPr lvl="1"/>
            <a:r>
              <a:rPr lang="en-US" dirty="0" smtClean="0"/>
              <a:t>Organize structure of program (first synoptic table)</a:t>
            </a:r>
          </a:p>
          <a:p>
            <a:pPr lvl="2"/>
            <a:r>
              <a:rPr lang="en-US" dirty="0" smtClean="0"/>
              <a:t>Parallel sessions, poster sessions determination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nvited/contributed talk lengths and quotas</a:t>
            </a:r>
          </a:p>
          <a:p>
            <a:pPr lvl="2"/>
            <a:r>
              <a:rPr lang="en-US" dirty="0" smtClean="0"/>
              <a:t>Main/Sub classifications</a:t>
            </a:r>
          </a:p>
          <a:p>
            <a:pPr lvl="1"/>
            <a:r>
              <a:rPr lang="en-US" dirty="0" smtClean="0"/>
              <a:t>Determine session quotas, invited talks and backups</a:t>
            </a:r>
          </a:p>
          <a:p>
            <a:pPr lvl="2"/>
            <a:r>
              <a:rPr lang="en-US" dirty="0" smtClean="0"/>
              <a:t>Includes geographic, institutional, gender balances</a:t>
            </a:r>
          </a:p>
          <a:p>
            <a:pPr lvl="1"/>
            <a:r>
              <a:rPr lang="en-US" dirty="0" smtClean="0"/>
              <a:t>Gather proposals for plenary </a:t>
            </a:r>
            <a:r>
              <a:rPr lang="en-US" dirty="0"/>
              <a:t>and entertainment talks</a:t>
            </a:r>
          </a:p>
          <a:p>
            <a:endParaRPr lang="en-US" sz="1000" dirty="0" smtClean="0"/>
          </a:p>
          <a:p>
            <a:r>
              <a:rPr lang="en-US" dirty="0" smtClean="0"/>
              <a:t>Afterwards, Scientific Secretariat generates invitations </a:t>
            </a:r>
            <a:r>
              <a:rPr lang="en-US" dirty="0" smtClean="0"/>
              <a:t>to invited speakers and </a:t>
            </a:r>
            <a:r>
              <a:rPr lang="en-US" dirty="0" smtClean="0"/>
              <a:t>gathers responses</a:t>
            </a:r>
          </a:p>
          <a:p>
            <a:pPr lvl="1"/>
            <a:r>
              <a:rPr lang="en-US" sz="1900" dirty="0" smtClean="0"/>
              <a:t>ONE SPMS general announcement usually sent after this meeting</a:t>
            </a:r>
          </a:p>
        </p:txBody>
      </p:sp>
    </p:spTree>
    <p:extLst>
      <p:ext uri="{BB962C8B-B14F-4D97-AF65-F5344CB8AC3E}">
        <p14:creationId xmlns:p14="http://schemas.microsoft.com/office/powerpoint/2010/main" val="278426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</a:t>
            </a:r>
            <a:r>
              <a:rPr lang="en-US" dirty="0" smtClean="0"/>
              <a:t>Tasks: </a:t>
            </a:r>
            <a:r>
              <a:rPr lang="en-US" dirty="0" smtClean="0"/>
              <a:t>Abstracts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 submission deadline is usually ~6 months out from conference</a:t>
            </a:r>
          </a:p>
          <a:p>
            <a:pPr lvl="1"/>
            <a:r>
              <a:rPr lang="en-US" sz="1900" dirty="0" smtClean="0"/>
              <a:t>This may vary widely depending on </a:t>
            </a:r>
            <a:r>
              <a:rPr lang="en-US" sz="1900" dirty="0" smtClean="0"/>
              <a:t>community and conference</a:t>
            </a:r>
            <a:endParaRPr lang="en-US" sz="1900" dirty="0"/>
          </a:p>
          <a:p>
            <a:r>
              <a:rPr lang="en-US" dirty="0" smtClean="0"/>
              <a:t>Physicists generally work towards a known deadline</a:t>
            </a:r>
          </a:p>
          <a:p>
            <a:pPr lvl="1"/>
            <a:r>
              <a:rPr lang="en-US" dirty="0" smtClean="0"/>
              <a:t>Abstracts </a:t>
            </a:r>
            <a:r>
              <a:rPr lang="en-US" b="1" dirty="0" smtClean="0"/>
              <a:t>always</a:t>
            </a:r>
            <a:r>
              <a:rPr lang="en-US" dirty="0" smtClean="0"/>
              <a:t> spike at the submission deadline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You will likely </a:t>
            </a:r>
            <a:r>
              <a:rPr lang="en-US" b="1" dirty="0" smtClean="0"/>
              <a:t>not</a:t>
            </a:r>
            <a:r>
              <a:rPr lang="en-US" dirty="0" smtClean="0"/>
              <a:t> get additional abstracts by extending the deadline at the last minute</a:t>
            </a:r>
            <a:endParaRPr lang="en-US" dirty="0"/>
          </a:p>
          <a:p>
            <a:r>
              <a:rPr lang="en-US" dirty="0" smtClean="0"/>
              <a:t>Submitted abstracts are QA’d in preparation for SPC III</a:t>
            </a:r>
          </a:p>
          <a:p>
            <a:pPr lvl="1"/>
            <a:r>
              <a:rPr lang="en-US" dirty="0" smtClean="0"/>
              <a:t>Make them pretty and shiny to be possible contributed orals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0"/>
            <a:ext cx="5105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</a:t>
            </a:r>
            <a:r>
              <a:rPr lang="en-US" dirty="0" smtClean="0"/>
              <a:t>Tasks: </a:t>
            </a:r>
            <a:r>
              <a:rPr lang="en-US" dirty="0" smtClean="0"/>
              <a:t>Abstracts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 is also very interested in abstract numbers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Used for other conference projections</a:t>
            </a:r>
          </a:p>
          <a:p>
            <a:pPr lvl="1"/>
            <a:r>
              <a:rPr lang="en-US" dirty="0" smtClean="0"/>
              <a:t>Total expected registration feeds into budget projections</a:t>
            </a:r>
          </a:p>
          <a:p>
            <a:pPr lvl="1"/>
            <a:r>
              <a:rPr lang="en-US" dirty="0" smtClean="0"/>
              <a:t>Advertise expected registration to attract vendors</a:t>
            </a:r>
          </a:p>
          <a:p>
            <a:pPr lvl="1"/>
            <a:endParaRPr lang="en-US" dirty="0"/>
          </a:p>
          <a:p>
            <a:r>
              <a:rPr lang="en-US" dirty="0" smtClean="0"/>
              <a:t>Abstract submission is not an obligation</a:t>
            </a:r>
          </a:p>
          <a:p>
            <a:pPr lvl="1"/>
            <a:r>
              <a:rPr lang="en-US" dirty="0" smtClean="0"/>
              <a:t>Typically about ~30% of abstracts are later withdrawn</a:t>
            </a:r>
          </a:p>
          <a:p>
            <a:pPr lvl="1"/>
            <a:r>
              <a:rPr lang="en-US" dirty="0" smtClean="0"/>
              <a:t>So about 60-80% of </a:t>
            </a:r>
            <a:r>
              <a:rPr lang="en-US" b="1" dirty="0" smtClean="0"/>
              <a:t>submitted</a:t>
            </a:r>
            <a:r>
              <a:rPr lang="en-US" dirty="0" smtClean="0"/>
              <a:t> abstract number is a reasonable expectation for delegate registration</a:t>
            </a:r>
          </a:p>
          <a:p>
            <a:pPr lvl="2"/>
            <a:r>
              <a:rPr lang="en-US" dirty="0" smtClean="0"/>
              <a:t>Also use DOE $500k limit to project max DOE attendance</a:t>
            </a:r>
          </a:p>
          <a:p>
            <a:pPr lvl="1"/>
            <a:r>
              <a:rPr lang="en-US" dirty="0" smtClean="0"/>
              <a:t>About 10% of total abstract number are usually candidates for the student poster session</a:t>
            </a:r>
          </a:p>
        </p:txBody>
      </p:sp>
    </p:spTree>
    <p:extLst>
      <p:ext uri="{BB962C8B-B14F-4D97-AF65-F5344CB8AC3E}">
        <p14:creationId xmlns:p14="http://schemas.microsoft.com/office/powerpoint/2010/main" val="386510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04800"/>
            <a:ext cx="86868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Running a JACoW Member Conference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0" y="914400"/>
            <a:ext cx="26670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Todd Satogata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Jefferson Lab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Screen Shot 2016-11-06 at 10.02.47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5" y="783108"/>
            <a:ext cx="9140215" cy="38770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4953000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2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Or: That Supernova Isn’t So Daunting When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Have Chris Pratt and Jennifer Lawrence With You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9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</a:t>
            </a:r>
            <a:r>
              <a:rPr lang="en-US" dirty="0" smtClean="0"/>
              <a:t>Tasks</a:t>
            </a:r>
            <a:r>
              <a:rPr lang="en-US" baseline="0" dirty="0" smtClean="0"/>
              <a:t>: </a:t>
            </a:r>
            <a:r>
              <a:rPr lang="en-US" baseline="0" dirty="0" smtClean="0"/>
              <a:t>SPC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~4 </a:t>
            </a:r>
            <a:r>
              <a:rPr lang="en-US" dirty="0"/>
              <a:t>months before conference </a:t>
            </a:r>
            <a:r>
              <a:rPr lang="en-US" sz="1600" dirty="0" smtClean="0"/>
              <a:t>(soon after abstract deadline/QA)</a:t>
            </a:r>
            <a:endParaRPr lang="en-US" sz="1600" dirty="0"/>
          </a:p>
          <a:p>
            <a:r>
              <a:rPr lang="en-US" dirty="0" smtClean="0"/>
              <a:t>Often meet at hosting institution</a:t>
            </a:r>
          </a:p>
          <a:p>
            <a:endParaRPr lang="en-US" sz="1000" dirty="0"/>
          </a:p>
          <a:p>
            <a:r>
              <a:rPr lang="en-US" dirty="0"/>
              <a:t>Main objectives:</a:t>
            </a:r>
          </a:p>
          <a:p>
            <a:pPr lvl="1"/>
            <a:r>
              <a:rPr lang="en-US" dirty="0" smtClean="0"/>
              <a:t>Determine contributed </a:t>
            </a:r>
            <a:r>
              <a:rPr lang="en-US" dirty="0"/>
              <a:t>talks and </a:t>
            </a:r>
            <a:r>
              <a:rPr lang="en-US" dirty="0" smtClean="0"/>
              <a:t>backups from abstract list</a:t>
            </a:r>
            <a:endParaRPr lang="en-US" dirty="0"/>
          </a:p>
          <a:p>
            <a:pPr lvl="2"/>
            <a:r>
              <a:rPr lang="en-US" dirty="0"/>
              <a:t>Includes geographic, institutional, gender </a:t>
            </a:r>
            <a:r>
              <a:rPr lang="en-US" dirty="0" smtClean="0"/>
              <a:t>balances</a:t>
            </a:r>
          </a:p>
          <a:p>
            <a:pPr lvl="2"/>
            <a:r>
              <a:rPr lang="en-US" dirty="0" smtClean="0"/>
              <a:t>Includes review of classification, reclassification if necessary</a:t>
            </a:r>
            <a:endParaRPr lang="en-US" dirty="0"/>
          </a:p>
          <a:p>
            <a:pPr lvl="1"/>
            <a:r>
              <a:rPr lang="en-US" dirty="0" smtClean="0"/>
              <a:t>Poster session layout, organization </a:t>
            </a:r>
            <a:r>
              <a:rPr lang="en-US" sz="1600" dirty="0" smtClean="0"/>
              <a:t>(based on abstract numbers)</a:t>
            </a:r>
          </a:p>
          <a:p>
            <a:pPr lvl="1"/>
            <a:r>
              <a:rPr lang="en-US" dirty="0" smtClean="0"/>
              <a:t>Determine session chairs; Report from LOC, student session</a:t>
            </a:r>
          </a:p>
          <a:p>
            <a:pPr lvl="1"/>
            <a:r>
              <a:rPr lang="en-US" dirty="0" smtClean="0"/>
              <a:t>Finalize synoptic table</a:t>
            </a:r>
          </a:p>
          <a:p>
            <a:pPr lvl="1"/>
            <a:r>
              <a:rPr lang="en-US" sz="1600" dirty="0" smtClean="0"/>
              <a:t>Proposals for suggested abstracts for PRST:AB Special Issue</a:t>
            </a:r>
            <a:endParaRPr lang="en-US" sz="1600" dirty="0"/>
          </a:p>
          <a:p>
            <a:endParaRPr lang="en-US" sz="1000" dirty="0"/>
          </a:p>
          <a:p>
            <a:r>
              <a:rPr lang="en-US" dirty="0"/>
              <a:t>Afterwards, Scientific Secretariat </a:t>
            </a:r>
            <a:r>
              <a:rPr lang="en-US" dirty="0" smtClean="0"/>
              <a:t>again generates </a:t>
            </a:r>
            <a:r>
              <a:rPr lang="en-US" dirty="0"/>
              <a:t>invitations and gathers responses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4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</a:t>
            </a:r>
            <a:r>
              <a:rPr lang="en-US" dirty="0" smtClean="0"/>
              <a:t>Tasks: </a:t>
            </a:r>
            <a:r>
              <a:rPr lang="en-US" dirty="0" smtClean="0"/>
              <a:t>LOC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029200"/>
          </a:xfrm>
        </p:spPr>
        <p:txBody>
          <a:bodyPr/>
          <a:lstStyle/>
          <a:p>
            <a:r>
              <a:rPr lang="en-US" dirty="0" smtClean="0"/>
              <a:t>In parallel to SPC, the LOC is organizing many logistic and budgetary details for the conference</a:t>
            </a:r>
          </a:p>
          <a:p>
            <a:pPr lvl="1"/>
            <a:r>
              <a:rPr lang="en-US" dirty="0" smtClean="0"/>
              <a:t>Editorial board</a:t>
            </a:r>
          </a:p>
          <a:p>
            <a:pPr lvl="2"/>
            <a:r>
              <a:rPr lang="en-US" dirty="0" smtClean="0"/>
              <a:t>JACoW Team Meeting, training, organize team </a:t>
            </a:r>
            <a:r>
              <a:rPr lang="en-US" sz="1400" dirty="0" smtClean="0"/>
              <a:t>(~6 months out)</a:t>
            </a:r>
          </a:p>
          <a:p>
            <a:pPr lvl="1"/>
            <a:r>
              <a:rPr lang="en-US" dirty="0" smtClean="0"/>
              <a:t>Graphic identity and web development</a:t>
            </a:r>
          </a:p>
          <a:p>
            <a:pPr lvl="2"/>
            <a:r>
              <a:rPr lang="en-US" dirty="0" smtClean="0"/>
              <a:t>Bags, posters, handouts, program booklet</a:t>
            </a:r>
          </a:p>
          <a:p>
            <a:pPr lvl="1"/>
            <a:r>
              <a:rPr lang="en-US" dirty="0" smtClean="0"/>
              <a:t>Venue layout and contracting</a:t>
            </a:r>
          </a:p>
          <a:p>
            <a:pPr lvl="2"/>
            <a:r>
              <a:rPr lang="en-US" dirty="0" smtClean="0"/>
              <a:t>Including IT and site visit for delegate flow, mix with industry</a:t>
            </a:r>
          </a:p>
          <a:p>
            <a:pPr lvl="2"/>
            <a:r>
              <a:rPr lang="en-US" dirty="0" smtClean="0"/>
              <a:t>Including AV and speaker/stage layout, acoustics</a:t>
            </a:r>
          </a:p>
          <a:p>
            <a:pPr lvl="1"/>
            <a:r>
              <a:rPr lang="en-US" dirty="0" smtClean="0"/>
              <a:t>Catering and side meetings</a:t>
            </a:r>
          </a:p>
          <a:p>
            <a:pPr lvl="2"/>
            <a:r>
              <a:rPr lang="en-US" dirty="0" smtClean="0"/>
              <a:t>Coffee breaks, banquet, chair’s cocktail, WISE…</a:t>
            </a:r>
          </a:p>
          <a:p>
            <a:pPr lvl="1"/>
            <a:r>
              <a:rPr lang="en-US" dirty="0" smtClean="0"/>
              <a:t>Industrial registration </a:t>
            </a:r>
            <a:r>
              <a:rPr lang="en-US" sz="1600" dirty="0" smtClean="0"/>
              <a:t>(early to develop budget)</a:t>
            </a:r>
          </a:p>
          <a:p>
            <a:pPr lvl="1"/>
            <a:r>
              <a:rPr lang="en-US" dirty="0" smtClean="0"/>
              <a:t>Delegate registration</a:t>
            </a:r>
          </a:p>
          <a:p>
            <a:pPr lvl="2"/>
            <a:r>
              <a:rPr lang="en-US" dirty="0" smtClean="0"/>
              <a:t>SPMS should be used for registration if at all possible!</a:t>
            </a:r>
          </a:p>
          <a:p>
            <a:pPr lvl="1"/>
            <a:r>
              <a:rPr lang="en-US" dirty="0"/>
              <a:t>Student program (poster session and grants)</a:t>
            </a:r>
          </a:p>
          <a:p>
            <a:pPr lvl="1"/>
            <a:r>
              <a:rPr lang="en-US" dirty="0" smtClean="0"/>
              <a:t>Companion program and registration, Tours</a:t>
            </a:r>
          </a:p>
        </p:txBody>
      </p:sp>
    </p:spTree>
    <p:extLst>
      <p:ext uri="{BB962C8B-B14F-4D97-AF65-F5344CB8AC3E}">
        <p14:creationId xmlns:p14="http://schemas.microsoft.com/office/powerpoint/2010/main" val="26345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685800"/>
          </a:xfrm>
        </p:spPr>
        <p:txBody>
          <a:bodyPr/>
          <a:lstStyle/>
          <a:p>
            <a:r>
              <a:rPr lang="en-US" dirty="0" smtClean="0"/>
              <a:t>Interlude: Student Session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dirty="0" smtClean="0"/>
              <a:t>Student sessions are a large part of large conferences</a:t>
            </a:r>
          </a:p>
          <a:p>
            <a:r>
              <a:rPr lang="en-US" dirty="0" smtClean="0"/>
              <a:t>Student Program</a:t>
            </a:r>
          </a:p>
          <a:p>
            <a:pPr lvl="1"/>
            <a:r>
              <a:rPr lang="en-US" dirty="0" smtClean="0"/>
              <a:t>Acquire </a:t>
            </a:r>
            <a:r>
              <a:rPr lang="en-US" dirty="0"/>
              <a:t>funding for and administer participation grants</a:t>
            </a:r>
          </a:p>
          <a:p>
            <a:pPr lvl="1"/>
            <a:r>
              <a:rPr lang="en-US" dirty="0" smtClean="0"/>
              <a:t>Work with grant committee to determine awardees</a:t>
            </a:r>
          </a:p>
          <a:p>
            <a:pPr lvl="1"/>
            <a:r>
              <a:rPr lang="en-US" dirty="0" smtClean="0"/>
              <a:t>Work with LOC to determine disbursement</a:t>
            </a:r>
          </a:p>
          <a:p>
            <a:pPr lvl="1"/>
            <a:r>
              <a:rPr lang="en-US" dirty="0" smtClean="0"/>
              <a:t>Organize Sunday training session, secretary assignments</a:t>
            </a:r>
          </a:p>
          <a:p>
            <a:pPr lvl="1"/>
            <a:r>
              <a:rPr lang="en-US" dirty="0" smtClean="0"/>
              <a:t>Coordinate student participation with Presentations Manager</a:t>
            </a:r>
          </a:p>
          <a:p>
            <a:r>
              <a:rPr lang="en-US" dirty="0" smtClean="0"/>
              <a:t>Student Poster Session</a:t>
            </a:r>
          </a:p>
          <a:p>
            <a:pPr lvl="1"/>
            <a:r>
              <a:rPr lang="en-US" dirty="0" smtClean="0"/>
              <a:t>Acquire funding, certificates for student poster prizes</a:t>
            </a:r>
          </a:p>
          <a:p>
            <a:pPr lvl="1"/>
            <a:r>
              <a:rPr lang="en-US" dirty="0" smtClean="0"/>
              <a:t>Organize (with LOC) student poster session </a:t>
            </a:r>
            <a:r>
              <a:rPr lang="en-US" sz="1600" dirty="0" smtClean="0"/>
              <a:t>(usually Sunday)</a:t>
            </a:r>
          </a:p>
          <a:p>
            <a:pPr lvl="2"/>
            <a:r>
              <a:rPr lang="en-US" dirty="0" smtClean="0"/>
              <a:t>Gather abstracts </a:t>
            </a:r>
            <a:r>
              <a:rPr lang="en-US" sz="1400" dirty="0" smtClean="0"/>
              <a:t>(grant winners must participate)</a:t>
            </a:r>
          </a:p>
          <a:p>
            <a:pPr lvl="2"/>
            <a:r>
              <a:rPr lang="en-US" dirty="0" smtClean="0"/>
              <a:t>Organize SPC/OC/SPCC members as judges</a:t>
            </a:r>
          </a:p>
          <a:p>
            <a:pPr lvl="2"/>
            <a:r>
              <a:rPr lang="en-US" dirty="0" smtClean="0"/>
              <a:t>Assign poster codes, produce poster session booklet</a:t>
            </a:r>
          </a:p>
          <a:p>
            <a:pPr lvl="2"/>
            <a:r>
              <a:rPr lang="en-US" dirty="0" smtClean="0"/>
              <a:t>Organize rubrics and run judging session</a:t>
            </a:r>
          </a:p>
          <a:p>
            <a:pPr lvl="2"/>
            <a:r>
              <a:rPr lang="en-US" dirty="0" smtClean="0"/>
              <a:t>Organize prize delivery at prize session </a:t>
            </a:r>
            <a:r>
              <a:rPr lang="en-US" sz="1400" dirty="0" smtClean="0"/>
              <a:t>(usually Thursday)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567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Interlude: Student </a:t>
            </a:r>
            <a:r>
              <a:rPr lang="en-US" dirty="0" smtClean="0"/>
              <a:t>Poster Session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4784" y="761999"/>
            <a:ext cx="8874433" cy="5667769"/>
            <a:chOff x="76200" y="761999"/>
            <a:chExt cx="8874433" cy="5667769"/>
          </a:xfrm>
        </p:grpSpPr>
        <p:pic>
          <p:nvPicPr>
            <p:cNvPr id="3" name="Picture 2" descr="Screen Shot 2016-11-06 at 11.54.2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" y="762000"/>
              <a:ext cx="4347217" cy="5667768"/>
            </a:xfrm>
            <a:prstGeom prst="rect">
              <a:avLst/>
            </a:prstGeom>
          </p:spPr>
        </p:pic>
        <p:pic>
          <p:nvPicPr>
            <p:cNvPr id="7" name="Picture 6" descr="Screen Shot 2016-11-06 at 11.55.06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9600" y="761999"/>
              <a:ext cx="4531033" cy="5334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99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Interlude:</a:t>
            </a:r>
            <a:r>
              <a:rPr lang="en-US" baseline="0" dirty="0" smtClean="0"/>
              <a:t> Student Poster Session at IPAC’15</a:t>
            </a:r>
            <a:endParaRPr lang="en-US" dirty="0"/>
          </a:p>
        </p:txBody>
      </p:sp>
      <p:pic>
        <p:nvPicPr>
          <p:cNvPr id="4" name="Picture 3" descr="Screen Shot 2016-11-06 at 11.57.0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587" y="733032"/>
            <a:ext cx="4250826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9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Interlude: Industrial</a:t>
            </a:r>
            <a:r>
              <a:rPr lang="en-US" baseline="0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Industrial exhibitors contribute a </a:t>
            </a:r>
            <a:r>
              <a:rPr lang="en-US" b="1" dirty="0" smtClean="0"/>
              <a:t>large</a:t>
            </a:r>
            <a:r>
              <a:rPr lang="en-US" dirty="0" smtClean="0"/>
              <a:t> portion of your conference budget</a:t>
            </a:r>
          </a:p>
          <a:p>
            <a:pPr lvl="1"/>
            <a:r>
              <a:rPr lang="en-US" dirty="0" smtClean="0"/>
              <a:t>The Industrial Exhibition Manager is a very important role</a:t>
            </a:r>
          </a:p>
          <a:p>
            <a:pPr lvl="1"/>
            <a:r>
              <a:rPr lang="en-US" dirty="0" smtClean="0"/>
              <a:t>Coordinates everything from registration to move-in and move-out, booths, electricity, network, carpeting,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It’s very important to keep exhibitors happy</a:t>
            </a:r>
          </a:p>
          <a:p>
            <a:pPr lvl="1"/>
            <a:r>
              <a:rPr lang="en-US" dirty="0" smtClean="0"/>
              <a:t>Provide a venue, receptions, and poster sessions that move delegates among exhibitor booths</a:t>
            </a:r>
          </a:p>
          <a:p>
            <a:pPr lvl="1"/>
            <a:r>
              <a:rPr lang="en-US" dirty="0" smtClean="0"/>
              <a:t>Provide announcements of raffles,</a:t>
            </a:r>
            <a:r>
              <a:rPr lang="en-US" dirty="0"/>
              <a:t> </a:t>
            </a:r>
            <a:r>
              <a:rPr lang="en-US" dirty="0" smtClean="0"/>
              <a:t>special events, ways for industrial exhibitors to engage delegates</a:t>
            </a:r>
          </a:p>
          <a:p>
            <a:pPr lvl="1"/>
            <a:r>
              <a:rPr lang="en-US" dirty="0" smtClean="0"/>
              <a:t>Have conference and SPC chair </a:t>
            </a:r>
            <a:r>
              <a:rPr lang="en-US" sz="1400" dirty="0" smtClean="0"/>
              <a:t>(and family?) </a:t>
            </a:r>
            <a:r>
              <a:rPr lang="en-US" dirty="0" smtClean="0"/>
              <a:t>visit booths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650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Program</a:t>
            </a:r>
            <a:r>
              <a:rPr lang="en-US" baseline="0" dirty="0" smtClean="0"/>
              <a:t>/Coffee Break: IPAC’</a:t>
            </a:r>
            <a:r>
              <a:rPr lang="en-US" baseline="0" dirty="0" smtClean="0"/>
              <a:t>15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5029200"/>
            <a:ext cx="7772400" cy="1066800"/>
          </a:xfrm>
        </p:spPr>
        <p:txBody>
          <a:bodyPr/>
          <a:lstStyle/>
          <a:p>
            <a:r>
              <a:rPr lang="en-US" dirty="0" smtClean="0"/>
              <a:t>OK </a:t>
            </a:r>
            <a:r>
              <a:rPr lang="en-US" dirty="0" smtClean="0"/>
              <a:t>mixing among delegates and exhibitor booths</a:t>
            </a:r>
          </a:p>
          <a:p>
            <a:r>
              <a:rPr lang="en-US" dirty="0" smtClean="0"/>
              <a:t>Coffee in </a:t>
            </a:r>
            <a:r>
              <a:rPr lang="en-US" dirty="0" smtClean="0"/>
              <a:t>center </a:t>
            </a:r>
            <a:r>
              <a:rPr lang="en-US" dirty="0" smtClean="0"/>
              <a:t>of room forced traffic through booths</a:t>
            </a:r>
          </a:p>
          <a:p>
            <a:r>
              <a:rPr lang="en-US" dirty="0" smtClean="0"/>
              <a:t>Helps to have semi-enclosed booths for vendors</a:t>
            </a:r>
            <a:endParaRPr lang="en-US" dirty="0"/>
          </a:p>
        </p:txBody>
      </p:sp>
      <p:pic>
        <p:nvPicPr>
          <p:cNvPr id="3" name="Picture 2" descr="Screen Shot 2016-11-07 at 12.00.07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240" y="762000"/>
            <a:ext cx="7301521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31" y="3200400"/>
            <a:ext cx="880269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Posters</a:t>
            </a:r>
            <a:endParaRPr lang="en-US" sz="16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734" y="1676400"/>
            <a:ext cx="823463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Booths</a:t>
            </a:r>
            <a:endParaRPr lang="en-US" sz="16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331" y="762000"/>
            <a:ext cx="880269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Posters</a:t>
            </a:r>
            <a:endParaRPr lang="en-US" sz="16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6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Interlude: Social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Coffee breaks should provide good opportunity for mixing</a:t>
            </a:r>
          </a:p>
          <a:p>
            <a:pPr lvl="1"/>
            <a:r>
              <a:rPr lang="en-US" dirty="0" smtClean="0"/>
              <a:t>See previous photo!</a:t>
            </a:r>
          </a:p>
          <a:p>
            <a:r>
              <a:rPr lang="en-US" dirty="0" smtClean="0"/>
              <a:t>Conferences can have few or many receptions</a:t>
            </a:r>
          </a:p>
          <a:p>
            <a:pPr lvl="1"/>
            <a:r>
              <a:rPr lang="en-US" dirty="0" smtClean="0"/>
              <a:t>Welcome reception </a:t>
            </a:r>
            <a:r>
              <a:rPr lang="en-US" sz="1600" dirty="0" smtClean="0"/>
              <a:t>(Sunday evening, with student poster session)</a:t>
            </a:r>
          </a:p>
          <a:p>
            <a:pPr lvl="1"/>
            <a:r>
              <a:rPr lang="en-US" dirty="0" smtClean="0"/>
              <a:t>Professional organization receptions</a:t>
            </a:r>
          </a:p>
          <a:p>
            <a:pPr lvl="2"/>
            <a:r>
              <a:rPr lang="en-US" dirty="0" smtClean="0"/>
              <a:t>e.g. Meet the APS Editors at PAC/IPAC conferences</a:t>
            </a:r>
          </a:p>
          <a:p>
            <a:pPr lvl="2"/>
            <a:r>
              <a:rPr lang="en-US" dirty="0" smtClean="0"/>
              <a:t>Women in Science and Engineering</a:t>
            </a:r>
          </a:p>
          <a:p>
            <a:pPr lvl="1"/>
            <a:r>
              <a:rPr lang="en-US" dirty="0" smtClean="0"/>
              <a:t>Conference Banquet</a:t>
            </a:r>
          </a:p>
          <a:p>
            <a:pPr lvl="2"/>
            <a:r>
              <a:rPr lang="en-US" dirty="0" smtClean="0"/>
              <a:t>Include entertainment or some interactive opportunity</a:t>
            </a:r>
          </a:p>
          <a:p>
            <a:pPr lvl="2"/>
            <a:r>
              <a:rPr lang="en-US" dirty="0" smtClean="0"/>
              <a:t>e.g. Calligraphy lessons at IPAC’13</a:t>
            </a:r>
          </a:p>
          <a:p>
            <a:pPr lvl="2"/>
            <a:r>
              <a:rPr lang="en-US" dirty="0" smtClean="0"/>
              <a:t>e.g. Juilliard quartet at NA-PAC’11</a:t>
            </a:r>
          </a:p>
          <a:p>
            <a:r>
              <a:rPr lang="en-US" dirty="0" smtClean="0"/>
              <a:t>Companion programs and tours</a:t>
            </a:r>
          </a:p>
          <a:p>
            <a:pPr lvl="1"/>
            <a:r>
              <a:rPr lang="en-US" dirty="0" smtClean="0"/>
              <a:t>Interesting cities often offer good deals for large conferences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4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</a:t>
            </a:r>
            <a:r>
              <a:rPr lang="en-US" dirty="0" smtClean="0"/>
              <a:t>Tasks: </a:t>
            </a:r>
            <a:r>
              <a:rPr lang="en-US" dirty="0" smtClean="0"/>
              <a:t>JACoW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JACoW’s</a:t>
            </a:r>
            <a:r>
              <a:rPr lang="en-US" dirty="0" smtClean="0"/>
              <a:t> role in all this?</a:t>
            </a:r>
          </a:p>
          <a:p>
            <a:pPr lvl="1"/>
            <a:r>
              <a:rPr lang="en-US" dirty="0" smtClean="0"/>
              <a:t>SPMS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rganizes scientific program and registration functions</a:t>
            </a:r>
          </a:p>
          <a:p>
            <a:pPr lvl="2"/>
            <a:r>
              <a:rPr lang="en-US" dirty="0" smtClean="0"/>
              <a:t>JACoW provides expertise in SPMS function and use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Scientific Secretariat</a:t>
            </a:r>
          </a:p>
          <a:p>
            <a:pPr lvl="2"/>
            <a:r>
              <a:rPr lang="en-US" dirty="0" smtClean="0"/>
              <a:t>Coordinates many SPC/LOC activities</a:t>
            </a:r>
          </a:p>
          <a:p>
            <a:pPr lvl="2"/>
            <a:r>
              <a:rPr lang="en-US" dirty="0" smtClean="0"/>
              <a:t>Implements many activities in SPMS</a:t>
            </a:r>
          </a:p>
          <a:p>
            <a:pPr lvl="2"/>
            <a:r>
              <a:rPr lang="en-US" dirty="0" smtClean="0"/>
              <a:t>Contacts JACoW for technical support (e.g. registration forms and payment module)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IT integration</a:t>
            </a:r>
          </a:p>
          <a:p>
            <a:pPr lvl="2"/>
            <a:r>
              <a:rPr lang="en-US" dirty="0" smtClean="0"/>
              <a:t>Website scripts provide dynamic view of conference activities from metadata in SPMS</a:t>
            </a:r>
          </a:p>
          <a:p>
            <a:pPr lvl="2"/>
            <a:r>
              <a:rPr lang="en-US" dirty="0" smtClean="0"/>
              <a:t>Interactive industrial registration, delegate registration lists</a:t>
            </a:r>
          </a:p>
        </p:txBody>
      </p:sp>
    </p:spTree>
    <p:extLst>
      <p:ext uri="{BB962C8B-B14F-4D97-AF65-F5344CB8AC3E}">
        <p14:creationId xmlns:p14="http://schemas.microsoft.com/office/powerpoint/2010/main" val="167470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</a:t>
            </a:r>
            <a:r>
              <a:rPr lang="en-US" dirty="0" smtClean="0"/>
              <a:t>Tasks: </a:t>
            </a:r>
            <a:r>
              <a:rPr lang="en-US" dirty="0" smtClean="0"/>
              <a:t>Nearing </a:t>
            </a:r>
            <a:r>
              <a:rPr lang="en-US" dirty="0" smtClean="0"/>
              <a:t>the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5029200"/>
          </a:xfrm>
        </p:spPr>
        <p:txBody>
          <a:bodyPr/>
          <a:lstStyle/>
          <a:p>
            <a:r>
              <a:rPr lang="en-US" dirty="0" smtClean="0"/>
              <a:t>A few months before the conference</a:t>
            </a:r>
          </a:p>
          <a:p>
            <a:r>
              <a:rPr lang="en-US" dirty="0" smtClean="0"/>
              <a:t>SPC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ainly ballistic, though some chairs and talks may change at the last </a:t>
            </a:r>
            <a:r>
              <a:rPr lang="en-US" dirty="0" smtClean="0"/>
              <a:t>minute</a:t>
            </a:r>
            <a:endParaRPr lang="en-US" sz="1200" dirty="0" smtClean="0"/>
          </a:p>
          <a:p>
            <a:pPr lvl="1"/>
            <a:r>
              <a:rPr lang="en-US" dirty="0" smtClean="0"/>
              <a:t>Scientific program must be fixed in time to print program guide</a:t>
            </a:r>
          </a:p>
          <a:p>
            <a:pPr lvl="1"/>
            <a:endParaRPr lang="en-US" dirty="0"/>
          </a:p>
          <a:p>
            <a:r>
              <a:rPr lang="en-US" dirty="0" smtClean="0"/>
              <a:t>LOC</a:t>
            </a:r>
          </a:p>
          <a:p>
            <a:pPr lvl="1"/>
            <a:r>
              <a:rPr lang="en-US" dirty="0" smtClean="0"/>
              <a:t>Final identification of conference team and roles</a:t>
            </a:r>
          </a:p>
          <a:p>
            <a:pPr lvl="1"/>
            <a:r>
              <a:rPr lang="en-US" dirty="0" smtClean="0"/>
              <a:t>Detailed arrangements for visiting staff (e.g. editors)</a:t>
            </a:r>
          </a:p>
          <a:p>
            <a:pPr lvl="1"/>
            <a:r>
              <a:rPr lang="en-US" dirty="0" smtClean="0"/>
              <a:t>Order final conference materials (booklets, bags, badges, …)</a:t>
            </a:r>
          </a:p>
          <a:p>
            <a:pPr lvl="1"/>
            <a:r>
              <a:rPr lang="en-US" dirty="0" smtClean="0"/>
              <a:t>Final confirmation of all support contracts (IT, booths, …)</a:t>
            </a:r>
          </a:p>
          <a:p>
            <a:pPr lvl="1"/>
            <a:r>
              <a:rPr lang="en-US" dirty="0" smtClean="0"/>
              <a:t>Dry runs of certain activities can be very </a:t>
            </a:r>
            <a:r>
              <a:rPr lang="en-US" dirty="0" smtClean="0"/>
              <a:t>helpful</a:t>
            </a:r>
          </a:p>
          <a:p>
            <a:pPr lvl="2"/>
            <a:r>
              <a:rPr lang="en-US" dirty="0" smtClean="0"/>
              <a:t>Particularly with regards to transportation and logistics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2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r>
              <a:rPr lang="en-US" dirty="0" smtClean="0"/>
              <a:t>of JACoW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391400" cy="5029200"/>
          </a:xfrm>
        </p:spPr>
        <p:txBody>
          <a:bodyPr/>
          <a:lstStyle/>
          <a:p>
            <a:r>
              <a:rPr lang="en-US" dirty="0" smtClean="0"/>
              <a:t>Overview of overview</a:t>
            </a:r>
            <a:endParaRPr lang="en-US" dirty="0" smtClean="0"/>
          </a:p>
          <a:p>
            <a:pPr lvl="1"/>
            <a:r>
              <a:rPr lang="en-US" dirty="0" smtClean="0"/>
              <a:t>Provide broad overview of conference organization</a:t>
            </a:r>
          </a:p>
          <a:p>
            <a:pPr lvl="2"/>
            <a:r>
              <a:rPr lang="en-US" dirty="0" smtClean="0"/>
              <a:t>Who does what, when, where, why, and how </a:t>
            </a:r>
            <a:r>
              <a:rPr lang="en-US" sz="1200" dirty="0" smtClean="0"/>
              <a:t>(and to whom)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 smtClean="0"/>
              <a:t>committees </a:t>
            </a:r>
            <a:r>
              <a:rPr lang="en-US" dirty="0" smtClean="0"/>
              <a:t>and key roles</a:t>
            </a:r>
          </a:p>
          <a:p>
            <a:pPr lvl="1"/>
            <a:r>
              <a:rPr lang="en-US" dirty="0" smtClean="0"/>
              <a:t>Describe scientific, industrial, student, and social programs</a:t>
            </a:r>
          </a:p>
          <a:p>
            <a:pPr lvl="1"/>
            <a:r>
              <a:rPr lang="en-US" dirty="0" smtClean="0"/>
              <a:t>Describe activities to prepare for and execute the conference, and deliver the proceedings</a:t>
            </a:r>
          </a:p>
          <a:p>
            <a:pPr lvl="2"/>
            <a:r>
              <a:rPr lang="en-US" dirty="0" smtClean="0"/>
              <a:t>Include abstracts, papers, author feedback</a:t>
            </a:r>
          </a:p>
          <a:p>
            <a:endParaRPr lang="en-US" sz="1600" dirty="0" smtClean="0"/>
          </a:p>
          <a:p>
            <a:r>
              <a:rPr lang="en-US" dirty="0" smtClean="0"/>
              <a:t>How does conference organization relate to JACoW?</a:t>
            </a:r>
          </a:p>
          <a:p>
            <a:pPr lvl="1"/>
            <a:r>
              <a:rPr lang="en-US" dirty="0" smtClean="0"/>
              <a:t>“A semi-newcomer’s soup to nuts point of view”</a:t>
            </a:r>
          </a:p>
          <a:p>
            <a:endParaRPr lang="en-US" sz="1600" dirty="0" smtClean="0"/>
          </a:p>
          <a:p>
            <a:r>
              <a:rPr lang="en-US" sz="1600" dirty="0" smtClean="0"/>
              <a:t>This is not a talk about identifying/setting up roles in </a:t>
            </a:r>
            <a:r>
              <a:rPr lang="en-US" sz="1600" dirty="0" smtClean="0"/>
              <a:t>SPMS</a:t>
            </a:r>
          </a:p>
          <a:p>
            <a:pPr lvl="1"/>
            <a:r>
              <a:rPr lang="en-US" sz="1600" dirty="0" smtClean="0"/>
              <a:t>See Juliana’s talk at 9:20 tomorrow morning</a:t>
            </a:r>
            <a:endParaRPr lang="en-US" sz="1600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143000"/>
            <a:ext cx="1378812" cy="1179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3411" y="2622550"/>
            <a:ext cx="1162773" cy="523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JACoW</a:t>
            </a:r>
          </a:p>
          <a:p>
            <a:pPr algn="ctr"/>
            <a:r>
              <a:rPr lang="en-US" sz="1200" dirty="0" smtClean="0">
                <a:latin typeface="Arial"/>
                <a:cs typeface="Arial"/>
              </a:rPr>
              <a:t>(You are here)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8084411" y="1524000"/>
            <a:ext cx="210274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" name="Picture 3" descr="Screen Shot 2016-11-06 at 10.28.2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177" y="4175304"/>
            <a:ext cx="1130623" cy="16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6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</a:t>
            </a:r>
            <a:r>
              <a:rPr lang="en-US" dirty="0" smtClean="0"/>
              <a:t>Tasks:</a:t>
            </a:r>
            <a:r>
              <a:rPr lang="en-US" baseline="0" dirty="0" smtClean="0"/>
              <a:t> </a:t>
            </a:r>
            <a:r>
              <a:rPr lang="en-US" baseline="0" dirty="0" smtClean="0"/>
              <a:t>Showtime!!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the rubber meets the road</a:t>
            </a:r>
          </a:p>
          <a:p>
            <a:endParaRPr lang="en-US" sz="1400" dirty="0"/>
          </a:p>
          <a:p>
            <a:r>
              <a:rPr lang="en-US" dirty="0" smtClean="0"/>
              <a:t>This is covered very well in many other presentations at our Team Meeting</a:t>
            </a:r>
          </a:p>
          <a:p>
            <a:pPr lvl="1"/>
            <a:r>
              <a:rPr lang="en-US" dirty="0" smtClean="0"/>
              <a:t>e.g. prepress proceedings available transparently now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There should always be a closeout meeting near the end of the conference</a:t>
            </a:r>
          </a:p>
          <a:p>
            <a:pPr lvl="1"/>
            <a:r>
              <a:rPr lang="en-US" dirty="0" smtClean="0"/>
              <a:t>Includes LOC members, future organizers in series</a:t>
            </a:r>
          </a:p>
          <a:p>
            <a:pPr lvl="1"/>
            <a:r>
              <a:rPr lang="en-US" dirty="0" smtClean="0"/>
              <a:t>Prompt documentation of lessons learned, observations</a:t>
            </a:r>
          </a:p>
          <a:p>
            <a:pPr lvl="1"/>
            <a:r>
              <a:rPr lang="en-US" dirty="0" smtClean="0"/>
              <a:t>Produce written documentation of these lessons as part of conference deliverable</a:t>
            </a:r>
          </a:p>
          <a:p>
            <a:endParaRPr lang="en-US" sz="1600" dirty="0"/>
          </a:p>
          <a:p>
            <a:r>
              <a:rPr lang="en-US" dirty="0" smtClean="0"/>
              <a:t>Remember to take and gather conference photographs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2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Roles: Editors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029200"/>
          </a:xfrm>
        </p:spPr>
        <p:txBody>
          <a:bodyPr/>
          <a:lstStyle/>
          <a:p>
            <a:r>
              <a:rPr lang="en-US" dirty="0" smtClean="0"/>
              <a:t>Editorial Board</a:t>
            </a:r>
          </a:p>
          <a:p>
            <a:pPr lvl="1"/>
            <a:r>
              <a:rPr lang="en-US" dirty="0" smtClean="0"/>
              <a:t>Develop/document editorial standards for editors</a:t>
            </a:r>
          </a:p>
          <a:p>
            <a:pPr lvl="1"/>
            <a:r>
              <a:rPr lang="en-US" dirty="0" smtClean="0"/>
              <a:t>Organize and invite editorial team</a:t>
            </a:r>
          </a:p>
          <a:p>
            <a:pPr lvl="1"/>
            <a:r>
              <a:rPr lang="en-US" dirty="0" smtClean="0"/>
              <a:t>Participate in JACoW Team Meeting and training activities</a:t>
            </a:r>
          </a:p>
          <a:p>
            <a:r>
              <a:rPr lang="en-US" dirty="0" smtClean="0"/>
              <a:t>Editor / QA</a:t>
            </a:r>
          </a:p>
          <a:p>
            <a:pPr lvl="1"/>
            <a:r>
              <a:rPr lang="en-US" dirty="0" smtClean="0"/>
              <a:t>Process paper contributions according to editorial guidelines</a:t>
            </a:r>
          </a:p>
          <a:p>
            <a:pPr lvl="1"/>
            <a:r>
              <a:rPr lang="en-US" dirty="0" smtClean="0"/>
              <a:t>Perform quality assurance on processed papers</a:t>
            </a:r>
          </a:p>
          <a:p>
            <a:pPr lvl="1"/>
            <a:r>
              <a:rPr lang="en-US" dirty="0" smtClean="0"/>
              <a:t>Have access to Editorial module in SPMS</a:t>
            </a:r>
          </a:p>
          <a:p>
            <a:r>
              <a:rPr lang="en-US" dirty="0" smtClean="0"/>
              <a:t>Transparency Editor</a:t>
            </a:r>
          </a:p>
          <a:p>
            <a:pPr lvl="1"/>
            <a:r>
              <a:rPr lang="en-US" dirty="0" smtClean="0"/>
              <a:t>Process transparencies for talks to PDF, including animations</a:t>
            </a:r>
          </a:p>
          <a:p>
            <a:pPr lvl="1"/>
            <a:r>
              <a:rPr lang="en-US" dirty="0" smtClean="0"/>
              <a:t>Have access to Presentations module in SPMS</a:t>
            </a:r>
          </a:p>
          <a:p>
            <a:r>
              <a:rPr lang="en-US" dirty="0" smtClean="0"/>
              <a:t>Author Reception</a:t>
            </a:r>
          </a:p>
          <a:p>
            <a:pPr lvl="1"/>
            <a:r>
              <a:rPr lang="en-US" dirty="0" smtClean="0"/>
              <a:t>Interface with delegates for editorial questions</a:t>
            </a:r>
          </a:p>
          <a:p>
            <a:pPr lvl="1"/>
            <a:r>
              <a:rPr lang="en-US" dirty="0" smtClean="0"/>
              <a:t>Check title/author lists </a:t>
            </a:r>
            <a:r>
              <a:rPr lang="en-US" dirty="0" err="1" smtClean="0"/>
              <a:t>vs</a:t>
            </a:r>
            <a:r>
              <a:rPr lang="en-US" dirty="0" smtClean="0"/>
              <a:t> SPMS, gather copyright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0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Roles: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029200"/>
          </a:xfrm>
        </p:spPr>
        <p:txBody>
          <a:bodyPr/>
          <a:lstStyle/>
          <a:p>
            <a:r>
              <a:rPr lang="en-US" dirty="0"/>
              <a:t>Conference IT</a:t>
            </a:r>
          </a:p>
          <a:p>
            <a:pPr lvl="1"/>
            <a:r>
              <a:rPr lang="en-US" dirty="0"/>
              <a:t>Set up, monitor, and break down network connectivity</a:t>
            </a:r>
          </a:p>
          <a:p>
            <a:pPr lvl="1"/>
            <a:r>
              <a:rPr lang="en-US" dirty="0"/>
              <a:t>Specify connectivity requirements to venue/IT vendors</a:t>
            </a:r>
          </a:p>
          <a:p>
            <a:pPr lvl="1"/>
            <a:r>
              <a:rPr lang="en-US" dirty="0"/>
              <a:t>Isolate editorial network from delegate network</a:t>
            </a:r>
          </a:p>
          <a:p>
            <a:pPr lvl="1"/>
            <a:r>
              <a:rPr lang="en-US" dirty="0"/>
              <a:t>Support network for presentations management/delivery</a:t>
            </a:r>
          </a:p>
          <a:p>
            <a:pPr lvl="1"/>
            <a:r>
              <a:rPr lang="en-US" dirty="0"/>
              <a:t>Participate in JACoW Team Meeting and training </a:t>
            </a:r>
            <a:r>
              <a:rPr lang="en-US" dirty="0" smtClean="0"/>
              <a:t>activities</a:t>
            </a:r>
          </a:p>
          <a:p>
            <a:r>
              <a:rPr lang="en-US" dirty="0" smtClean="0"/>
              <a:t>Conference Webmaster</a:t>
            </a:r>
          </a:p>
          <a:p>
            <a:pPr lvl="1"/>
            <a:r>
              <a:rPr lang="en-US" dirty="0" smtClean="0"/>
              <a:t>Maintain conference website, provide access and updates</a:t>
            </a:r>
          </a:p>
          <a:p>
            <a:pPr lvl="1"/>
            <a:r>
              <a:rPr lang="en-US" dirty="0" smtClean="0"/>
              <a:t>Integrate with JACoW dynamic content (scripts)</a:t>
            </a:r>
          </a:p>
          <a:p>
            <a:r>
              <a:rPr lang="en-US" dirty="0" smtClean="0"/>
              <a:t>SPMS DBA</a:t>
            </a:r>
          </a:p>
          <a:p>
            <a:pPr lvl="1"/>
            <a:r>
              <a:rPr lang="en-US" dirty="0" smtClean="0"/>
              <a:t>JACoW SPMS database administrators (e.g. Matt Arena, Ivan </a:t>
            </a:r>
            <a:r>
              <a:rPr lang="en-US" dirty="0" err="1" smtClean="0"/>
              <a:t>Andrian</a:t>
            </a:r>
            <a:r>
              <a:rPr lang="en-US" dirty="0" smtClean="0"/>
              <a:t>, Takashi </a:t>
            </a:r>
            <a:r>
              <a:rPr lang="en-US" dirty="0" err="1" smtClean="0"/>
              <a:t>Kosuge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provide technical help with SPMS (and even development) before and during conference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5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Roles: Floor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 Session Manager</a:t>
            </a:r>
          </a:p>
          <a:p>
            <a:pPr lvl="1"/>
            <a:r>
              <a:rPr lang="en-US" dirty="0" smtClean="0"/>
              <a:t>Organizes boards, numbering, layout</a:t>
            </a:r>
          </a:p>
          <a:p>
            <a:pPr lvl="1"/>
            <a:r>
              <a:rPr lang="en-US" dirty="0" smtClean="0"/>
              <a:t>Ensures posting material is available</a:t>
            </a:r>
          </a:p>
          <a:p>
            <a:pPr lvl="1"/>
            <a:r>
              <a:rPr lang="en-US" dirty="0" smtClean="0"/>
              <a:t>Ensures boards are prepared every morning for new posting</a:t>
            </a:r>
          </a:p>
          <a:p>
            <a:pPr lvl="1"/>
            <a:r>
              <a:rPr lang="en-US" dirty="0" smtClean="0"/>
              <a:t>Addresses layout </a:t>
            </a:r>
            <a:r>
              <a:rPr lang="en-US" dirty="0" smtClean="0"/>
              <a:t>issues</a:t>
            </a:r>
            <a:endParaRPr lang="en-US" sz="1400" dirty="0" smtClean="0"/>
          </a:p>
          <a:p>
            <a:pPr lvl="1"/>
            <a:r>
              <a:rPr lang="en-US" dirty="0" smtClean="0"/>
              <a:t>Organizes “poster police”</a:t>
            </a:r>
          </a:p>
          <a:p>
            <a:r>
              <a:rPr lang="en-US" dirty="0" smtClean="0"/>
              <a:t>Industrial Exhibition Manager</a:t>
            </a:r>
          </a:p>
          <a:p>
            <a:pPr lvl="1"/>
            <a:r>
              <a:rPr lang="en-US" dirty="0" smtClean="0"/>
              <a:t>Ensures industrial exhibitors are happy</a:t>
            </a:r>
          </a:p>
          <a:p>
            <a:pPr lvl="1"/>
            <a:r>
              <a:rPr lang="en-US" dirty="0" smtClean="0"/>
              <a:t>Infrastructure: light, internet, electricity, chairs, tape,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Presentations Manager</a:t>
            </a:r>
          </a:p>
          <a:p>
            <a:pPr lvl="1"/>
            <a:r>
              <a:rPr lang="en-US" dirty="0"/>
              <a:t>Organize and run speaker ready room</a:t>
            </a:r>
          </a:p>
          <a:p>
            <a:pPr lvl="1"/>
            <a:r>
              <a:rPr lang="en-US" dirty="0" smtClean="0"/>
              <a:t>Ensures presentation sessions run smoothly</a:t>
            </a:r>
          </a:p>
          <a:p>
            <a:pPr lvl="1"/>
            <a:r>
              <a:rPr lang="en-US" dirty="0" smtClean="0"/>
              <a:t>Coordinate chairs and student secretaries in sessions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/>
              <a:t>Vincent’s talk </a:t>
            </a:r>
            <a:r>
              <a:rPr lang="en-US" dirty="0" smtClean="0"/>
              <a:t>for more stories and </a:t>
            </a:r>
            <a:r>
              <a:rPr lang="en-US" dirty="0" smtClean="0"/>
              <a:t>details</a:t>
            </a:r>
            <a:endParaRPr lang="en-US" sz="1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226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Chronology: Post-Conference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 and publish proceedings (editorial board)</a:t>
            </a:r>
          </a:p>
          <a:p>
            <a:pPr lvl="1"/>
            <a:r>
              <a:rPr lang="en-US" dirty="0" smtClean="0"/>
              <a:t>Including Preface from conference, SPC, LOC chairs</a:t>
            </a:r>
          </a:p>
          <a:p>
            <a:pPr lvl="1"/>
            <a:r>
              <a:rPr lang="en-US" dirty="0" smtClean="0"/>
              <a:t>Including selected photographs</a:t>
            </a:r>
          </a:p>
          <a:p>
            <a:pPr lvl="1"/>
            <a:r>
              <a:rPr lang="en-US" dirty="0" smtClean="0"/>
              <a:t>Do not let late authors control your proceedings delivery</a:t>
            </a:r>
          </a:p>
          <a:p>
            <a:pPr lvl="1"/>
            <a:endParaRPr lang="en-US" dirty="0"/>
          </a:p>
          <a:p>
            <a:r>
              <a:rPr lang="en-US" dirty="0" smtClean="0"/>
              <a:t>Close out conference financials</a:t>
            </a:r>
          </a:p>
          <a:p>
            <a:endParaRPr lang="en-US" dirty="0"/>
          </a:p>
          <a:p>
            <a:r>
              <a:rPr lang="en-US" dirty="0" smtClean="0"/>
              <a:t>Update website with final conference information</a:t>
            </a:r>
          </a:p>
          <a:p>
            <a:pPr lvl="1"/>
            <a:r>
              <a:rPr lang="en-US" dirty="0" smtClean="0"/>
              <a:t>Including attendance and processing statistics</a:t>
            </a:r>
          </a:p>
          <a:p>
            <a:endParaRPr lang="en-US" dirty="0"/>
          </a:p>
          <a:p>
            <a:r>
              <a:rPr lang="en-US" dirty="0" smtClean="0"/>
              <a:t>Treat your local volunteers to something nice</a:t>
            </a:r>
          </a:p>
          <a:p>
            <a:pPr lvl="1"/>
            <a:r>
              <a:rPr lang="en-US" dirty="0" smtClean="0"/>
              <a:t>e.g. employee recognition at BNL after NA-PAC’11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99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Let The Stress Get To You!</a:t>
            </a:r>
            <a:endParaRPr lang="en-US" dirty="0"/>
          </a:p>
        </p:txBody>
      </p:sp>
      <p:pic>
        <p:nvPicPr>
          <p:cNvPr id="3" name="Picture 2" descr="funny-pictures-cat-prays-the-lock-on-the-door-work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1546" y="1066800"/>
            <a:ext cx="4040909" cy="51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3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Enjoy It If It Does</a:t>
            </a:r>
            <a:endParaRPr lang="en-US" dirty="0"/>
          </a:p>
        </p:txBody>
      </p:sp>
      <p:pic>
        <p:nvPicPr>
          <p:cNvPr id="5" name="Picture 6" descr="vol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40386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5791200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42B7F"/>
              </a:buClr>
              <a:buSzPct val="110000"/>
              <a:buFont typeface="Wingdings" charset="0"/>
              <a:buChar char="§"/>
            </a:pPr>
            <a:r>
              <a:rPr lang="en-US" sz="2000" dirty="0"/>
              <a:t>The JACoW leadership method for stress </a:t>
            </a:r>
            <a:r>
              <a:rPr lang="en-US" sz="2000" dirty="0" smtClean="0"/>
              <a:t>reduction (2009)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55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Light At The End Of The Tunnel</a:t>
            </a:r>
            <a:endParaRPr lang="en-US" dirty="0"/>
          </a:p>
        </p:txBody>
      </p:sp>
      <p:pic>
        <p:nvPicPr>
          <p:cNvPr id="3" name="Picture 2" descr="Screen Shot 2016-11-06 at 11.27.2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458" y="762000"/>
            <a:ext cx="4589085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6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1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Seen at IPAC’15 (Richmond, USA)</a:t>
            </a:r>
            <a:endParaRPr lang="en-US" dirty="0"/>
          </a:p>
        </p:txBody>
      </p:sp>
      <p:pic>
        <p:nvPicPr>
          <p:cNvPr id="4" name="Picture 3" descr="Screen Shot 2016-11-06 at 11.58.4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991" y="809232"/>
            <a:ext cx="5478018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0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Caveat: All Conferences Great and Small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conferences or workshops are the same</a:t>
            </a:r>
          </a:p>
          <a:p>
            <a:endParaRPr lang="en-US" sz="1200" dirty="0"/>
          </a:p>
          <a:p>
            <a:r>
              <a:rPr lang="en-US" dirty="0" smtClean="0"/>
              <a:t>Here I discuss commonalities among many member JACoW conferences and workshops</a:t>
            </a:r>
          </a:p>
          <a:p>
            <a:pPr lvl="1"/>
            <a:r>
              <a:rPr lang="en-US" dirty="0" smtClean="0"/>
              <a:t>The best authority for how things are done for any given series is someone who has done it before</a:t>
            </a:r>
          </a:p>
          <a:p>
            <a:pPr lvl="1"/>
            <a:endParaRPr lang="en-US" sz="1200" dirty="0"/>
          </a:p>
          <a:p>
            <a:r>
              <a:rPr lang="en-US" dirty="0" smtClean="0"/>
              <a:t>Many meetings can be (and often are) supplanted by informal organizational processes</a:t>
            </a:r>
          </a:p>
          <a:p>
            <a:pPr lvl="1"/>
            <a:r>
              <a:rPr lang="en-US" dirty="0" smtClean="0"/>
              <a:t>Phone calls, meetings at other conferences, email,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sz="1200" dirty="0"/>
          </a:p>
          <a:p>
            <a:r>
              <a:rPr lang="en-US" dirty="0" smtClean="0"/>
              <a:t>In the acronym of Larry Wall: TMTOWTDI</a:t>
            </a:r>
          </a:p>
          <a:p>
            <a:pPr lvl="1"/>
            <a:r>
              <a:rPr lang="en-US" dirty="0" smtClean="0"/>
              <a:t>(There’s More Than One Way To Do It)</a:t>
            </a:r>
          </a:p>
          <a:p>
            <a:pPr lvl="2"/>
            <a:r>
              <a:rPr lang="en-US" dirty="0" smtClean="0"/>
              <a:t>(Don’t even get me started on TMTOWTDIBSCINABTE)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0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Committees and Groups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914400"/>
            <a:ext cx="3048000" cy="1143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Organizing Committee (OC)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1828800"/>
            <a:ext cx="3200400" cy="1143000"/>
          </a:xfrm>
          <a:prstGeom prst="ellipse">
            <a:avLst/>
          </a:prstGeom>
          <a:solidFill>
            <a:srgbClr val="81FF6B"/>
          </a:solidFill>
          <a:ln>
            <a:solidFill>
              <a:srgbClr val="00B5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Scientifi</a:t>
            </a:r>
            <a:r>
              <a:rPr lang="en-US" sz="2000" dirty="0" smtClean="0">
                <a:latin typeface="Arial"/>
                <a:cs typeface="Arial"/>
              </a:rPr>
              <a:t>c Program Committee (SPC)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72100" y="2743200"/>
            <a:ext cx="3314700" cy="1143000"/>
          </a:xfrm>
          <a:prstGeom prst="ellipse">
            <a:avLst/>
          </a:prstGeom>
          <a:solidFill>
            <a:srgbClr val="DB95C6"/>
          </a:solidFill>
          <a:ln>
            <a:solidFill>
              <a:srgbClr val="FD767A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Local Organizing Committee (LOC)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71600" y="4572000"/>
            <a:ext cx="32004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JACoW Organization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4903" y="2020482"/>
            <a:ext cx="1165103" cy="107721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Supreme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Executive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Authority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(for series)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9574" y="2939723"/>
            <a:ext cx="1017226" cy="830997"/>
          </a:xfrm>
          <a:prstGeom prst="rect">
            <a:avLst/>
          </a:prstGeom>
          <a:solidFill>
            <a:srgbClr val="81FF6B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Organize</a:t>
            </a:r>
          </a:p>
          <a:p>
            <a:r>
              <a:rPr lang="en-US" sz="1600" dirty="0" smtClean="0">
                <a:latin typeface="Arial"/>
                <a:cs typeface="Arial"/>
              </a:rPr>
              <a:t>Scientific</a:t>
            </a:r>
          </a:p>
          <a:p>
            <a:r>
              <a:rPr lang="en-US" sz="1600" dirty="0" smtClean="0">
                <a:latin typeface="Arial"/>
                <a:cs typeface="Arial"/>
              </a:rPr>
              <a:t>Program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3834106"/>
            <a:ext cx="1359367" cy="830997"/>
          </a:xfrm>
          <a:prstGeom prst="rect">
            <a:avLst/>
          </a:prstGeom>
          <a:solidFill>
            <a:srgbClr val="DB95C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Implement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Conference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Local Details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8365" y="5659893"/>
            <a:ext cx="132530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Resource to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Produce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Proceedings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22720" y="5638800"/>
            <a:ext cx="465616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Unsurprisingly, meetings and meetings,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Oh, and more meetings…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7946" y="3795542"/>
            <a:ext cx="2320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Can be large with a central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Coordination Committee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1295400"/>
            <a:ext cx="2647480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SAB, Prize Committees, …</a:t>
            </a:r>
          </a:p>
        </p:txBody>
      </p:sp>
    </p:spTree>
    <p:extLst>
      <p:ext uri="{BB962C8B-B14F-4D97-AF65-F5344CB8AC3E}">
        <p14:creationId xmlns:p14="http://schemas.microsoft.com/office/powerpoint/2010/main" val="136714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Recent Conference Committee Meeting</a:t>
            </a:r>
            <a:endParaRPr lang="en-US" dirty="0"/>
          </a:p>
        </p:txBody>
      </p:sp>
      <p:pic>
        <p:nvPicPr>
          <p:cNvPr id="4" name="Monty Python Pearl Harbour-kcSMaNlcDP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8250" y="1066800"/>
            <a:ext cx="6667500" cy="4648200"/>
          </a:xfrm>
        </p:spPr>
      </p:pic>
    </p:spTree>
    <p:extLst>
      <p:ext uri="{BB962C8B-B14F-4D97-AF65-F5344CB8AC3E}">
        <p14:creationId xmlns:p14="http://schemas.microsoft.com/office/powerpoint/2010/main" val="384750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Committees and Chronology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5029200"/>
          </a:xfrm>
        </p:spPr>
        <p:txBody>
          <a:bodyPr/>
          <a:lstStyle/>
          <a:p>
            <a:r>
              <a:rPr lang="en-US" dirty="0" smtClean="0"/>
              <a:t>The OC meets at least once before the conference</a:t>
            </a:r>
          </a:p>
          <a:p>
            <a:pPr lvl="1"/>
            <a:r>
              <a:rPr lang="en-US" dirty="0" smtClean="0"/>
              <a:t>Tours venue, provides conference mandate,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SPC meets ~three times before the conference</a:t>
            </a:r>
          </a:p>
          <a:p>
            <a:pPr lvl="1"/>
            <a:r>
              <a:rPr lang="en-US" dirty="0" smtClean="0"/>
              <a:t>Advises SPC chair on classifications</a:t>
            </a:r>
          </a:p>
          <a:p>
            <a:pPr lvl="1"/>
            <a:r>
              <a:rPr lang="en-US" dirty="0"/>
              <a:t>Organize scientific program, schedule, synoptic table</a:t>
            </a:r>
          </a:p>
          <a:p>
            <a:pPr lvl="1"/>
            <a:r>
              <a:rPr lang="en-US" dirty="0" smtClean="0"/>
              <a:t>Recommends and selects invited oral contributions</a:t>
            </a:r>
          </a:p>
          <a:p>
            <a:pPr lvl="1"/>
            <a:r>
              <a:rPr lang="en-US" dirty="0" smtClean="0"/>
              <a:t>Selects contributed oral contributions from submitted abstracts</a:t>
            </a:r>
          </a:p>
          <a:p>
            <a:pPr lvl="1"/>
            <a:r>
              <a:rPr lang="en-US" dirty="0" smtClean="0"/>
              <a:t>Balance scientific program: topic, geography, gender</a:t>
            </a:r>
          </a:p>
          <a:p>
            <a:pPr lvl="1"/>
            <a:endParaRPr lang="en-US" dirty="0"/>
          </a:p>
          <a:p>
            <a:r>
              <a:rPr lang="en-US" dirty="0" smtClean="0"/>
              <a:t>The LOC meets many times before the conference</a:t>
            </a:r>
          </a:p>
          <a:p>
            <a:pPr lvl="1"/>
            <a:r>
              <a:rPr lang="en-US" dirty="0" smtClean="0"/>
              <a:t>Organizes all venue and local items</a:t>
            </a:r>
          </a:p>
          <a:p>
            <a:pPr lvl="1"/>
            <a:r>
              <a:rPr lang="en-US" dirty="0" smtClean="0"/>
              <a:t>Organizes workforce, budget, registration, web pages, IT,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462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JACoW’s</a:t>
            </a:r>
            <a:r>
              <a:rPr lang="en-US" dirty="0" smtClean="0"/>
              <a:t> Relationship to Committees: 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JACoW interacts with portions of all three committees</a:t>
            </a:r>
          </a:p>
          <a:p>
            <a:endParaRPr lang="en-US" dirty="0"/>
          </a:p>
          <a:p>
            <a:r>
              <a:rPr lang="en-US" dirty="0" smtClean="0"/>
              <a:t>The OC joins JACoW and agrees to JACoW Policies</a:t>
            </a:r>
          </a:p>
          <a:p>
            <a:pPr lvl="1"/>
            <a:r>
              <a:rPr lang="en-US" dirty="0" smtClean="0"/>
              <a:t>Abide by SPMS agreement (signed by conference chair)</a:t>
            </a:r>
          </a:p>
          <a:p>
            <a:pPr lvl="1"/>
            <a:r>
              <a:rPr lang="en-US" dirty="0" smtClean="0"/>
              <a:t>Editors (and preferably also IT) participate in JACoW Team Meetings for least a three-year cycle</a:t>
            </a:r>
          </a:p>
          <a:p>
            <a:pPr lvl="2"/>
            <a:r>
              <a:rPr lang="en-US" dirty="0" smtClean="0"/>
              <a:t>Maintains continuity, distributes load and information</a:t>
            </a:r>
          </a:p>
          <a:p>
            <a:pPr lvl="1"/>
            <a:r>
              <a:rPr lang="en-US" dirty="0" smtClean="0"/>
              <a:t>JACoW publishing constraints as detailed at </a:t>
            </a:r>
            <a:r>
              <a:rPr lang="en-US" dirty="0" err="1" smtClean="0"/>
              <a:t>JACoW.org</a:t>
            </a:r>
            <a:endParaRPr lang="en-US" dirty="0" smtClean="0"/>
          </a:p>
          <a:p>
            <a:pPr lvl="2"/>
            <a:r>
              <a:rPr lang="en-US" dirty="0" smtClean="0"/>
              <a:t>Including abiding by Creative Commons Attribution 3.0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real point of contact with JACoW on the OC is the conference chair</a:t>
            </a:r>
          </a:p>
          <a:p>
            <a:pPr lvl="2"/>
            <a:r>
              <a:rPr lang="en-US" dirty="0" smtClean="0"/>
              <a:t>Conference chair is also ultimately responsible for ensuring resources available for delivery of the proceedings to JACoW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0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JACoW’s</a:t>
            </a:r>
            <a:r>
              <a:rPr lang="en-US" dirty="0" smtClean="0"/>
              <a:t> Relationship to Committees: SPC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77200" cy="5029200"/>
          </a:xfrm>
        </p:spPr>
        <p:txBody>
          <a:bodyPr/>
          <a:lstStyle/>
          <a:p>
            <a:r>
              <a:rPr lang="en-US" dirty="0" smtClean="0"/>
              <a:t>Mainly through use of SPMS to organize scientific program</a:t>
            </a:r>
          </a:p>
          <a:p>
            <a:endParaRPr lang="en-US" dirty="0" smtClean="0"/>
          </a:p>
          <a:p>
            <a:r>
              <a:rPr lang="en-US" dirty="0" smtClean="0"/>
              <a:t>The SPC organizes nearly all its work through SPMS</a:t>
            </a:r>
          </a:p>
          <a:p>
            <a:pPr lvl="1"/>
            <a:r>
              <a:rPr lang="en-US" dirty="0" smtClean="0"/>
              <a:t>Recommendations for and voting on invited speakers</a:t>
            </a:r>
          </a:p>
          <a:p>
            <a:pPr lvl="1"/>
            <a:r>
              <a:rPr lang="en-US" dirty="0" smtClean="0"/>
              <a:t>Abstract submission</a:t>
            </a:r>
          </a:p>
          <a:p>
            <a:pPr lvl="1"/>
            <a:r>
              <a:rPr lang="en-US" dirty="0" smtClean="0"/>
              <a:t>Recommendations for and voting on contributed speakers</a:t>
            </a:r>
          </a:p>
          <a:p>
            <a:pPr lvl="1"/>
            <a:r>
              <a:rPr lang="en-US" dirty="0" smtClean="0"/>
              <a:t>Scientific program organization, including statistical balance</a:t>
            </a:r>
          </a:p>
          <a:p>
            <a:pPr lvl="1"/>
            <a:r>
              <a:rPr lang="en-US" dirty="0" smtClean="0"/>
              <a:t>Paper and presentation submission</a:t>
            </a:r>
          </a:p>
          <a:p>
            <a:pPr lvl="1"/>
            <a:r>
              <a:rPr lang="en-US" dirty="0" smtClean="0"/>
              <a:t>Email organization/tracking with authors and committee members</a:t>
            </a:r>
          </a:p>
          <a:p>
            <a:pPr lvl="1"/>
            <a:endParaRPr lang="en-US" dirty="0"/>
          </a:p>
          <a:p>
            <a:r>
              <a:rPr lang="en-US" dirty="0" smtClean="0"/>
              <a:t>SPMS/SPC coordination is done by the Scientific Secretariat</a:t>
            </a:r>
          </a:p>
          <a:p>
            <a:pPr lvl="1"/>
            <a:r>
              <a:rPr lang="en-US" dirty="0" smtClean="0"/>
              <a:t>Though not explicitly a JACoW role, this has historically been a role filled by Christine Petit-Jean-</a:t>
            </a:r>
            <a:r>
              <a:rPr lang="en-US" dirty="0" err="1" smtClean="0"/>
              <a:t>Genaz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286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solidFill>
          <a:srgbClr val="333399"/>
        </a:solidFill>
      </a:spPr>
      <a:bodyPr wrap="none" rtlCol="0">
        <a:spAutoFit/>
      </a:bodyPr>
      <a:lstStyle>
        <a:defPPr>
          <a:defRPr sz="16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13570</TotalTime>
  <Words>2691</Words>
  <Application>Microsoft Macintosh PowerPoint</Application>
  <PresentationFormat>On-screen Show (4:3)</PresentationFormat>
  <Paragraphs>418</Paragraphs>
  <Slides>39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1_Office Theme</vt:lpstr>
      <vt:lpstr>Overview of Running a JACoW Member Conference</vt:lpstr>
      <vt:lpstr>Overview of Running a JACoW Member Conference</vt:lpstr>
      <vt:lpstr>Overview of JACoW Organization</vt:lpstr>
      <vt:lpstr>Caveat: All Conferences Great and Small</vt:lpstr>
      <vt:lpstr>Committees and Groups</vt:lpstr>
      <vt:lpstr>A Recent Conference Committee Meeting</vt:lpstr>
      <vt:lpstr>Committees and Chronology</vt:lpstr>
      <vt:lpstr>JACoW’s Relationship to Committees: OC</vt:lpstr>
      <vt:lpstr>JACoW’s Relationship to Committees: SPC</vt:lpstr>
      <vt:lpstr>More on Scientific Secretariat</vt:lpstr>
      <vt:lpstr>JACoW’s Relationship to Committees: LOC</vt:lpstr>
      <vt:lpstr>This May Seem Like A Daunting List</vt:lpstr>
      <vt:lpstr>Conference Roles and Tasks</vt:lpstr>
      <vt:lpstr>Conference Tasks: Initiation</vt:lpstr>
      <vt:lpstr>Conference Tasks: LOC (1)</vt:lpstr>
      <vt:lpstr>Conference Tasks: SPC I</vt:lpstr>
      <vt:lpstr>Conference Tasks: SPC II</vt:lpstr>
      <vt:lpstr>Conference Tasks: Abstracts (1)</vt:lpstr>
      <vt:lpstr>Conference Tasks: Abstracts (2)</vt:lpstr>
      <vt:lpstr>Conference Tasks: SPC III</vt:lpstr>
      <vt:lpstr>Conference Tasks: LOC (2)</vt:lpstr>
      <vt:lpstr>Interlude: Student Session Organization</vt:lpstr>
      <vt:lpstr>Interlude: Student Poster Session</vt:lpstr>
      <vt:lpstr>Interlude: Student Poster Session at IPAC’15</vt:lpstr>
      <vt:lpstr>Interlude: Industrial Program</vt:lpstr>
      <vt:lpstr>Industrial Program/Coffee Break: IPAC’15</vt:lpstr>
      <vt:lpstr>Interlude: Social Program</vt:lpstr>
      <vt:lpstr>Conference Tasks: JACoW</vt:lpstr>
      <vt:lpstr>Conference Tasks: Nearing the Conference</vt:lpstr>
      <vt:lpstr>Conference Tasks: Showtime!!</vt:lpstr>
      <vt:lpstr>Conference Roles: Editors</vt:lpstr>
      <vt:lpstr>Conference Roles: IT</vt:lpstr>
      <vt:lpstr>Conference Roles: Floor Managers</vt:lpstr>
      <vt:lpstr>Conference Chronology: Post-Conference</vt:lpstr>
      <vt:lpstr>Don’t Let The Stress Get To You!</vt:lpstr>
      <vt:lpstr>Or Enjoy It If It Does</vt:lpstr>
      <vt:lpstr>There Is Light At The End Of The Tunnel</vt:lpstr>
      <vt:lpstr>Extra Slides</vt:lpstr>
      <vt:lpstr>Seen at IPAC’15 (Richmond, USA)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Todd Satogata</cp:lastModifiedBy>
  <cp:revision>2247</cp:revision>
  <cp:lastPrinted>2016-11-07T05:21:17Z</cp:lastPrinted>
  <dcterms:created xsi:type="dcterms:W3CDTF">2011-06-15T12:00:05Z</dcterms:created>
  <dcterms:modified xsi:type="dcterms:W3CDTF">2016-11-07T05:21:24Z</dcterms:modified>
</cp:coreProperties>
</file>