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92" r:id="rId4"/>
    <p:sldId id="305" r:id="rId5"/>
    <p:sldId id="285" r:id="rId6"/>
    <p:sldId id="287" r:id="rId7"/>
    <p:sldId id="266" r:id="rId8"/>
    <p:sldId id="307" r:id="rId9"/>
    <p:sldId id="302" r:id="rId10"/>
    <p:sldId id="310" r:id="rId11"/>
    <p:sldId id="303" r:id="rId12"/>
    <p:sldId id="284" r:id="rId13"/>
    <p:sldId id="289" r:id="rId14"/>
    <p:sldId id="297" r:id="rId15"/>
    <p:sldId id="270" r:id="rId16"/>
    <p:sldId id="309" r:id="rId17"/>
    <p:sldId id="291" r:id="rId18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88" d="100"/>
          <a:sy n="88" d="100"/>
        </p:scale>
        <p:origin x="-96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12.xml"/><Relationship Id="rId12" Type="http://schemas.openxmlformats.org/officeDocument/2006/relationships/slide" Target="slides/slide14.xml"/><Relationship Id="rId13" Type="http://schemas.openxmlformats.org/officeDocument/2006/relationships/slide" Target="slides/slide15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Relationship Id="rId9" Type="http://schemas.openxmlformats.org/officeDocument/2006/relationships/slide" Target="slides/slide9.xml"/><Relationship Id="rId10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0014-CF4D-4641-834E-1156D4BFCEF0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6087-AA9B-E444-AFB1-C4F9BC6B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Pre-Project Planning (rather than Project Management)</a:t>
            </a:r>
          </a:p>
          <a:p>
            <a:r>
              <a:rPr lang="en-US" dirty="0" smtClean="0"/>
              <a:t>No Baseline</a:t>
            </a:r>
          </a:p>
          <a:p>
            <a:r>
              <a:rPr lang="en-US" dirty="0" err="1" smtClean="0"/>
              <a:t>Rik</a:t>
            </a:r>
            <a:r>
              <a:rPr lang="en-US" dirty="0" smtClean="0"/>
              <a:t> </a:t>
            </a:r>
            <a:r>
              <a:rPr lang="en-US" dirty="0" err="1" smtClean="0"/>
              <a:t>Fulvia</a:t>
            </a:r>
            <a:r>
              <a:rPr lang="en-US" dirty="0" smtClean="0"/>
              <a:t> Bob Alison Mike</a:t>
            </a:r>
          </a:p>
          <a:p>
            <a:r>
              <a:rPr lang="en-US" dirty="0" smtClean="0"/>
              <a:t>Need to fulfill white paper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6087-AA9B-E444-AFB1-C4F9BC6B4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Timelines consistent with </a:t>
            </a:r>
            <a:r>
              <a:rPr lang="en-US" dirty="0" err="1" smtClean="0"/>
              <a:t>Deshpande</a:t>
            </a:r>
            <a:r>
              <a:rPr lang="en-US" dirty="0" smtClean="0"/>
              <a:t>, Hallman, </a:t>
            </a:r>
            <a:r>
              <a:rPr lang="en-US" dirty="0" err="1" smtClean="0"/>
              <a:t>Surrow</a:t>
            </a:r>
            <a:r>
              <a:rPr lang="en-US" dirty="0" smtClean="0"/>
              <a:t> comments at EIC UG meeting in Trieste</a:t>
            </a:r>
          </a:p>
          <a:p>
            <a:r>
              <a:rPr lang="en-US" dirty="0" smtClean="0"/>
              <a:t>NAS project</a:t>
            </a:r>
            <a:r>
              <a:rPr lang="en-US" baseline="0" dirty="0" smtClean="0"/>
              <a:t> </a:t>
            </a:r>
            <a:r>
              <a:rPr lang="en-US" dirty="0" smtClean="0"/>
              <a:t>empaneled ~Dec</a:t>
            </a:r>
            <a:r>
              <a:rPr lang="en-US" baseline="0" dirty="0" smtClean="0"/>
              <a:t> 2016/Jan 2017 with 18 month timeline</a:t>
            </a:r>
            <a:endParaRPr lang="en-US" dirty="0" smtClean="0"/>
          </a:p>
          <a:p>
            <a:r>
              <a:rPr lang="en-US" dirty="0" smtClean="0"/>
              <a:t>LRP comment is to emphasize that DOE will likely not await next LRP for decision on whether to move forward on CD</a:t>
            </a:r>
            <a:r>
              <a:rPr lang="en-US" baseline="0" dirty="0" smtClean="0"/>
              <a:t> process</a:t>
            </a:r>
          </a:p>
          <a:p>
            <a:r>
              <a:rPr lang="en-US" baseline="0" dirty="0" smtClean="0"/>
              <a:t>CD1 also typically requires CTE TRL of &gt;=4, with plans for &gt;=6 (https://</a:t>
            </a:r>
            <a:r>
              <a:rPr lang="en-US" baseline="0" dirty="0" err="1" smtClean="0"/>
              <a:t>www.directives.doe.gov</a:t>
            </a:r>
            <a:r>
              <a:rPr lang="en-US" baseline="0" dirty="0" smtClean="0"/>
              <a:t>/directives-documents/400-series/0413.3-EGuide-09/@@images/file)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6087-AA9B-E444-AFB1-C4F9BC6B4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1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Pre-Project Planning (rather than Project Management)</a:t>
            </a:r>
          </a:p>
          <a:p>
            <a:r>
              <a:rPr lang="en-US" dirty="0" smtClean="0"/>
              <a:t>No Baseline</a:t>
            </a:r>
          </a:p>
          <a:p>
            <a:r>
              <a:rPr lang="en-US" dirty="0" err="1" smtClean="0"/>
              <a:t>Rik</a:t>
            </a:r>
            <a:r>
              <a:rPr lang="en-US" dirty="0" smtClean="0"/>
              <a:t> </a:t>
            </a:r>
            <a:r>
              <a:rPr lang="en-US" dirty="0" err="1" smtClean="0"/>
              <a:t>Fulvia</a:t>
            </a:r>
            <a:r>
              <a:rPr lang="en-US" dirty="0" smtClean="0"/>
              <a:t> Bob Alison Mike</a:t>
            </a:r>
          </a:p>
          <a:p>
            <a:r>
              <a:rPr lang="en-US" dirty="0" smtClean="0"/>
              <a:t>Need to fulfill white paper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6087-AA9B-E444-AFB1-C4F9BC6B43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6087-AA9B-E444-AFB1-C4F9BC6B43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2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209.0757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504.07961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476499"/>
            <a:ext cx="7772400" cy="1033463"/>
          </a:xfrm>
        </p:spPr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Slide [~20+5]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9637"/>
            <a:ext cx="9144000" cy="436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2268" y="821259"/>
            <a:ext cx="8519465" cy="888917"/>
          </a:xfrm>
        </p:spPr>
        <p:txBody>
          <a:bodyPr/>
          <a:lstStyle/>
          <a:p>
            <a:r>
              <a:rPr lang="en-US" b="1" dirty="0" smtClean="0"/>
              <a:t>Plans for the JLEIC pre-CDR</a:t>
            </a:r>
          </a:p>
          <a:p>
            <a:r>
              <a:rPr lang="en-US" sz="1800" dirty="0" smtClean="0"/>
              <a:t>Todd Satogata</a:t>
            </a: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Example: Booster Parameters</a:t>
            </a:r>
            <a:endParaRPr lang="en-US" dirty="0"/>
          </a:p>
        </p:txBody>
      </p:sp>
      <p:pic>
        <p:nvPicPr>
          <p:cNvPr id="5" name="Picture 4" descr="Screen Shot 2017-09-10 at 9.22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/>
          <a:stretch/>
        </p:blipFill>
        <p:spPr>
          <a:xfrm>
            <a:off x="1410170" y="866523"/>
            <a:ext cx="6323661" cy="55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5846403" cy="5262563"/>
          </a:xfrm>
        </p:spPr>
        <p:txBody>
          <a:bodyPr/>
          <a:lstStyle/>
          <a:p>
            <a:r>
              <a:rPr lang="en-US" dirty="0" smtClean="0"/>
              <a:t>Lattice design files version controlled in subversion</a:t>
            </a:r>
          </a:p>
          <a:p>
            <a:pPr lvl="1"/>
            <a:r>
              <a:rPr lang="en-US" dirty="0" smtClean="0"/>
              <a:t>Version numbers cross-indexed to machine documents</a:t>
            </a:r>
          </a:p>
          <a:p>
            <a:pPr lvl="1"/>
            <a:r>
              <a:rPr lang="en-US" dirty="0" smtClean="0"/>
              <a:t>Lattice descriptions vary for design reasons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madx</a:t>
            </a:r>
            <a:r>
              <a:rPr lang="en-US" dirty="0" smtClean="0"/>
              <a:t>, elegant, Track (linac)</a:t>
            </a:r>
          </a:p>
          <a:p>
            <a:pPr lvl="2"/>
            <a:r>
              <a:rPr lang="en-US" dirty="0" smtClean="0"/>
              <a:t>Lattice owner / accelerator physics lattices</a:t>
            </a:r>
          </a:p>
          <a:p>
            <a:pPr lvl="2"/>
            <a:endParaRPr lang="en-US" dirty="0"/>
          </a:p>
          <a:p>
            <a:r>
              <a:rPr lang="en-US" dirty="0" smtClean="0"/>
              <a:t>Lattice owners provide regular updates</a:t>
            </a:r>
          </a:p>
          <a:p>
            <a:endParaRPr lang="en-US" dirty="0"/>
          </a:p>
          <a:p>
            <a:r>
              <a:rPr lang="en-US" dirty="0" smtClean="0"/>
              <a:t>Controlled lattice versions export many parameters into central </a:t>
            </a:r>
            <a:r>
              <a:rPr lang="en-US" dirty="0" err="1" smtClean="0"/>
              <a:t>JeDi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smtClean="0"/>
              <a:t>Element inventory</a:t>
            </a:r>
          </a:p>
          <a:p>
            <a:pPr lvl="1"/>
            <a:r>
              <a:rPr lang="en-US" dirty="0" smtClean="0"/>
              <a:t>Element types</a:t>
            </a:r>
          </a:p>
          <a:p>
            <a:pPr lvl="1"/>
            <a:r>
              <a:rPr lang="en-US" dirty="0" smtClean="0"/>
              <a:t>Element parameters</a:t>
            </a:r>
          </a:p>
          <a:p>
            <a:pPr lvl="1"/>
            <a:r>
              <a:rPr lang="en-US" dirty="0" smtClean="0"/>
              <a:t>Survey and layout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7-09-10 at 9.0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53" y="2071040"/>
            <a:ext cx="2551545" cy="29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5260"/>
            <a:ext cx="8108950" cy="5262563"/>
          </a:xfrm>
        </p:spPr>
        <p:txBody>
          <a:bodyPr/>
          <a:lstStyle/>
          <a:p>
            <a:r>
              <a:rPr lang="en-US" dirty="0" smtClean="0"/>
              <a:t>Leverage 12 GeV project CEBAF element database (</a:t>
            </a:r>
            <a:r>
              <a:rPr lang="en-US" b="1" dirty="0" smtClean="0"/>
              <a:t>CED</a:t>
            </a:r>
            <a:r>
              <a:rPr lang="en-US" dirty="0" smtClean="0"/>
              <a:t>) development</a:t>
            </a:r>
          </a:p>
          <a:p>
            <a:pPr lvl="1"/>
            <a:r>
              <a:rPr lang="en-US" dirty="0" smtClean="0"/>
              <a:t>CED drives CEBAF online models, control screens, machine control configuration, survey and alignment,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Data-driven (</a:t>
            </a:r>
            <a:r>
              <a:rPr lang="en-US" dirty="0" err="1" smtClean="0"/>
              <a:t>svn</a:t>
            </a:r>
            <a:r>
              <a:rPr lang="en-US" dirty="0"/>
              <a:t> </a:t>
            </a:r>
            <a:r>
              <a:rPr lang="en-US" dirty="0" smtClean="0"/>
              <a:t>configuration) lattice and element database for JLEIC</a:t>
            </a:r>
          </a:p>
          <a:p>
            <a:pPr lvl="1"/>
            <a:r>
              <a:rPr lang="en-US" dirty="0" smtClean="0"/>
              <a:t>Engineering connections: component inventory, drawings for </a:t>
            </a:r>
            <a:r>
              <a:rPr lang="en-US" dirty="0" err="1" smtClean="0"/>
              <a:t>pCDR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7-09-08 at 1.59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9"/>
          <a:stretch/>
        </p:blipFill>
        <p:spPr>
          <a:xfrm>
            <a:off x="25400" y="2490800"/>
            <a:ext cx="4495800" cy="38957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7-09-08 at 2.01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"/>
          <a:stretch/>
        </p:blipFill>
        <p:spPr>
          <a:xfrm>
            <a:off x="4635500" y="2490800"/>
            <a:ext cx="4434642" cy="389571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79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JeDi</a:t>
            </a:r>
            <a:r>
              <a:rPr lang="en-US" dirty="0" smtClean="0"/>
              <a:t> Ion Booster Ring Detail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22248" y="6456300"/>
            <a:ext cx="410199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JLEIC Fall Collaboration October 5-7,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M:\me-group\Approved Projects\MEIC - Engineering\14.Presentations\Booster Nomenclature and Point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97" y="1003281"/>
            <a:ext cx="4302918" cy="5195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me-group\Approved Projects\MEIC - Engineering\14.Presentations\Booster Nomenclature and Poi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281"/>
            <a:ext cx="4844597" cy="52031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6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JLEIC </a:t>
            </a:r>
            <a:r>
              <a:rPr lang="en-US" dirty="0" err="1" smtClean="0"/>
              <a:t>pCDR</a:t>
            </a:r>
            <a:r>
              <a:rPr lang="en-US" dirty="0" smtClean="0"/>
              <a:t> timescale is mid-late 2018</a:t>
            </a:r>
          </a:p>
          <a:p>
            <a:pPr lvl="1"/>
            <a:r>
              <a:rPr lang="en-US" dirty="0" smtClean="0"/>
              <a:t>Aligned with NAS report, anticipated DOE CD0 announcement</a:t>
            </a:r>
          </a:p>
          <a:p>
            <a:pPr lvl="1"/>
            <a:endParaRPr lang="en-US" sz="1200" dirty="0"/>
          </a:p>
          <a:p>
            <a:r>
              <a:rPr lang="en-US" dirty="0" err="1" smtClean="0"/>
              <a:t>pCDR</a:t>
            </a:r>
            <a:r>
              <a:rPr lang="en-US" dirty="0" smtClean="0"/>
              <a:t> development has commitment from JLab leadership</a:t>
            </a:r>
          </a:p>
          <a:p>
            <a:pPr lvl="1"/>
            <a:r>
              <a:rPr lang="en-US" dirty="0" smtClean="0"/>
              <a:t>Documentation and </a:t>
            </a:r>
            <a:r>
              <a:rPr lang="en-US" dirty="0" err="1" smtClean="0"/>
              <a:t>pCDR</a:t>
            </a:r>
            <a:r>
              <a:rPr lang="en-US" dirty="0" smtClean="0"/>
              <a:t>: T. Satogata and R. Yoshida</a:t>
            </a:r>
          </a:p>
          <a:p>
            <a:pPr lvl="1"/>
            <a:endParaRPr lang="en-US" dirty="0"/>
          </a:p>
          <a:p>
            <a:r>
              <a:rPr lang="en-US" dirty="0" smtClean="0"/>
              <a:t>Near-term process (Oct-Nov 2017)</a:t>
            </a:r>
          </a:p>
          <a:p>
            <a:pPr lvl="1"/>
            <a:r>
              <a:rPr lang="en-US" dirty="0" smtClean="0"/>
              <a:t>Review/merge/update existing design summary reports</a:t>
            </a:r>
          </a:p>
          <a:p>
            <a:pPr lvl="1"/>
            <a:r>
              <a:rPr lang="en-US" dirty="0" smtClean="0"/>
              <a:t>Identify and assign completeness issues, compare to other CDRs</a:t>
            </a:r>
          </a:p>
          <a:p>
            <a:pPr lvl="1"/>
            <a:r>
              <a:rPr lang="en-US" dirty="0" smtClean="0"/>
              <a:t>Identify and assign pre-project planning, DOE 413.3 areas</a:t>
            </a:r>
          </a:p>
          <a:p>
            <a:pPr lvl="2"/>
            <a:r>
              <a:rPr lang="en-US" dirty="0" smtClean="0"/>
              <a:t>Update WBS to align with completeness needs</a:t>
            </a:r>
          </a:p>
          <a:p>
            <a:pPr lvl="1"/>
            <a:endParaRPr lang="en-US" dirty="0"/>
          </a:p>
          <a:p>
            <a:r>
              <a:rPr lang="en-US" dirty="0" smtClean="0"/>
              <a:t>Significant relevant work in process</a:t>
            </a:r>
          </a:p>
          <a:p>
            <a:pPr lvl="1"/>
            <a:r>
              <a:rPr lang="en-US" dirty="0" smtClean="0"/>
              <a:t>Versioned machine definition documents (</a:t>
            </a:r>
            <a:r>
              <a:rPr lang="en-US" dirty="0" err="1" smtClean="0"/>
              <a:t>DocDB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Lattice version control</a:t>
            </a:r>
          </a:p>
          <a:p>
            <a:pPr lvl="1"/>
            <a:r>
              <a:rPr lang="en-US" dirty="0" smtClean="0"/>
              <a:t>Integration with </a:t>
            </a:r>
            <a:r>
              <a:rPr lang="en-US" dirty="0" err="1" smtClean="0"/>
              <a:t>JeDi</a:t>
            </a:r>
            <a:r>
              <a:rPr lang="en-US" dirty="0" smtClean="0"/>
              <a:t> for inventory, costing,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3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=====</a:t>
            </a:r>
            <a:r>
              <a:rPr lang="en-US" baseline="0" dirty="0" smtClean="0"/>
              <a:t>     </a:t>
            </a:r>
            <a:r>
              <a:rPr lang="en-US" dirty="0" smtClean="0"/>
              <a:t>Backup Slides</a:t>
            </a:r>
            <a:r>
              <a:rPr lang="en-US" baseline="0" dirty="0" smtClean="0"/>
              <a:t>     </a:t>
            </a:r>
            <a:r>
              <a:rPr lang="en-US" dirty="0" smtClean="0"/>
              <a:t>=====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4885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CDR Elements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2" y="931855"/>
            <a:ext cx="8915400" cy="537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50" indent="-171450" algn="l" defTabSz="808038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171450" algn="l" defTabSz="808038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742950" indent="-171450" algn="l" defTabSz="8080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257300" indent="-228600" algn="l" defTabSz="80803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ＭＳ Ｐゴシック" charset="-128"/>
                <a:cs typeface="+mn-cs"/>
              </a:defRPr>
            </a:lvl4pPr>
            <a:lvl5pPr marL="1766888" indent="-150813" algn="l" defTabSz="80803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ＭＳ Ｐゴシック" charset="-128"/>
                <a:cs typeface="+mn-cs"/>
              </a:defRPr>
            </a:lvl5pPr>
            <a:lvl6pPr marL="2224088" indent="-150813" algn="l" defTabSz="80803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1288" indent="-150813" algn="l" defTabSz="80803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8488" indent="-150813" algn="l" defTabSz="80803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5688" indent="-150813" algn="l" defTabSz="80803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smtClean="0">
                <a:solidFill>
                  <a:srgbClr val="3366FF"/>
                </a:solidFill>
              </a:rPr>
              <a:t>From DOE 413.3 </a:t>
            </a:r>
            <a:r>
              <a:rPr lang="en-US" sz="2400" dirty="0">
                <a:solidFill>
                  <a:srgbClr val="000000"/>
                </a:solidFill>
              </a:rPr>
              <a:t>- at a minimum, the Conceptual Design shall develop the following: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Scope </a:t>
            </a:r>
            <a:r>
              <a:rPr lang="en-US" dirty="0">
                <a:solidFill>
                  <a:srgbClr val="000000"/>
                </a:solidFill>
              </a:rPr>
              <a:t>required to satisfy the Program mission requirements;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Project </a:t>
            </a:r>
            <a:r>
              <a:rPr lang="en-US" dirty="0">
                <a:solidFill>
                  <a:srgbClr val="000000"/>
                </a:solidFill>
              </a:rPr>
              <a:t>feasibility;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Attainment </a:t>
            </a:r>
            <a:r>
              <a:rPr lang="en-US" dirty="0">
                <a:solidFill>
                  <a:srgbClr val="000000"/>
                </a:solidFill>
              </a:rPr>
              <a:t>of specified performance levels;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Assessment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b="1" dirty="0">
                <a:solidFill>
                  <a:srgbClr val="000000"/>
                </a:solidFill>
              </a:rPr>
              <a:t>project risks </a:t>
            </a:r>
            <a:r>
              <a:rPr lang="en-US" dirty="0">
                <a:solidFill>
                  <a:srgbClr val="000000"/>
                </a:solidFill>
              </a:rPr>
              <a:t>and identification of appropriate </a:t>
            </a:r>
            <a:r>
              <a:rPr lang="en-US" b="1" dirty="0">
                <a:solidFill>
                  <a:srgbClr val="000000"/>
                </a:solidFill>
              </a:rPr>
              <a:t>risk</a:t>
            </a:r>
            <a:r>
              <a:rPr lang="en-US" b="1" dirty="0" smtClean="0">
                <a:solidFill>
                  <a:srgbClr val="000000"/>
                </a:solidFill>
              </a:rPr>
              <a:t> mitigation </a:t>
            </a:r>
            <a:r>
              <a:rPr lang="en-US" dirty="0" smtClean="0">
                <a:solidFill>
                  <a:srgbClr val="000000"/>
                </a:solidFill>
              </a:rPr>
              <a:t>strategies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Reliable </a:t>
            </a:r>
            <a:r>
              <a:rPr lang="en-US" b="1" dirty="0">
                <a:solidFill>
                  <a:srgbClr val="000000"/>
                </a:solidFill>
              </a:rPr>
              <a:t>cost and schedule range </a:t>
            </a:r>
            <a:r>
              <a:rPr lang="en-US" dirty="0">
                <a:solidFill>
                  <a:srgbClr val="000000"/>
                </a:solidFill>
              </a:rPr>
              <a:t>estimates for the alternatives considered;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Project </a:t>
            </a:r>
            <a:r>
              <a:rPr lang="en-US" b="1" dirty="0">
                <a:solidFill>
                  <a:srgbClr val="000000"/>
                </a:solidFill>
              </a:rPr>
              <a:t>criteria </a:t>
            </a:r>
            <a:r>
              <a:rPr lang="en-US" dirty="0">
                <a:solidFill>
                  <a:srgbClr val="000000"/>
                </a:solidFill>
              </a:rPr>
              <a:t>and design </a:t>
            </a:r>
            <a:r>
              <a:rPr lang="en-US" b="1" dirty="0">
                <a:solidFill>
                  <a:srgbClr val="000000"/>
                </a:solidFill>
              </a:rPr>
              <a:t>parameters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Impact </a:t>
            </a:r>
            <a:r>
              <a:rPr lang="en-US" dirty="0">
                <a:solidFill>
                  <a:srgbClr val="000000"/>
                </a:solidFill>
              </a:rPr>
              <a:t>on the site Sustainability Plan; and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Identification </a:t>
            </a:r>
            <a:r>
              <a:rPr lang="en-US" dirty="0">
                <a:solidFill>
                  <a:srgbClr val="000000"/>
                </a:solidFill>
              </a:rPr>
              <a:t>of requirements and features.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CDR includes </a:t>
            </a:r>
            <a:r>
              <a:rPr lang="en-US" dirty="0">
                <a:solidFill>
                  <a:srgbClr val="000000"/>
                </a:solidFill>
              </a:rPr>
              <a:t>a clear </a:t>
            </a:r>
            <a:r>
              <a:rPr lang="en-US" dirty="0" smtClean="0">
                <a:solidFill>
                  <a:srgbClr val="000000"/>
                </a:solidFill>
              </a:rPr>
              <a:t>and concise </a:t>
            </a:r>
            <a:r>
              <a:rPr lang="en-US" dirty="0">
                <a:solidFill>
                  <a:srgbClr val="000000"/>
                </a:solidFill>
              </a:rPr>
              <a:t>description of the </a:t>
            </a:r>
            <a:r>
              <a:rPr lang="en-US" u="sng" dirty="0">
                <a:solidFill>
                  <a:srgbClr val="3366FF"/>
                </a:solidFill>
              </a:rPr>
              <a:t>alternatives analyzed</a:t>
            </a:r>
            <a:r>
              <a:rPr lang="en-US" dirty="0">
                <a:solidFill>
                  <a:srgbClr val="000000"/>
                </a:solidFill>
              </a:rPr>
              <a:t>, the </a:t>
            </a:r>
            <a:r>
              <a:rPr lang="en-US" u="sng" dirty="0">
                <a:solidFill>
                  <a:srgbClr val="3366FF"/>
                </a:solidFill>
              </a:rPr>
              <a:t>basis for the alternative selected</a:t>
            </a:r>
            <a:r>
              <a:rPr lang="en-US" dirty="0" smtClean="0">
                <a:solidFill>
                  <a:srgbClr val="000000"/>
                </a:solidFill>
              </a:rPr>
              <a:t>, how </a:t>
            </a:r>
            <a:r>
              <a:rPr lang="en-US" dirty="0">
                <a:solidFill>
                  <a:srgbClr val="000000"/>
                </a:solidFill>
              </a:rPr>
              <a:t>the alternative meets the approved mission need, the functions and </a:t>
            </a:r>
            <a:r>
              <a:rPr lang="en-US" dirty="0" smtClean="0">
                <a:solidFill>
                  <a:srgbClr val="000000"/>
                </a:solidFill>
              </a:rPr>
              <a:t>requirements that </a:t>
            </a:r>
            <a:r>
              <a:rPr lang="en-US" dirty="0">
                <a:solidFill>
                  <a:srgbClr val="000000"/>
                </a:solidFill>
              </a:rPr>
              <a:t>define the alternative and demonstrate the capability for success, and the </a:t>
            </a:r>
            <a:r>
              <a:rPr lang="en-US" dirty="0" smtClean="0">
                <a:solidFill>
                  <a:srgbClr val="000000"/>
                </a:solidFill>
              </a:rPr>
              <a:t>facility performance </a:t>
            </a:r>
            <a:r>
              <a:rPr lang="en-US" dirty="0">
                <a:solidFill>
                  <a:srgbClr val="000000"/>
                </a:solidFill>
              </a:rPr>
              <a:t>requirements, planning standards and life-cycle cost assumptions. </a:t>
            </a:r>
            <a:r>
              <a:rPr lang="en-US" dirty="0" smtClean="0">
                <a:solidFill>
                  <a:srgbClr val="000000"/>
                </a:solidFill>
              </a:rPr>
              <a:t>The CDR </a:t>
            </a:r>
            <a:r>
              <a:rPr lang="en-US" dirty="0">
                <a:solidFill>
                  <a:srgbClr val="000000"/>
                </a:solidFill>
              </a:rPr>
              <a:t>should also clearly and concisely describe the </a:t>
            </a:r>
            <a:r>
              <a:rPr lang="en-US" b="1" dirty="0">
                <a:solidFill>
                  <a:srgbClr val="000000"/>
                </a:solidFill>
              </a:rPr>
              <a:t>KPPs </a:t>
            </a:r>
            <a:r>
              <a:rPr lang="en-US" dirty="0">
                <a:solidFill>
                  <a:srgbClr val="000000"/>
                </a:solidFill>
              </a:rPr>
              <a:t>that will form the </a:t>
            </a:r>
            <a:r>
              <a:rPr lang="en-US" u="sng" dirty="0">
                <a:solidFill>
                  <a:srgbClr val="000000"/>
                </a:solidFill>
              </a:rPr>
              <a:t>basis </a:t>
            </a:r>
            <a:r>
              <a:rPr lang="en-US" u="sng" dirty="0" smtClean="0">
                <a:solidFill>
                  <a:srgbClr val="000000"/>
                </a:solidFill>
              </a:rPr>
              <a:t>of baseline at </a:t>
            </a:r>
            <a:r>
              <a:rPr lang="en-US" u="sng" dirty="0">
                <a:solidFill>
                  <a:srgbClr val="000000"/>
                </a:solidFill>
              </a:rPr>
              <a:t>CD-2</a:t>
            </a:r>
            <a:r>
              <a:rPr lang="en-US" u="sng" dirty="0" smtClean="0">
                <a:solidFill>
                  <a:srgbClr val="000000"/>
                </a:solidFill>
              </a:rPr>
              <a:t>.</a:t>
            </a:r>
            <a:endParaRPr lang="en-US" sz="20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3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JeDi</a:t>
            </a:r>
            <a:r>
              <a:rPr lang="en-US" dirty="0" smtClean="0"/>
              <a:t> layout: PEP-II RF Cavities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77275" cy="14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3" y="2667000"/>
            <a:ext cx="454735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90" y="4343400"/>
            <a:ext cx="2155065" cy="207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8016" y="2667000"/>
            <a:ext cx="4301348" cy="312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962" y="2266890"/>
            <a:ext cx="831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Listed as 1m length in Lattice File – the cavity is, but the assembly is not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22248" y="6456300"/>
            <a:ext cx="410199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JLEIC Fall Collaboration October 5-7,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2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1118440"/>
            <a:ext cx="4444872" cy="4991100"/>
          </a:xfrm>
        </p:spPr>
        <p:txBody>
          <a:bodyPr>
            <a:normAutofit/>
          </a:bodyPr>
          <a:lstStyle/>
          <a:p>
            <a:r>
              <a:rPr lang="en-US" dirty="0" smtClean="0"/>
              <a:t>Need and Schedule</a:t>
            </a:r>
          </a:p>
          <a:p>
            <a:endParaRPr lang="en-US" sz="1200" dirty="0" smtClean="0"/>
          </a:p>
          <a:p>
            <a:r>
              <a:rPr lang="en-US" dirty="0" err="1" smtClean="0"/>
              <a:t>pCDR</a:t>
            </a:r>
            <a:r>
              <a:rPr lang="en-US" dirty="0" smtClean="0"/>
              <a:t> Strategy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/>
              <a:t>2012 Design Report</a:t>
            </a:r>
          </a:p>
          <a:p>
            <a:pPr lvl="1"/>
            <a:r>
              <a:rPr lang="en-US" dirty="0" smtClean="0"/>
              <a:t>2015 Design Summary</a:t>
            </a:r>
          </a:p>
          <a:p>
            <a:pPr lvl="1"/>
            <a:r>
              <a:rPr lang="en-US" dirty="0" smtClean="0"/>
              <a:t>2016 JLAAC Committee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Latest Activities</a:t>
            </a:r>
          </a:p>
          <a:p>
            <a:pPr lvl="1"/>
            <a:r>
              <a:rPr lang="en-US" dirty="0" smtClean="0"/>
              <a:t>Project and </a:t>
            </a:r>
            <a:r>
              <a:rPr lang="en-US" dirty="0" smtClean="0"/>
              <a:t>2014 </a:t>
            </a:r>
            <a:r>
              <a:rPr lang="en-US" dirty="0" smtClean="0"/>
              <a:t>WBS</a:t>
            </a:r>
          </a:p>
          <a:p>
            <a:pPr lvl="1"/>
            <a:r>
              <a:rPr lang="en-US" dirty="0" smtClean="0"/>
              <a:t>Documentation and </a:t>
            </a:r>
            <a:r>
              <a:rPr lang="en-US" dirty="0" err="1" smtClean="0"/>
              <a:t>DocDB</a:t>
            </a:r>
            <a:endParaRPr lang="en-US" dirty="0" smtClean="0"/>
          </a:p>
          <a:p>
            <a:pPr lvl="1"/>
            <a:r>
              <a:rPr lang="en-US" dirty="0" err="1" smtClean="0"/>
              <a:t>JeDi</a:t>
            </a:r>
            <a:r>
              <a:rPr lang="en-US" dirty="0" smtClean="0"/>
              <a:t> and Lattice Management</a:t>
            </a:r>
          </a:p>
          <a:p>
            <a:pPr lvl="1"/>
            <a:endParaRPr lang="en-US" sz="1200" dirty="0"/>
          </a:p>
          <a:p>
            <a:r>
              <a:rPr lang="en-US" dirty="0" smtClean="0"/>
              <a:t>Plans and Summary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9" y="914400"/>
            <a:ext cx="4452637" cy="539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24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NAS report expected ~</a:t>
            </a:r>
            <a:r>
              <a:rPr lang="en-US" b="1" dirty="0" smtClean="0"/>
              <a:t>summer 2018 </a:t>
            </a:r>
            <a:r>
              <a:rPr lang="en-US" dirty="0" smtClean="0"/>
              <a:t>(18 months)</a:t>
            </a:r>
            <a:endParaRPr lang="en-US" b="1" dirty="0" smtClean="0"/>
          </a:p>
          <a:p>
            <a:pPr lvl="1"/>
            <a:r>
              <a:rPr lang="en-US" dirty="0" smtClean="0"/>
              <a:t>One of our esteemed AAC committee members likely just participated in the latest NAS committee meeting in Woods Hole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A positive NAS review will likely </a:t>
            </a:r>
            <a:r>
              <a:rPr lang="en-US" b="1" dirty="0" smtClean="0"/>
              <a:t>trigger the DOE CD process</a:t>
            </a:r>
          </a:p>
          <a:p>
            <a:pPr lvl="1"/>
            <a:r>
              <a:rPr lang="en-US" b="1" dirty="0" smtClean="0"/>
              <a:t>CD0</a:t>
            </a:r>
            <a:r>
              <a:rPr lang="en-US" dirty="0" smtClean="0"/>
              <a:t> (acceptance and critical need for science): </a:t>
            </a:r>
            <a:r>
              <a:rPr lang="en-US" b="1" dirty="0" smtClean="0"/>
              <a:t>mid-late CY18?</a:t>
            </a:r>
          </a:p>
          <a:p>
            <a:pPr lvl="2"/>
            <a:r>
              <a:rPr lang="en-US" b="1" dirty="0" smtClean="0"/>
              <a:t>“</a:t>
            </a:r>
            <a:r>
              <a:rPr lang="en-US" dirty="0"/>
              <a:t>alternative concepts based on user requirements, risks, costs and other constraints are analyzed to arrive at a recommended </a:t>
            </a:r>
            <a:r>
              <a:rPr lang="en-US" dirty="0" smtClean="0"/>
              <a:t>alternative”</a:t>
            </a:r>
          </a:p>
          <a:p>
            <a:pPr lvl="2"/>
            <a:r>
              <a:rPr lang="en-US" b="1" dirty="0" smtClean="0"/>
              <a:t>Conceptual design report and review are prerequisites to CD1 </a:t>
            </a:r>
            <a:r>
              <a:rPr lang="en-US" dirty="0" smtClean="0"/>
              <a:t>(various DOE 413.3 sections)</a:t>
            </a:r>
          </a:p>
          <a:p>
            <a:pPr lvl="2"/>
            <a:r>
              <a:rPr lang="en-US" dirty="0" smtClean="0"/>
              <a:t>CD0 does not immediately require CDR but does put it on horizon and timetable (~1 year)</a:t>
            </a:r>
          </a:p>
          <a:p>
            <a:endParaRPr lang="en-US" sz="1200" b="1" dirty="0" smtClean="0"/>
          </a:p>
          <a:p>
            <a:r>
              <a:rPr lang="en-US" b="1" dirty="0" smtClean="0"/>
              <a:t>Timeline of CDR need: mid-late CY19</a:t>
            </a:r>
          </a:p>
          <a:p>
            <a:r>
              <a:rPr lang="en-US" b="1" dirty="0" smtClean="0"/>
              <a:t>JLEIC </a:t>
            </a:r>
            <a:r>
              <a:rPr lang="en-US" b="1" dirty="0" err="1" smtClean="0"/>
              <a:t>pCDR</a:t>
            </a:r>
            <a:r>
              <a:rPr lang="en-US" b="1" dirty="0" smtClean="0"/>
              <a:t>: mid-late CY18 </a:t>
            </a:r>
            <a:r>
              <a:rPr lang="en-US" dirty="0" smtClean="0"/>
              <a:t>(align with CD0 as much as possible)</a:t>
            </a:r>
          </a:p>
          <a:p>
            <a:endParaRPr lang="en-US" sz="1200" b="1" dirty="0"/>
          </a:p>
          <a:p>
            <a:r>
              <a:rPr lang="en-US" dirty="0" smtClean="0"/>
              <a:t>Note: next DOE NP LRP is “due” in range of 2020-2022</a:t>
            </a:r>
          </a:p>
        </p:txBody>
      </p:sp>
    </p:spTree>
    <p:extLst>
      <p:ext uri="{BB962C8B-B14F-4D97-AF65-F5344CB8AC3E}">
        <p14:creationId xmlns:p14="http://schemas.microsoft.com/office/powerpoint/2010/main" val="817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pCDR</a:t>
            </a:r>
            <a:r>
              <a:rPr lang="en-US" dirty="0" smtClean="0"/>
              <a:t>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8273508" cy="54836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Given short timetables, </a:t>
            </a:r>
            <a:r>
              <a:rPr lang="en-US" b="1" dirty="0" err="1" smtClean="0"/>
              <a:t>pCDR</a:t>
            </a:r>
            <a:r>
              <a:rPr lang="en-US" dirty="0" smtClean="0"/>
              <a:t> </a:t>
            </a:r>
            <a:r>
              <a:rPr lang="en-US" b="1" dirty="0" smtClean="0"/>
              <a:t>must be as complete as possible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incorporate existing civil, rad safety, and costing</a:t>
            </a:r>
          </a:p>
          <a:p>
            <a:pPr lvl="1"/>
            <a:r>
              <a:rPr lang="en-US" dirty="0" smtClean="0"/>
              <a:t>JLEIC organization includes </a:t>
            </a:r>
            <a:r>
              <a:rPr lang="en-US" dirty="0" err="1" smtClean="0"/>
              <a:t>pCDR</a:t>
            </a:r>
            <a:r>
              <a:rPr lang="en-US" dirty="0" smtClean="0"/>
              <a:t>/documentation (Satogata/Yoshida)</a:t>
            </a:r>
          </a:p>
          <a:p>
            <a:endParaRPr lang="en-US" sz="1200" dirty="0" smtClean="0"/>
          </a:p>
          <a:p>
            <a:r>
              <a:rPr lang="en-US" dirty="0" smtClean="0"/>
              <a:t>Initial process is </a:t>
            </a:r>
            <a:r>
              <a:rPr lang="en-US" b="1" dirty="0" smtClean="0"/>
              <a:t>three-fold</a:t>
            </a:r>
            <a:endParaRPr lang="en-US" sz="1200" dirty="0"/>
          </a:p>
          <a:p>
            <a:r>
              <a:rPr lang="en-US" dirty="0" smtClean="0"/>
              <a:t>Start from </a:t>
            </a:r>
            <a:r>
              <a:rPr lang="en-US" b="1" dirty="0" smtClean="0"/>
              <a:t>existing significant JLEIC design summary/update</a:t>
            </a:r>
          </a:p>
          <a:p>
            <a:pPr lvl="1"/>
            <a:r>
              <a:rPr lang="en-US" dirty="0" smtClean="0"/>
              <a:t>2012 Conceptual Design Report</a:t>
            </a:r>
          </a:p>
          <a:p>
            <a:pPr lvl="1"/>
            <a:r>
              <a:rPr lang="en-US" dirty="0" smtClean="0"/>
              <a:t>2015 Design Summary</a:t>
            </a:r>
          </a:p>
          <a:p>
            <a:pPr lvl="1"/>
            <a:r>
              <a:rPr lang="en-US" dirty="0" smtClean="0"/>
              <a:t>Ensure parameter self-consistency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Survey other </a:t>
            </a:r>
            <a:r>
              <a:rPr lang="en-US" b="1" dirty="0" smtClean="0"/>
              <a:t>recent </a:t>
            </a:r>
            <a:r>
              <a:rPr lang="en-US" b="1" dirty="0" err="1" smtClean="0"/>
              <a:t>pCDRs</a:t>
            </a:r>
            <a:r>
              <a:rPr lang="en-US" b="1" dirty="0" smtClean="0"/>
              <a:t>/CDRs </a:t>
            </a:r>
            <a:r>
              <a:rPr lang="en-US" dirty="0" smtClean="0"/>
              <a:t>as prototypes</a:t>
            </a:r>
          </a:p>
          <a:p>
            <a:pPr lvl="1"/>
            <a:r>
              <a:rPr lang="en-US" dirty="0" smtClean="0"/>
              <a:t>Be cautious of scope -- 12 GeV </a:t>
            </a:r>
            <a:r>
              <a:rPr lang="en-US" dirty="0" err="1" smtClean="0"/>
              <a:t>pCDR</a:t>
            </a:r>
            <a:r>
              <a:rPr lang="en-US" dirty="0" smtClean="0"/>
              <a:t> (2004) was 48pp</a:t>
            </a:r>
          </a:p>
          <a:p>
            <a:pPr lvl="1"/>
            <a:r>
              <a:rPr lang="en-US" dirty="0" smtClean="0"/>
              <a:t>Ensure completeness of process before CDR clock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Coordinate structure with </a:t>
            </a:r>
            <a:r>
              <a:rPr lang="en-US" b="1" dirty="0" smtClean="0"/>
              <a:t>pre-project planning</a:t>
            </a:r>
          </a:p>
          <a:p>
            <a:pPr lvl="1"/>
            <a:r>
              <a:rPr lang="en-US" dirty="0" smtClean="0"/>
              <a:t>Ensure alignment with DOE 413.3 requirements</a:t>
            </a:r>
          </a:p>
          <a:p>
            <a:pPr lvl="1"/>
            <a:r>
              <a:rPr lang="en-US" dirty="0" smtClean="0"/>
              <a:t>Establish coordination with WBS structure</a:t>
            </a:r>
          </a:p>
          <a:p>
            <a:pPr lvl="1"/>
            <a:r>
              <a:rPr lang="en-US" dirty="0" smtClean="0"/>
              <a:t>CEBAF 12 GeV project management resources coming available</a:t>
            </a:r>
          </a:p>
        </p:txBody>
      </p:sp>
    </p:spTree>
    <p:extLst>
      <p:ext uri="{BB962C8B-B14F-4D97-AF65-F5344CB8AC3E}">
        <p14:creationId xmlns:p14="http://schemas.microsoft.com/office/powerpoint/2010/main" val="420158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14400"/>
            <a:ext cx="4203700" cy="526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160 pages</a:t>
            </a:r>
          </a:p>
          <a:p>
            <a:r>
              <a:rPr lang="en-US" dirty="0" smtClean="0"/>
              <a:t>5 Sep 2012</a:t>
            </a:r>
          </a:p>
          <a:p>
            <a:r>
              <a:rPr lang="en-US" dirty="0" smtClean="0">
                <a:hlinkClick r:id="rId2"/>
              </a:rPr>
              <a:t>arXiv:1209.0757v2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Edited by Y. Zhang and J. </a:t>
            </a:r>
            <a:r>
              <a:rPr lang="en-US" dirty="0" err="1" smtClean="0"/>
              <a:t>Bisognano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Includes comprehensive layout and structure suitable for </a:t>
            </a:r>
            <a:r>
              <a:rPr lang="en-US" dirty="0" err="1" smtClean="0"/>
              <a:t>pCDR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Requires</a:t>
            </a:r>
          </a:p>
          <a:p>
            <a:pPr lvl="1"/>
            <a:r>
              <a:rPr lang="en-US" dirty="0" smtClean="0"/>
              <a:t>Integration of latest design and R&amp;D work</a:t>
            </a:r>
          </a:p>
          <a:p>
            <a:pPr lvl="1"/>
            <a:r>
              <a:rPr lang="en-US" dirty="0" smtClean="0"/>
              <a:t>Self-consistency of all parameters</a:t>
            </a:r>
          </a:p>
          <a:p>
            <a:pPr lvl="1"/>
            <a:r>
              <a:rPr lang="en-US" dirty="0" smtClean="0"/>
              <a:t>Addition of DOE 413.3 scope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civil, costing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Conceptual Design Report</a:t>
            </a:r>
            <a:endParaRPr lang="en-US" dirty="0"/>
          </a:p>
        </p:txBody>
      </p:sp>
      <p:pic>
        <p:nvPicPr>
          <p:cNvPr id="5" name="Picture 4" descr="Screen Shot 2017-09-08 at 2.2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65" y="798316"/>
            <a:ext cx="4446096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7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Design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914400"/>
            <a:ext cx="3937000" cy="526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65 pages</a:t>
            </a:r>
          </a:p>
          <a:p>
            <a:r>
              <a:rPr lang="en-US" dirty="0" smtClean="0"/>
              <a:t>29 April 2015</a:t>
            </a:r>
          </a:p>
          <a:p>
            <a:r>
              <a:rPr lang="en-US" dirty="0" smtClean="0">
                <a:hlinkClick r:id="rId2"/>
              </a:rPr>
              <a:t>arXiv:1504.07961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Mainly a design summary document aligned with January 2015 cost review</a:t>
            </a:r>
          </a:p>
          <a:p>
            <a:pPr lvl="1"/>
            <a:r>
              <a:rPr lang="en-US" dirty="0" smtClean="0"/>
              <a:t>Consistent with </a:t>
            </a:r>
            <a:r>
              <a:rPr lang="en-US" dirty="0" smtClean="0"/>
              <a:t>2014 </a:t>
            </a:r>
            <a:r>
              <a:rPr lang="en-US" dirty="0" smtClean="0"/>
              <a:t>WBS</a:t>
            </a:r>
          </a:p>
          <a:p>
            <a:endParaRPr lang="en-US" dirty="0"/>
          </a:p>
          <a:p>
            <a:r>
              <a:rPr lang="en-US" dirty="0" smtClean="0"/>
              <a:t>Includes updates from 2012 design report, but not a comprehensive rewrite or reintegration</a:t>
            </a:r>
          </a:p>
          <a:p>
            <a:endParaRPr lang="en-US" dirty="0"/>
          </a:p>
          <a:p>
            <a:r>
              <a:rPr lang="en-US" dirty="0" smtClean="0"/>
              <a:t>Fundamental luminosity concepts remain consistent with 2012 design report</a:t>
            </a:r>
          </a:p>
        </p:txBody>
      </p:sp>
      <p:pic>
        <p:nvPicPr>
          <p:cNvPr id="4" name="Picture 3" descr="Screen Shot 2017-09-08 at 2.21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09" y="1051338"/>
            <a:ext cx="4618182" cy="49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6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JLAAC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2016 JLAAC Committee </a:t>
            </a:r>
            <a:r>
              <a:rPr lang="en-US" dirty="0" smtClean="0"/>
              <a:t>review included early </a:t>
            </a:r>
            <a:r>
              <a:rPr lang="en-US" dirty="0" err="1" smtClean="0"/>
              <a:t>pCDR</a:t>
            </a:r>
            <a:r>
              <a:rPr lang="en-US" dirty="0" smtClean="0"/>
              <a:t> outline review</a:t>
            </a:r>
          </a:p>
          <a:p>
            <a:endParaRPr lang="en-US" b="1" dirty="0"/>
          </a:p>
          <a:p>
            <a:r>
              <a:rPr lang="en-US" b="1" dirty="0" smtClean="0"/>
              <a:t>Report </a:t>
            </a:r>
            <a:r>
              <a:rPr lang="en-US" dirty="0" smtClean="0"/>
              <a:t>included concerns about completeness of </a:t>
            </a:r>
            <a:r>
              <a:rPr lang="en-US" dirty="0" err="1" smtClean="0"/>
              <a:t>pCDR</a:t>
            </a:r>
            <a:r>
              <a:rPr lang="en-US" dirty="0" smtClean="0"/>
              <a:t> outline, connection to DOE CD timeline and 413.3 requirements</a:t>
            </a:r>
          </a:p>
          <a:p>
            <a:r>
              <a:rPr lang="en-US" b="1" dirty="0" smtClean="0"/>
              <a:t>Recommendation: </a:t>
            </a:r>
            <a:r>
              <a:rPr lang="en-US" dirty="0" smtClean="0"/>
              <a:t>Ensure that the </a:t>
            </a:r>
            <a:r>
              <a:rPr lang="en-US" dirty="0" err="1" smtClean="0"/>
              <a:t>pCDR</a:t>
            </a:r>
            <a:r>
              <a:rPr lang="en-US" dirty="0" smtClean="0"/>
              <a:t> document outline is complete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DOE CD timeline and 413.3 requirements</a:t>
            </a:r>
          </a:p>
          <a:p>
            <a:pPr lvl="1"/>
            <a:r>
              <a:rPr lang="en-US" dirty="0" smtClean="0"/>
              <a:t>Engagement of experienced personnel for pre-project planning</a:t>
            </a:r>
          </a:p>
          <a:p>
            <a:pPr lvl="1"/>
            <a:r>
              <a:rPr lang="en-US" dirty="0" smtClean="0"/>
              <a:t>Natural timing of resource availability post-12 GeV project</a:t>
            </a:r>
          </a:p>
          <a:p>
            <a:pPr lvl="1"/>
            <a:endParaRPr lang="en-US" b="1" dirty="0" smtClean="0"/>
          </a:p>
          <a:p>
            <a:r>
              <a:rPr lang="en-US" b="1" dirty="0"/>
              <a:t>Completeness</a:t>
            </a:r>
          </a:p>
          <a:p>
            <a:pPr lvl="1"/>
            <a:r>
              <a:rPr lang="en-US" dirty="0"/>
              <a:t>Comparative </a:t>
            </a:r>
            <a:r>
              <a:rPr lang="en-US" dirty="0" err="1"/>
              <a:t>pCDR</a:t>
            </a:r>
            <a:r>
              <a:rPr lang="en-US" dirty="0"/>
              <a:t>/CDR survey</a:t>
            </a:r>
          </a:p>
          <a:p>
            <a:pPr lvl="1"/>
            <a:r>
              <a:rPr lang="en-US" dirty="0" smtClean="0"/>
              <a:t>Alignment with updated WBS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4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and</a:t>
            </a:r>
            <a:r>
              <a:rPr lang="en-US" baseline="0" dirty="0" smtClean="0"/>
              <a:t> </a:t>
            </a:r>
            <a:r>
              <a:rPr lang="en-US" baseline="0" dirty="0" smtClean="0"/>
              <a:t>2014 </a:t>
            </a:r>
            <a:r>
              <a:rPr lang="en-US" baseline="0" dirty="0" smtClean="0"/>
              <a:t>WBS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958" y="1118440"/>
            <a:ext cx="4309856" cy="4991100"/>
          </a:xfrm>
        </p:spPr>
        <p:txBody>
          <a:bodyPr>
            <a:normAutofit/>
          </a:bodyPr>
          <a:lstStyle/>
          <a:p>
            <a:r>
              <a:rPr lang="en-US" dirty="0" smtClean="0"/>
              <a:t>WBS developed </a:t>
            </a:r>
            <a:r>
              <a:rPr lang="en-US" dirty="0" smtClean="0"/>
              <a:t>in 2014</a:t>
            </a:r>
          </a:p>
          <a:p>
            <a:endParaRPr lang="en-US" dirty="0" smtClean="0"/>
          </a:p>
          <a:p>
            <a:r>
              <a:rPr lang="en-US" dirty="0" smtClean="0"/>
              <a:t>Follows </a:t>
            </a:r>
            <a:r>
              <a:rPr lang="en-US" dirty="0" smtClean="0"/>
              <a:t>standard WBS rules</a:t>
            </a:r>
          </a:p>
          <a:p>
            <a:pPr lvl="1"/>
            <a:r>
              <a:rPr lang="en-US" dirty="0" smtClean="0"/>
              <a:t>Framework for pre-project planning</a:t>
            </a:r>
          </a:p>
          <a:p>
            <a:pPr lvl="1"/>
            <a:r>
              <a:rPr lang="en-US" dirty="0" smtClean="0"/>
              <a:t>Orthogonal basis set for planning and costing</a:t>
            </a:r>
          </a:p>
          <a:p>
            <a:pPr lvl="1"/>
            <a:r>
              <a:rPr lang="en-US" dirty="0" smtClean="0"/>
              <a:t>Structured by machine segments</a:t>
            </a:r>
          </a:p>
          <a:p>
            <a:pPr lvl="1"/>
            <a:endParaRPr lang="en-US" dirty="0"/>
          </a:p>
          <a:p>
            <a:r>
              <a:rPr lang="en-US" dirty="0" smtClean="0"/>
              <a:t>Review and revise as necessary over next few months</a:t>
            </a:r>
          </a:p>
          <a:p>
            <a:pPr lvl="1"/>
            <a:r>
              <a:rPr lang="en-US" dirty="0" smtClean="0"/>
              <a:t>Incorporate as controlled document in </a:t>
            </a:r>
            <a:r>
              <a:rPr lang="en-US" dirty="0" err="1" smtClean="0"/>
              <a:t>DocDB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7-09-10 at 7.4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024"/>
            <a:ext cx="4773523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9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and </a:t>
            </a:r>
            <a:r>
              <a:rPr lang="en-US" dirty="0" err="1" smtClean="0"/>
              <a:t>DocDB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65" y="914400"/>
            <a:ext cx="3851885" cy="5262563"/>
          </a:xfrm>
        </p:spPr>
        <p:txBody>
          <a:bodyPr/>
          <a:lstStyle/>
          <a:p>
            <a:r>
              <a:rPr lang="en-US" dirty="0" smtClean="0"/>
              <a:t>Pre-project planning and accelerator design documents</a:t>
            </a:r>
          </a:p>
          <a:p>
            <a:pPr lvl="1"/>
            <a:r>
              <a:rPr lang="en-US" dirty="0" smtClean="0"/>
              <a:t>Located in JLab </a:t>
            </a:r>
            <a:r>
              <a:rPr lang="en-US" dirty="0" err="1" smtClean="0"/>
              <a:t>DocDB</a:t>
            </a:r>
            <a:r>
              <a:rPr lang="en-US" dirty="0" smtClean="0"/>
              <a:t> instance for all JLEIC work</a:t>
            </a:r>
          </a:p>
          <a:p>
            <a:pPr lvl="1"/>
            <a:r>
              <a:rPr lang="en-US" dirty="0" smtClean="0"/>
              <a:t>Version controlled for tracking</a:t>
            </a:r>
          </a:p>
          <a:p>
            <a:pPr lvl="1"/>
            <a:endParaRPr lang="en-US" dirty="0"/>
          </a:p>
          <a:p>
            <a:r>
              <a:rPr lang="en-US" dirty="0" smtClean="0"/>
              <a:t>Interface and machine definition parameter documents</a:t>
            </a:r>
          </a:p>
          <a:p>
            <a:pPr lvl="1"/>
            <a:r>
              <a:rPr lang="en-US" dirty="0" smtClean="0"/>
              <a:t>Under development for all accelerator sections</a:t>
            </a:r>
          </a:p>
          <a:p>
            <a:pPr lvl="1"/>
            <a:r>
              <a:rPr lang="en-US" dirty="0" smtClean="0"/>
              <a:t>Basis for relevant CDR machine sections</a:t>
            </a:r>
          </a:p>
          <a:p>
            <a:pPr lvl="1"/>
            <a:r>
              <a:rPr lang="en-US" dirty="0" smtClean="0"/>
              <a:t>Standard format for parameter consistency</a:t>
            </a:r>
          </a:p>
          <a:p>
            <a:pPr lvl="1"/>
            <a:endParaRPr lang="en-US" dirty="0"/>
          </a:p>
          <a:p>
            <a:r>
              <a:rPr lang="en-US" dirty="0" smtClean="0"/>
              <a:t>Initial documents for all accelerators by end CY17</a:t>
            </a:r>
            <a:endParaRPr lang="en-US" dirty="0"/>
          </a:p>
        </p:txBody>
      </p:sp>
      <p:pic>
        <p:nvPicPr>
          <p:cNvPr id="5" name="Picture 4" descr="Screen Shot 2017-09-10 at 8.1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50" y="831617"/>
            <a:ext cx="5161550" cy="26780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12249" y="3576933"/>
            <a:ext cx="4879836" cy="2779574"/>
            <a:chOff x="4212249" y="3505713"/>
            <a:chExt cx="4879836" cy="2779574"/>
          </a:xfrm>
        </p:grpSpPr>
        <p:pic>
          <p:nvPicPr>
            <p:cNvPr id="4" name="Picture 3" descr="Screen Shot 2017-09-10 at 8.12.48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0" t="13378" r="8022"/>
            <a:stretch/>
          </p:blipFill>
          <p:spPr>
            <a:xfrm>
              <a:off x="5412526" y="3505713"/>
              <a:ext cx="3679559" cy="2779574"/>
            </a:xfrm>
            <a:prstGeom prst="rect">
              <a:avLst/>
            </a:prstGeom>
          </p:spPr>
        </p:pic>
        <p:pic>
          <p:nvPicPr>
            <p:cNvPr id="6" name="Picture 5" descr="Screen Shot 2017-09-10 at 8.12.48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78" r="78433"/>
            <a:stretch/>
          </p:blipFill>
          <p:spPr>
            <a:xfrm>
              <a:off x="4212249" y="3505713"/>
              <a:ext cx="1224467" cy="2779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24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656</TotalTime>
  <Words>1195</Words>
  <Application>Microsoft Macintosh PowerPoint</Application>
  <PresentationFormat>Overhead</PresentationFormat>
  <Paragraphs>184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JLab_presentation</vt:lpstr>
      <vt:lpstr>Title Slide [~20+5]</vt:lpstr>
      <vt:lpstr>Outline</vt:lpstr>
      <vt:lpstr>Need and Schedule</vt:lpstr>
      <vt:lpstr>pCDR Strategy</vt:lpstr>
      <vt:lpstr>2012 Conceptual Design Report</vt:lpstr>
      <vt:lpstr>2015 Design Summary</vt:lpstr>
      <vt:lpstr>2016 JLAAC Committee</vt:lpstr>
      <vt:lpstr>Project and 2014 WBS</vt:lpstr>
      <vt:lpstr>Documentation and DocDB</vt:lpstr>
      <vt:lpstr>Document Example: Booster Parameters</vt:lpstr>
      <vt:lpstr>Configuration Management</vt:lpstr>
      <vt:lpstr>JeDi</vt:lpstr>
      <vt:lpstr>JeDi Ion Booster Ring Detail</vt:lpstr>
      <vt:lpstr>Plans and Summary</vt:lpstr>
      <vt:lpstr>=====     Backup Slides     =====</vt:lpstr>
      <vt:lpstr>Key CDR Elements</vt:lpstr>
      <vt:lpstr>JeDi layout: PEP-II RF Cavities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Todd Satogata</cp:lastModifiedBy>
  <cp:revision>268</cp:revision>
  <dcterms:created xsi:type="dcterms:W3CDTF">2016-10-03T15:46:18Z</dcterms:created>
  <dcterms:modified xsi:type="dcterms:W3CDTF">2017-09-12T15:06:14Z</dcterms:modified>
</cp:coreProperties>
</file>