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ov" ContentType="video/unknown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1" r:id="rId2"/>
  </p:sldMasterIdLst>
  <p:notesMasterIdLst>
    <p:notesMasterId r:id="rId79"/>
  </p:notesMasterIdLst>
  <p:handoutMasterIdLst>
    <p:handoutMasterId r:id="rId80"/>
  </p:handoutMasterIdLst>
  <p:sldIdLst>
    <p:sldId id="437" r:id="rId3"/>
    <p:sldId id="396" r:id="rId4"/>
    <p:sldId id="378" r:id="rId5"/>
    <p:sldId id="379" r:id="rId6"/>
    <p:sldId id="409" r:id="rId7"/>
    <p:sldId id="410" r:id="rId8"/>
    <p:sldId id="415" r:id="rId9"/>
    <p:sldId id="411" r:id="rId10"/>
    <p:sldId id="416" r:id="rId11"/>
    <p:sldId id="417" r:id="rId12"/>
    <p:sldId id="414" r:id="rId13"/>
    <p:sldId id="419" r:id="rId14"/>
    <p:sldId id="412" r:id="rId15"/>
    <p:sldId id="418" r:id="rId16"/>
    <p:sldId id="420" r:id="rId17"/>
    <p:sldId id="421" r:id="rId18"/>
    <p:sldId id="422" r:id="rId19"/>
    <p:sldId id="439" r:id="rId20"/>
    <p:sldId id="440" r:id="rId21"/>
    <p:sldId id="475" r:id="rId22"/>
    <p:sldId id="476" r:id="rId23"/>
    <p:sldId id="480" r:id="rId24"/>
    <p:sldId id="481" r:id="rId25"/>
    <p:sldId id="478" r:id="rId26"/>
    <p:sldId id="479" r:id="rId27"/>
    <p:sldId id="382" r:id="rId28"/>
    <p:sldId id="482" r:id="rId29"/>
    <p:sldId id="483" r:id="rId30"/>
    <p:sldId id="426" r:id="rId31"/>
    <p:sldId id="427" r:id="rId32"/>
    <p:sldId id="429" r:id="rId33"/>
    <p:sldId id="424" r:id="rId34"/>
    <p:sldId id="431" r:id="rId35"/>
    <p:sldId id="430" r:id="rId36"/>
    <p:sldId id="432" r:id="rId37"/>
    <p:sldId id="425" r:id="rId38"/>
    <p:sldId id="433" r:id="rId39"/>
    <p:sldId id="434" r:id="rId40"/>
    <p:sldId id="435" r:id="rId41"/>
    <p:sldId id="413" r:id="rId42"/>
    <p:sldId id="461" r:id="rId43"/>
    <p:sldId id="463" r:id="rId44"/>
    <p:sldId id="462" r:id="rId45"/>
    <p:sldId id="464" r:id="rId46"/>
    <p:sldId id="471" r:id="rId47"/>
    <p:sldId id="465" r:id="rId48"/>
    <p:sldId id="469" r:id="rId49"/>
    <p:sldId id="470" r:id="rId50"/>
    <p:sldId id="472" r:id="rId51"/>
    <p:sldId id="466" r:id="rId52"/>
    <p:sldId id="467" r:id="rId53"/>
    <p:sldId id="468" r:id="rId54"/>
    <p:sldId id="473" r:id="rId55"/>
    <p:sldId id="453" r:id="rId56"/>
    <p:sldId id="443" r:id="rId57"/>
    <p:sldId id="444" r:id="rId58"/>
    <p:sldId id="445" r:id="rId59"/>
    <p:sldId id="454" r:id="rId60"/>
    <p:sldId id="474" r:id="rId61"/>
    <p:sldId id="446" r:id="rId62"/>
    <p:sldId id="457" r:id="rId63"/>
    <p:sldId id="448" r:id="rId64"/>
    <p:sldId id="449" r:id="rId65"/>
    <p:sldId id="451" r:id="rId66"/>
    <p:sldId id="452" r:id="rId67"/>
    <p:sldId id="456" r:id="rId68"/>
    <p:sldId id="450" r:id="rId69"/>
    <p:sldId id="383" r:id="rId70"/>
    <p:sldId id="384" r:id="rId71"/>
    <p:sldId id="385" r:id="rId72"/>
    <p:sldId id="386" r:id="rId73"/>
    <p:sldId id="387" r:id="rId74"/>
    <p:sldId id="390" r:id="rId75"/>
    <p:sldId id="391" r:id="rId76"/>
    <p:sldId id="395" r:id="rId77"/>
    <p:sldId id="407" r:id="rId7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9B00"/>
    <a:srgbClr val="E39090"/>
    <a:srgbClr val="8CE383"/>
    <a:srgbClr val="61AEE3"/>
    <a:srgbClr val="0E6507"/>
    <a:srgbClr val="00B500"/>
    <a:srgbClr val="8D0A0F"/>
    <a:srgbClr val="E38251"/>
    <a:srgbClr val="188D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37" autoAdjust="0"/>
    <p:restoredTop sz="86408" autoAdjust="0"/>
  </p:normalViewPr>
  <p:slideViewPr>
    <p:cSldViewPr>
      <p:cViewPr varScale="1">
        <p:scale>
          <a:sx n="124" d="100"/>
          <a:sy n="124" d="100"/>
        </p:scale>
        <p:origin x="-640" y="-96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236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  <p:sld r:id="rId47" collapse="1"/>
      <p:sld r:id="rId48" collapse="1"/>
      <p:sld r:id="rId49" collapse="1"/>
      <p:sld r:id="rId50" collapse="1"/>
      <p:sld r:id="rId51" collapse="1"/>
      <p:sld r:id="rId52" collapse="1"/>
      <p:sld r:id="rId53" collapse="1"/>
      <p:sld r:id="rId54" collapse="1"/>
      <p:sld r:id="rId55" collapse="1"/>
      <p:sld r:id="rId56" collapse="1"/>
      <p:sld r:id="rId57" collapse="1"/>
      <p:sld r:id="rId58" collapse="1"/>
      <p:sld r:id="rId59" collapse="1"/>
      <p:sld r:id="rId60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80" Type="http://schemas.openxmlformats.org/officeDocument/2006/relationships/handoutMaster" Target="handoutMasters/handoutMaster1.xml"/><Relationship Id="rId81" Type="http://schemas.openxmlformats.org/officeDocument/2006/relationships/printerSettings" Target="printerSettings/printerSettings1.bin"/><Relationship Id="rId82" Type="http://schemas.openxmlformats.org/officeDocument/2006/relationships/presProps" Target="presProps.xml"/><Relationship Id="rId83" Type="http://schemas.openxmlformats.org/officeDocument/2006/relationships/viewProps" Target="viewProps.xml"/><Relationship Id="rId84" Type="http://schemas.openxmlformats.org/officeDocument/2006/relationships/theme" Target="theme/theme1.xml"/><Relationship Id="rId85" Type="http://schemas.openxmlformats.org/officeDocument/2006/relationships/tableStyles" Target="tableStyles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notesMaster" Target="notesMasters/notesMaster1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_rels/viewProps.xml.rels><?xml version="1.0" encoding="UTF-8" standalone="yes"?>
<Relationships xmlns="http://schemas.openxmlformats.org/package/2006/relationships"><Relationship Id="rId13" Type="http://schemas.openxmlformats.org/officeDocument/2006/relationships/slide" Target="slides/slide13.xml"/><Relationship Id="rId14" Type="http://schemas.openxmlformats.org/officeDocument/2006/relationships/slide" Target="slides/slide14.xml"/><Relationship Id="rId15" Type="http://schemas.openxmlformats.org/officeDocument/2006/relationships/slide" Target="slides/slide15.xml"/><Relationship Id="rId16" Type="http://schemas.openxmlformats.org/officeDocument/2006/relationships/slide" Target="slides/slide16.xml"/><Relationship Id="rId17" Type="http://schemas.openxmlformats.org/officeDocument/2006/relationships/slide" Target="slides/slide17.xml"/><Relationship Id="rId18" Type="http://schemas.openxmlformats.org/officeDocument/2006/relationships/slide" Target="slides/slide18.xml"/><Relationship Id="rId19" Type="http://schemas.openxmlformats.org/officeDocument/2006/relationships/slide" Target="slides/slide19.xml"/><Relationship Id="rId50" Type="http://schemas.openxmlformats.org/officeDocument/2006/relationships/slide" Target="slides/slide57.xml"/><Relationship Id="rId51" Type="http://schemas.openxmlformats.org/officeDocument/2006/relationships/slide" Target="slides/slide62.xml"/><Relationship Id="rId52" Type="http://schemas.openxmlformats.org/officeDocument/2006/relationships/slide" Target="slides/slide68.xml"/><Relationship Id="rId53" Type="http://schemas.openxmlformats.org/officeDocument/2006/relationships/slide" Target="slides/slide69.xml"/><Relationship Id="rId54" Type="http://schemas.openxmlformats.org/officeDocument/2006/relationships/slide" Target="slides/slide70.xml"/><Relationship Id="rId55" Type="http://schemas.openxmlformats.org/officeDocument/2006/relationships/slide" Target="slides/slide71.xml"/><Relationship Id="rId56" Type="http://schemas.openxmlformats.org/officeDocument/2006/relationships/slide" Target="slides/slide72.xml"/><Relationship Id="rId57" Type="http://schemas.openxmlformats.org/officeDocument/2006/relationships/slide" Target="slides/slide73.xml"/><Relationship Id="rId58" Type="http://schemas.openxmlformats.org/officeDocument/2006/relationships/slide" Target="slides/slide74.xml"/><Relationship Id="rId59" Type="http://schemas.openxmlformats.org/officeDocument/2006/relationships/slide" Target="slides/slide75.xml"/><Relationship Id="rId40" Type="http://schemas.openxmlformats.org/officeDocument/2006/relationships/slide" Target="slides/slide43.xml"/><Relationship Id="rId41" Type="http://schemas.openxmlformats.org/officeDocument/2006/relationships/slide" Target="slides/slide44.xml"/><Relationship Id="rId42" Type="http://schemas.openxmlformats.org/officeDocument/2006/relationships/slide" Target="slides/slide46.xml"/><Relationship Id="rId43" Type="http://schemas.openxmlformats.org/officeDocument/2006/relationships/slide" Target="slides/slide47.xml"/><Relationship Id="rId44" Type="http://schemas.openxmlformats.org/officeDocument/2006/relationships/slide" Target="slides/slide48.xml"/><Relationship Id="rId45" Type="http://schemas.openxmlformats.org/officeDocument/2006/relationships/slide" Target="slides/slide50.xml"/><Relationship Id="rId46" Type="http://schemas.openxmlformats.org/officeDocument/2006/relationships/slide" Target="slides/slide51.xml"/><Relationship Id="rId47" Type="http://schemas.openxmlformats.org/officeDocument/2006/relationships/slide" Target="slides/slide52.xml"/><Relationship Id="rId48" Type="http://schemas.openxmlformats.org/officeDocument/2006/relationships/slide" Target="slides/slide55.xml"/><Relationship Id="rId49" Type="http://schemas.openxmlformats.org/officeDocument/2006/relationships/slide" Target="slides/slide56.xml"/><Relationship Id="rId1" Type="http://schemas.openxmlformats.org/officeDocument/2006/relationships/slide" Target="slides/slide1.xml"/><Relationship Id="rId2" Type="http://schemas.openxmlformats.org/officeDocument/2006/relationships/slide" Target="slides/slide2.xml"/><Relationship Id="rId3" Type="http://schemas.openxmlformats.org/officeDocument/2006/relationships/slide" Target="slides/slide3.xml"/><Relationship Id="rId4" Type="http://schemas.openxmlformats.org/officeDocument/2006/relationships/slide" Target="slides/slide4.xml"/><Relationship Id="rId5" Type="http://schemas.openxmlformats.org/officeDocument/2006/relationships/slide" Target="slides/slide5.xml"/><Relationship Id="rId6" Type="http://schemas.openxmlformats.org/officeDocument/2006/relationships/slide" Target="slides/slide6.xml"/><Relationship Id="rId7" Type="http://schemas.openxmlformats.org/officeDocument/2006/relationships/slide" Target="slides/slide7.xml"/><Relationship Id="rId8" Type="http://schemas.openxmlformats.org/officeDocument/2006/relationships/slide" Target="slides/slide8.xml"/><Relationship Id="rId9" Type="http://schemas.openxmlformats.org/officeDocument/2006/relationships/slide" Target="slides/slide9.xml"/><Relationship Id="rId30" Type="http://schemas.openxmlformats.org/officeDocument/2006/relationships/slide" Target="slides/slide33.xml"/><Relationship Id="rId31" Type="http://schemas.openxmlformats.org/officeDocument/2006/relationships/slide" Target="slides/slide34.xml"/><Relationship Id="rId32" Type="http://schemas.openxmlformats.org/officeDocument/2006/relationships/slide" Target="slides/slide35.xml"/><Relationship Id="rId33" Type="http://schemas.openxmlformats.org/officeDocument/2006/relationships/slide" Target="slides/slide36.xml"/><Relationship Id="rId34" Type="http://schemas.openxmlformats.org/officeDocument/2006/relationships/slide" Target="slides/slide37.xml"/><Relationship Id="rId35" Type="http://schemas.openxmlformats.org/officeDocument/2006/relationships/slide" Target="slides/slide38.xml"/><Relationship Id="rId36" Type="http://schemas.openxmlformats.org/officeDocument/2006/relationships/slide" Target="slides/slide39.xml"/><Relationship Id="rId37" Type="http://schemas.openxmlformats.org/officeDocument/2006/relationships/slide" Target="slides/slide40.xml"/><Relationship Id="rId38" Type="http://schemas.openxmlformats.org/officeDocument/2006/relationships/slide" Target="slides/slide41.xml"/><Relationship Id="rId39" Type="http://schemas.openxmlformats.org/officeDocument/2006/relationships/slide" Target="slides/slide42.xml"/><Relationship Id="rId20" Type="http://schemas.openxmlformats.org/officeDocument/2006/relationships/slide" Target="slides/slide20.xml"/><Relationship Id="rId21" Type="http://schemas.openxmlformats.org/officeDocument/2006/relationships/slide" Target="slides/slide21.xml"/><Relationship Id="rId22" Type="http://schemas.openxmlformats.org/officeDocument/2006/relationships/slide" Target="slides/slide24.xml"/><Relationship Id="rId23" Type="http://schemas.openxmlformats.org/officeDocument/2006/relationships/slide" Target="slides/slide25.xml"/><Relationship Id="rId24" Type="http://schemas.openxmlformats.org/officeDocument/2006/relationships/slide" Target="slides/slide26.xml"/><Relationship Id="rId25" Type="http://schemas.openxmlformats.org/officeDocument/2006/relationships/slide" Target="slides/slide27.xml"/><Relationship Id="rId26" Type="http://schemas.openxmlformats.org/officeDocument/2006/relationships/slide" Target="slides/slide29.xml"/><Relationship Id="rId27" Type="http://schemas.openxmlformats.org/officeDocument/2006/relationships/slide" Target="slides/slide30.xml"/><Relationship Id="rId28" Type="http://schemas.openxmlformats.org/officeDocument/2006/relationships/slide" Target="slides/slide31.xml"/><Relationship Id="rId29" Type="http://schemas.openxmlformats.org/officeDocument/2006/relationships/slide" Target="slides/slide32.xml"/><Relationship Id="rId60" Type="http://schemas.openxmlformats.org/officeDocument/2006/relationships/slide" Target="slides/slide76.xml"/><Relationship Id="rId10" Type="http://schemas.openxmlformats.org/officeDocument/2006/relationships/slide" Target="slides/slide10.xml"/><Relationship Id="rId11" Type="http://schemas.openxmlformats.org/officeDocument/2006/relationships/slide" Target="slides/slide11.xml"/><Relationship Id="rId12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D8C7857-B879-AD4F-B125-E623CFE775F0}" type="datetime1">
              <a:rPr lang="en-US">
                <a:ea typeface="Arial"/>
                <a:cs typeface="Arial"/>
              </a:rPr>
              <a:pPr>
                <a:defRPr/>
              </a:pPr>
              <a:t>6/9/16</a:t>
            </a:fld>
            <a:endParaRPr lang="en-US" dirty="0">
              <a:ea typeface="Arial"/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B4A4C98-6080-F745-8186-38AD6C8753B6}" type="slidenum">
              <a:rPr lang="en-US">
                <a:ea typeface="Arial"/>
                <a:cs typeface="Arial"/>
              </a:rPr>
              <a:pPr>
                <a:defRPr/>
              </a:pPr>
              <a:t>‹#›</a:t>
            </a:fld>
            <a:endParaRPr lang="en-US" dirty="0"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6295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Arial"/>
                <a:cs typeface="Arial"/>
              </a:defRPr>
            </a:lvl1pPr>
          </a:lstStyle>
          <a:p>
            <a:pPr>
              <a:defRPr/>
            </a:pPr>
            <a:fld id="{64651BB3-B930-C949-919F-594F5F1A41D7}" type="datetime1">
              <a:rPr lang="en-US" smtClean="0"/>
              <a:pPr>
                <a:defRPr/>
              </a:pPr>
              <a:t>6/9/16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Arial"/>
                <a:cs typeface="Arial"/>
              </a:defRPr>
            </a:lvl1pPr>
          </a:lstStyle>
          <a:p>
            <a:pPr>
              <a:defRPr/>
            </a:pPr>
            <a:fld id="{1D252909-5391-D04F-9629-F5C6DE2AA18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7823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Arial"/>
        <a:cs typeface="Arial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Arial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Arial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Arial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Arial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First artificial nuclear reaction (1932) Li</a:t>
            </a:r>
            <a:r>
              <a:rPr lang="en-US" baseline="30000">
                <a:latin typeface="Arial" charset="0"/>
                <a:ea typeface="ＭＳ Ｐゴシック" charset="0"/>
                <a:cs typeface="ＭＳ Ｐゴシック" charset="0"/>
              </a:rPr>
              <a:t>7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+p -&gt; He</a:t>
            </a:r>
            <a:r>
              <a:rPr lang="en-US" baseline="30000">
                <a:latin typeface="Arial" charset="0"/>
                <a:ea typeface="ＭＳ Ｐゴシック" charset="0"/>
                <a:cs typeface="ＭＳ Ｐゴシック" charset="0"/>
              </a:rPr>
              <a:t>4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+ He</a:t>
            </a:r>
            <a:r>
              <a:rPr lang="en-US" baseline="30000">
                <a:latin typeface="Arial" charset="0"/>
                <a:ea typeface="ＭＳ Ｐゴシック" charset="0"/>
                <a:cs typeface="ＭＳ Ｐゴシック" charset="0"/>
              </a:rPr>
              <a:t>4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293E5E2-25D4-EF4A-BB9A-7B82DEEDB8D8}" type="slidenum">
              <a:rPr lang="en-US" sz="1200">
                <a:latin typeface="Arial" charset="0"/>
              </a:rPr>
              <a:pPr/>
              <a:t>20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SF</a:t>
            </a:r>
            <a:r>
              <a:rPr lang="en-US" baseline="-25000">
                <a:latin typeface="Arial" charset="0"/>
                <a:ea typeface="ＭＳ Ｐゴシック" charset="0"/>
                <a:cs typeface="ＭＳ Ｐゴシック" charset="0"/>
              </a:rPr>
              <a:t>6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also happens to be the worst greenhouse gas known.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Also extremely dense. For amusement, http://www.youtube.com/watch?v=d-XbjFn3aqE</a:t>
            </a: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F4E3470-2FCD-AD4F-8876-00655B616F58}" type="slidenum">
              <a:rPr lang="en-US" sz="1200">
                <a:latin typeface="Arial" charset="0"/>
              </a:rPr>
              <a:pPr/>
              <a:t>21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93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>
                <a:ea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828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>
            <a:lvl5pPr>
              <a:defRPr>
                <a:ea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45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838200"/>
            <a:ext cx="8686800" cy="5287963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34091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65109F8C-9F4D-5945-807D-33CC9F4EE4DF}" type="datetimeFigureOut">
              <a:rPr lang="en-US" sz="1800" smtClean="0">
                <a:solidFill>
                  <a:prstClr val="black"/>
                </a:solidFill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6/9/16</a:t>
            </a:fld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05200" y="6584465"/>
            <a:ext cx="2133600" cy="190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B58F48A6-A3E1-4848-9AC3-B43F560BE4FE}" type="slidenum">
              <a:rPr lang="en-US" sz="1800" smtClean="0">
                <a:solidFill>
                  <a:prstClr val="black"/>
                </a:solidFill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645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"/>
            <a:ext cx="9144000" cy="685799"/>
          </a:xfrm>
          <a:prstGeom prst="rect">
            <a:avLst/>
          </a:prstGeom>
          <a:gradFill>
            <a:gsLst>
              <a:gs pos="0">
                <a:srgbClr val="F6F2C7">
                  <a:alpha val="47000"/>
                </a:srgbClr>
              </a:gs>
              <a:gs pos="100000">
                <a:srgbClr val="D1C2A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797559"/>
            <a:ext cx="9144000" cy="5623560"/>
          </a:xfrm>
          <a:prstGeom prst="rect">
            <a:avLst/>
          </a:prstGeom>
          <a:gradFill>
            <a:gsLst>
              <a:gs pos="0">
                <a:srgbClr val="F6F2C7">
                  <a:alpha val="47000"/>
                </a:srgbClr>
              </a:gs>
              <a:gs pos="100000">
                <a:srgbClr val="D1C2A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934"/>
            <a:ext cx="8229600" cy="39793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9658"/>
            <a:ext cx="8229600" cy="50593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5308600" y="657430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Arial"/>
              </a:rPr>
              <a:t>p. </a:t>
            </a:r>
            <a:fld id="{B58F48A6-A3E1-4848-9AC3-B43F560BE4FE}" type="slidenum">
              <a:rPr lang="en-US" smtClean="0">
                <a:solidFill>
                  <a:prstClr val="white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17924" y="6441384"/>
            <a:ext cx="812984" cy="41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35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65109F8C-9F4D-5945-807D-33CC9F4EE4DF}" type="datetimeFigureOut">
              <a:rPr lang="en-US" sz="1800" smtClean="0">
                <a:solidFill>
                  <a:prstClr val="black"/>
                </a:solidFill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6/9/16</a:t>
            </a:fld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05200" y="6584465"/>
            <a:ext cx="2133600" cy="190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B58F48A6-A3E1-4848-9AC3-B43F560BE4FE}" type="slidenum">
              <a:rPr lang="en-US" sz="1800" smtClean="0">
                <a:solidFill>
                  <a:prstClr val="black"/>
                </a:solidFill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05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65109F8C-9F4D-5945-807D-33CC9F4EE4DF}" type="datetimeFigureOut">
              <a:rPr lang="en-US" sz="1800" smtClean="0">
                <a:solidFill>
                  <a:prstClr val="black"/>
                </a:solidFill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6/9/16</a:t>
            </a:fld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05200" y="6584465"/>
            <a:ext cx="2133600" cy="190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B58F48A6-A3E1-4848-9AC3-B43F560BE4FE}" type="slidenum">
              <a:rPr lang="en-US" sz="1800" smtClean="0">
                <a:solidFill>
                  <a:prstClr val="black"/>
                </a:solidFill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702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65109F8C-9F4D-5945-807D-33CC9F4EE4DF}" type="datetimeFigureOut">
              <a:rPr lang="en-US" sz="1800" smtClean="0">
                <a:solidFill>
                  <a:prstClr val="black"/>
                </a:solidFill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6/9/16</a:t>
            </a:fld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505200" y="6584465"/>
            <a:ext cx="2133600" cy="190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B58F48A6-A3E1-4848-9AC3-B43F560BE4FE}" type="slidenum">
              <a:rPr lang="en-US" sz="1800" smtClean="0">
                <a:solidFill>
                  <a:prstClr val="black"/>
                </a:solidFill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8556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65109F8C-9F4D-5945-807D-33CC9F4EE4DF}" type="datetimeFigureOut">
              <a:rPr lang="en-US" sz="1800" smtClean="0">
                <a:solidFill>
                  <a:prstClr val="black"/>
                </a:solidFill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6/9/16</a:t>
            </a:fld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584465"/>
            <a:ext cx="2133600" cy="190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B58F48A6-A3E1-4848-9AC3-B43F560BE4FE}" type="slidenum">
              <a:rPr lang="en-US" sz="1800" smtClean="0">
                <a:solidFill>
                  <a:prstClr val="black"/>
                </a:solidFill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585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65109F8C-9F4D-5945-807D-33CC9F4EE4DF}" type="datetimeFigureOut">
              <a:rPr lang="en-US" sz="1800" smtClean="0">
                <a:solidFill>
                  <a:prstClr val="black"/>
                </a:solidFill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6/9/16</a:t>
            </a:fld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05200" y="6584465"/>
            <a:ext cx="2133600" cy="190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B58F48A6-A3E1-4848-9AC3-B43F560BE4FE}" type="slidenum">
              <a:rPr lang="en-US" sz="1800" smtClean="0">
                <a:solidFill>
                  <a:prstClr val="black"/>
                </a:solidFill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421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>
                <a:ea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7010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65109F8C-9F4D-5945-807D-33CC9F4EE4DF}" type="datetimeFigureOut">
              <a:rPr lang="en-US" sz="1800" smtClean="0">
                <a:solidFill>
                  <a:prstClr val="black"/>
                </a:solidFill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6/9/16</a:t>
            </a:fld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05200" y="6584465"/>
            <a:ext cx="2133600" cy="190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B58F48A6-A3E1-4848-9AC3-B43F560BE4FE}" type="slidenum">
              <a:rPr lang="en-US" sz="1800" smtClean="0">
                <a:solidFill>
                  <a:prstClr val="black"/>
                </a:solidFill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8266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65109F8C-9F4D-5945-807D-33CC9F4EE4DF}" type="datetimeFigureOut">
              <a:rPr lang="en-US" sz="1800" smtClean="0">
                <a:solidFill>
                  <a:prstClr val="black"/>
                </a:solidFill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6/9/16</a:t>
            </a:fld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05200" y="6584465"/>
            <a:ext cx="2133600" cy="190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B58F48A6-A3E1-4848-9AC3-B43F560BE4FE}" type="slidenum">
              <a:rPr lang="en-US" sz="1800" smtClean="0">
                <a:solidFill>
                  <a:prstClr val="black"/>
                </a:solidFill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6583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65109F8C-9F4D-5945-807D-33CC9F4EE4DF}" type="datetimeFigureOut">
              <a:rPr lang="en-US" sz="1800" smtClean="0">
                <a:solidFill>
                  <a:prstClr val="black"/>
                </a:solidFill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6/9/16</a:t>
            </a:fld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05200" y="6584465"/>
            <a:ext cx="2133600" cy="190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B58F48A6-A3E1-4848-9AC3-B43F560BE4FE}" type="slidenum">
              <a:rPr lang="en-US" sz="1800" smtClean="0">
                <a:solidFill>
                  <a:prstClr val="black"/>
                </a:solidFill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3654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65109F8C-9F4D-5945-807D-33CC9F4EE4DF}" type="datetimeFigureOut">
              <a:rPr lang="en-US" sz="1800" smtClean="0">
                <a:solidFill>
                  <a:prstClr val="black"/>
                </a:solidFill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6/9/16</a:t>
            </a:fld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05200" y="6584465"/>
            <a:ext cx="2133600" cy="190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B58F48A6-A3E1-4848-9AC3-B43F560BE4FE}" type="slidenum">
              <a:rPr lang="en-US" sz="1800" smtClean="0">
                <a:solidFill>
                  <a:prstClr val="black"/>
                </a:solidFill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826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2156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>
                <a:ea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>
                <a:ea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440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>
                <a:ea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>
                <a:ea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265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77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5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>
                <a:ea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3601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6595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286000" y="6550025"/>
            <a:ext cx="5029200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400" dirty="0" smtClean="0">
                <a:solidFill>
                  <a:srgbClr val="2D2D8A"/>
                </a:solidFill>
                <a:latin typeface="Arial" charset="0"/>
                <a:ea typeface="Arial"/>
                <a:cs typeface="Arial"/>
              </a:rPr>
              <a:t>T. Satogata / June 9 2016          GSPDA Summer Lecture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543800" y="6553200"/>
            <a:ext cx="533400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fld id="{795B67B9-B63A-0346-9823-EDCBC64B5F3A}" type="slidenum">
              <a:rPr lang="en-US" sz="1400" smtClean="0">
                <a:solidFill>
                  <a:srgbClr val="2D2D8A"/>
                </a:solidFill>
                <a:latin typeface="Arial" charset="0"/>
                <a:ea typeface="Arial"/>
                <a:cs typeface="Arial"/>
              </a:rPr>
              <a:pPr>
                <a:defRPr/>
              </a:pPr>
              <a:t>‹#›</a:t>
            </a:fld>
            <a:endParaRPr lang="en-US" sz="1400" dirty="0" smtClean="0">
              <a:solidFill>
                <a:srgbClr val="2D2D8A"/>
              </a:solidFill>
              <a:latin typeface="Arial" charset="0"/>
              <a:ea typeface="Arial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/>
          <a:ea typeface="Arial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400">
          <a:solidFill>
            <a:schemeClr val="tx1"/>
          </a:solidFill>
          <a:latin typeface="Arial"/>
          <a:ea typeface="Arial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200">
          <a:solidFill>
            <a:srgbClr val="000090"/>
          </a:solidFill>
          <a:latin typeface="Arial"/>
          <a:ea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E6507"/>
          </a:solidFill>
          <a:latin typeface="Arial"/>
          <a:ea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>
          <a:solidFill>
            <a:srgbClr val="FF0000"/>
          </a:solidFill>
          <a:latin typeface="Arial"/>
          <a:ea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393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2.png"/><Relationship Id="rId1" Type="http://schemas.microsoft.com/office/2007/relationships/media" Target="../media/media2.gif"/><Relationship Id="rId2" Type="http://schemas.openxmlformats.org/officeDocument/2006/relationships/video" Target="../media/media2.gi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655319"/>
            <a:ext cx="9144000" cy="1154162"/>
          </a:xfrm>
          <a:prstGeom prst="rect">
            <a:avLst/>
          </a:prstGeom>
          <a:solidFill>
            <a:srgbClr val="A3262A"/>
          </a:solidFill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200" b="1" dirty="0">
              <a:solidFill>
                <a:prstClr val="white"/>
              </a:solidFill>
              <a:latin typeface="Arial"/>
              <a:ea typeface="Arial"/>
              <a:cs typeface="Arial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  <a:latin typeface="Arial"/>
                <a:ea typeface="Arial"/>
                <a:cs typeface="Arial"/>
              </a:rPr>
              <a:t>Introduction to Accelerators (Applied E&amp;M and Relativity)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00" b="1" dirty="0" smtClean="0">
              <a:solidFill>
                <a:prstClr val="white"/>
              </a:solidFill>
              <a:latin typeface="Arial"/>
              <a:ea typeface="Arial"/>
              <a:cs typeface="Arial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Arial"/>
                <a:ea typeface="Arial"/>
                <a:cs typeface="Arial"/>
              </a:rPr>
              <a:t>Todd Satogata / Center for Advanced Studies of Accelerators and Old Dominion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200" b="1" dirty="0" smtClean="0">
              <a:solidFill>
                <a:prstClr val="white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94092"/>
            <a:ext cx="5791200" cy="42163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040" y="1794933"/>
            <a:ext cx="3439160" cy="23147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1200" y="4114800"/>
            <a:ext cx="3352800" cy="190422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6873" y="6223000"/>
            <a:ext cx="5360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FF"/>
                </a:solidFill>
                <a:latin typeface="Arial"/>
                <a:ea typeface="Arial"/>
                <a:cs typeface="Arial"/>
              </a:rPr>
              <a:t>June 9 2016        GSPDA Seminar</a:t>
            </a:r>
            <a:endParaRPr lang="en-US" sz="1800" dirty="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2452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 Glory not a Beam is left…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b="1" dirty="0"/>
              <a:t>beam</a:t>
            </a:r>
            <a:r>
              <a:rPr lang="en-US" dirty="0"/>
              <a:t> of the right particles with the right energy at </a:t>
            </a:r>
            <a:r>
              <a:rPr lang="en-US" dirty="0" smtClean="0"/>
              <a:t>the right intensity…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 smtClean="0"/>
              <a:t>Directed</a:t>
            </a:r>
          </a:p>
          <a:p>
            <a:pPr lvl="1"/>
            <a:r>
              <a:rPr lang="en-US" dirty="0" smtClean="0"/>
              <a:t>Focused</a:t>
            </a:r>
          </a:p>
          <a:p>
            <a:pPr lvl="1"/>
            <a:r>
              <a:rPr lang="en-US" dirty="0" smtClean="0"/>
              <a:t>Controlled</a:t>
            </a:r>
          </a:p>
        </p:txBody>
      </p:sp>
      <p:sp>
        <p:nvSpPr>
          <p:cNvPr id="8" name="Rectangle 7"/>
          <p:cNvSpPr/>
          <p:nvPr/>
        </p:nvSpPr>
        <p:spPr>
          <a:xfrm>
            <a:off x="6400800" y="609600"/>
            <a:ext cx="1752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  <a:latin typeface="Arial"/>
                <a:ea typeface="Arial"/>
                <a:cs typeface="Arial"/>
              </a:rPr>
              <a:t>E. Dickinson (1685)</a:t>
            </a:r>
            <a:endParaRPr lang="en-US" sz="1400" dirty="0">
              <a:solidFill>
                <a:srgbClr val="008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4533" b="7835"/>
          <a:stretch/>
        </p:blipFill>
        <p:spPr>
          <a:xfrm>
            <a:off x="2286000" y="2092799"/>
            <a:ext cx="4495800" cy="23268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6645" b="10499"/>
          <a:stretch/>
        </p:blipFill>
        <p:spPr>
          <a:xfrm>
            <a:off x="3733800" y="4495800"/>
            <a:ext cx="4419600" cy="194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81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Right Particles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beam of the </a:t>
            </a:r>
            <a:r>
              <a:rPr lang="en-US" b="1" dirty="0"/>
              <a:t>right particles </a:t>
            </a:r>
            <a:r>
              <a:rPr lang="en-US" dirty="0"/>
              <a:t>with the right energy at </a:t>
            </a:r>
            <a:r>
              <a:rPr lang="en-US" dirty="0" smtClean="0"/>
              <a:t>the right intensity…</a:t>
            </a:r>
          </a:p>
          <a:p>
            <a:endParaRPr lang="en-US" dirty="0"/>
          </a:p>
          <a:p>
            <a:pPr lvl="1"/>
            <a:r>
              <a:rPr lang="en-US" dirty="0" smtClean="0"/>
              <a:t>Accelerator beams are electromagnetically charged subatomic particles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So we use </a:t>
            </a:r>
            <a:r>
              <a:rPr lang="en-US" b="1" dirty="0" smtClean="0"/>
              <a:t>electromagnetic fields</a:t>
            </a:r>
            <a:r>
              <a:rPr lang="en-US" dirty="0" smtClean="0"/>
              <a:t> to control them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1828800" y="3429000"/>
            <a:ext cx="1600200" cy="533400"/>
          </a:xfrm>
          <a:prstGeom prst="roundRect">
            <a:avLst/>
          </a:prstGeom>
          <a:solidFill>
            <a:srgbClr val="61AEE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Arial"/>
                <a:cs typeface="Arial"/>
              </a:rPr>
              <a:t>Protons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  <a:ea typeface="Arial"/>
              <a:cs typeface="Arial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3924300" y="3429000"/>
            <a:ext cx="1600200" cy="533400"/>
          </a:xfrm>
          <a:prstGeom prst="roundRect">
            <a:avLst/>
          </a:prstGeom>
          <a:solidFill>
            <a:srgbClr val="8CE38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Arial"/>
                <a:cs typeface="Arial"/>
              </a:rPr>
              <a:t>Electrons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  <a:ea typeface="Arial"/>
              <a:cs typeface="Arial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6019800" y="3429000"/>
            <a:ext cx="1600200" cy="533400"/>
          </a:xfrm>
          <a:prstGeom prst="roundRect">
            <a:avLst/>
          </a:prstGeom>
          <a:solidFill>
            <a:srgbClr val="E39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Arial"/>
                <a:cs typeface="Arial"/>
              </a:rPr>
              <a:t>Ions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  <a:ea typeface="Arial"/>
              <a:cs typeface="Arial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1795768" y="4191000"/>
            <a:ext cx="5781065" cy="3810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Arial"/>
                <a:cs typeface="Arial"/>
              </a:rPr>
              <a:t>And even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Arial"/>
                <a:cs typeface="Arial"/>
              </a:rPr>
              <a:t>muons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Arial"/>
                <a:cs typeface="Arial"/>
              </a:rPr>
              <a:t> and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Arial"/>
                <a:cs typeface="Arial"/>
              </a:rPr>
              <a:t>pions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Arial"/>
                <a:cs typeface="Arial"/>
              </a:rPr>
              <a:t> and photons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Arial"/>
                <a:cs typeface="Arial"/>
              </a:rPr>
              <a:t> and neutrinos and and and…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  <a:ea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29200" y="682823"/>
            <a:ext cx="4038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  <a:latin typeface="Arial"/>
                <a:ea typeface="Arial"/>
                <a:cs typeface="Arial"/>
              </a:rPr>
              <a:t>(except neutrinos, which are always left-handed)</a:t>
            </a:r>
            <a:endParaRPr lang="en-US" sz="1400" dirty="0">
              <a:solidFill>
                <a:srgbClr val="008000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6565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Right Particles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beam of the </a:t>
            </a:r>
            <a:r>
              <a:rPr lang="en-US" b="1" dirty="0"/>
              <a:t>right particles </a:t>
            </a:r>
            <a:r>
              <a:rPr lang="en-US" dirty="0"/>
              <a:t>with the right energy at </a:t>
            </a:r>
            <a:r>
              <a:rPr lang="en-US" dirty="0" smtClean="0"/>
              <a:t>the right intensity…</a:t>
            </a:r>
          </a:p>
          <a:p>
            <a:endParaRPr lang="en-US" dirty="0"/>
          </a:p>
          <a:p>
            <a:pPr lvl="1"/>
            <a:r>
              <a:rPr lang="en-US" dirty="0" smtClean="0"/>
              <a:t>Accelerator beams are electromagnetically charged subatomic particles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So we use </a:t>
            </a:r>
            <a:r>
              <a:rPr lang="en-US" b="1" dirty="0" smtClean="0"/>
              <a:t>electromagnetic fields</a:t>
            </a:r>
            <a:r>
              <a:rPr lang="en-US" dirty="0" smtClean="0"/>
              <a:t> to control them</a:t>
            </a:r>
          </a:p>
          <a:p>
            <a:pPr lvl="1"/>
            <a:endParaRPr lang="en-US" b="1" dirty="0"/>
          </a:p>
          <a:p>
            <a:pPr lvl="1"/>
            <a:r>
              <a:rPr lang="en-US" b="1" dirty="0" smtClean="0"/>
              <a:t>Lorentz Force: 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1828800" y="3429000"/>
            <a:ext cx="1600200" cy="533400"/>
          </a:xfrm>
          <a:prstGeom prst="roundRect">
            <a:avLst/>
          </a:prstGeom>
          <a:solidFill>
            <a:srgbClr val="61AEE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Arial"/>
                <a:cs typeface="Arial"/>
              </a:rPr>
              <a:t>Protons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  <a:ea typeface="Arial"/>
              <a:cs typeface="Arial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3924300" y="3429000"/>
            <a:ext cx="1600200" cy="533400"/>
          </a:xfrm>
          <a:prstGeom prst="roundRect">
            <a:avLst/>
          </a:prstGeom>
          <a:solidFill>
            <a:srgbClr val="8CE38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Arial"/>
                <a:cs typeface="Arial"/>
              </a:rPr>
              <a:t>Electrons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  <a:ea typeface="Arial"/>
              <a:cs typeface="Arial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6019800" y="3429000"/>
            <a:ext cx="1600200" cy="533400"/>
          </a:xfrm>
          <a:prstGeom prst="roundRect">
            <a:avLst/>
          </a:prstGeom>
          <a:solidFill>
            <a:srgbClr val="E3909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Arial"/>
                <a:cs typeface="Arial"/>
              </a:rPr>
              <a:t>Ions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  <a:ea typeface="Arial"/>
              <a:cs typeface="Arial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1795768" y="4191000"/>
            <a:ext cx="5781065" cy="3810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Arial"/>
                <a:cs typeface="Arial"/>
              </a:rPr>
              <a:t>And even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Arial"/>
                <a:cs typeface="Arial"/>
              </a:rPr>
              <a:t>muons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Arial"/>
                <a:cs typeface="Arial"/>
              </a:rPr>
              <a:t> and </a:t>
            </a:r>
            <a:r>
              <a:rPr kumimoji="0" 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Arial"/>
                <a:cs typeface="Arial"/>
              </a:rPr>
              <a:t>pions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Arial"/>
                <a:cs typeface="Arial"/>
              </a:rPr>
              <a:t> and photons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Arial"/>
                <a:cs typeface="Arial"/>
              </a:rPr>
              <a:t> and neutrinos and and and…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  <a:ea typeface="Arial"/>
              <a:cs typeface="Arial"/>
            </a:endParaRPr>
          </a:p>
        </p:txBody>
      </p:sp>
      <p:pic>
        <p:nvPicPr>
          <p:cNvPr id="8" name="Picture 4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3960" y="5562600"/>
            <a:ext cx="334264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029200" y="682823"/>
            <a:ext cx="4038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  <a:latin typeface="Arial"/>
                <a:ea typeface="Arial"/>
                <a:cs typeface="Arial"/>
              </a:rPr>
              <a:t>(except neutrinos, which are always left-handed)</a:t>
            </a:r>
            <a:endParaRPr lang="en-US" sz="1400" dirty="0">
              <a:solidFill>
                <a:srgbClr val="008000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9514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Right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beam of the right particles with the </a:t>
            </a:r>
            <a:r>
              <a:rPr lang="en-US" b="1" dirty="0"/>
              <a:t>right energy </a:t>
            </a:r>
            <a:r>
              <a:rPr lang="en-US" dirty="0"/>
              <a:t>at </a:t>
            </a:r>
            <a:r>
              <a:rPr lang="en-US" dirty="0" smtClean="0"/>
              <a:t>the right intensity…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8429" b="4170"/>
          <a:stretch/>
        </p:blipFill>
        <p:spPr>
          <a:xfrm>
            <a:off x="1283252" y="2091750"/>
            <a:ext cx="6717748" cy="40804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76400" y="6248400"/>
            <a:ext cx="6477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  <a:latin typeface="Arial"/>
                <a:ea typeface="Arial"/>
                <a:cs typeface="Arial"/>
              </a:rPr>
              <a:t>The Loch Ness Monster, Busch Gardens Williamsburg (15 miles north of JLab)</a:t>
            </a:r>
            <a:endParaRPr lang="en-US" sz="1400" dirty="0">
              <a:solidFill>
                <a:srgbClr val="008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81400" y="2209800"/>
            <a:ext cx="936979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8000"/>
                </a:solidFill>
                <a:latin typeface="Arial"/>
                <a:ea typeface="Arial"/>
                <a:cs typeface="Arial"/>
              </a:rPr>
              <a:t>Potential</a:t>
            </a:r>
            <a:endParaRPr lang="en-US" sz="1400" dirty="0">
              <a:solidFill>
                <a:srgbClr val="008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0" y="5715000"/>
            <a:ext cx="936979" cy="30777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8000"/>
                </a:solidFill>
                <a:latin typeface="Arial"/>
                <a:ea typeface="Arial"/>
                <a:cs typeface="Arial"/>
              </a:rPr>
              <a:t>Kinetic</a:t>
            </a:r>
            <a:endParaRPr lang="en-US" sz="1400" dirty="0">
              <a:solidFill>
                <a:srgbClr val="008000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8159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Right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beam of the right particles with the </a:t>
            </a:r>
            <a:r>
              <a:rPr lang="en-US" b="1" dirty="0"/>
              <a:t>right energy </a:t>
            </a:r>
            <a:r>
              <a:rPr lang="en-US" dirty="0"/>
              <a:t>at </a:t>
            </a:r>
            <a:r>
              <a:rPr lang="en-US" dirty="0" smtClean="0"/>
              <a:t>the right intensity…</a:t>
            </a:r>
          </a:p>
          <a:p>
            <a:pPr lvl="1"/>
            <a:r>
              <a:rPr lang="en-US" dirty="0" smtClean="0"/>
              <a:t>Lorentz Force:</a:t>
            </a:r>
          </a:p>
        </p:txBody>
      </p:sp>
      <p:pic>
        <p:nvPicPr>
          <p:cNvPr id="8" name="Picture 4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1981200"/>
            <a:ext cx="334264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7351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Right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beam of the right particles with the </a:t>
            </a:r>
            <a:r>
              <a:rPr lang="en-US" b="1" dirty="0"/>
              <a:t>right energy </a:t>
            </a:r>
            <a:r>
              <a:rPr lang="en-US" dirty="0"/>
              <a:t>at </a:t>
            </a:r>
            <a:r>
              <a:rPr lang="en-US" dirty="0" smtClean="0"/>
              <a:t>the right intensity…</a:t>
            </a:r>
          </a:p>
          <a:p>
            <a:pPr lvl="1"/>
            <a:r>
              <a:rPr lang="en-US" dirty="0" smtClean="0"/>
              <a:t>Lorentz Force: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Electric Field:</a:t>
            </a:r>
          </a:p>
          <a:p>
            <a:pPr lvl="2"/>
            <a:r>
              <a:rPr lang="en-US" dirty="0" smtClean="0"/>
              <a:t>Force in the </a:t>
            </a:r>
            <a:r>
              <a:rPr lang="en-US" b="1" dirty="0" smtClean="0"/>
              <a:t>same direction as electric field</a:t>
            </a:r>
          </a:p>
          <a:p>
            <a:pPr lvl="2"/>
            <a:r>
              <a:rPr lang="en-US" dirty="0" smtClean="0"/>
              <a:t>We use electric fields to </a:t>
            </a:r>
            <a:r>
              <a:rPr lang="en-US" b="1" dirty="0" smtClean="0"/>
              <a:t>speed up/slow down</a:t>
            </a:r>
            <a:r>
              <a:rPr lang="en-US" dirty="0" smtClean="0"/>
              <a:t> particles</a:t>
            </a:r>
          </a:p>
        </p:txBody>
      </p:sp>
      <p:pic>
        <p:nvPicPr>
          <p:cNvPr id="8" name="Picture 4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1981200"/>
            <a:ext cx="334264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900" y="2654300"/>
            <a:ext cx="15367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43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Right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beam of the right particles with the </a:t>
            </a:r>
            <a:r>
              <a:rPr lang="en-US" b="1" dirty="0"/>
              <a:t>right energy </a:t>
            </a:r>
            <a:r>
              <a:rPr lang="en-US" dirty="0"/>
              <a:t>at </a:t>
            </a:r>
            <a:r>
              <a:rPr lang="en-US" dirty="0" smtClean="0"/>
              <a:t>the right intensity…</a:t>
            </a:r>
          </a:p>
          <a:p>
            <a:pPr lvl="1"/>
            <a:r>
              <a:rPr lang="en-US" dirty="0" smtClean="0"/>
              <a:t>Lorentz Force: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Electric Field:</a:t>
            </a:r>
          </a:p>
          <a:p>
            <a:pPr lvl="2"/>
            <a:r>
              <a:rPr lang="en-US" dirty="0" smtClean="0"/>
              <a:t>Force in the </a:t>
            </a:r>
            <a:r>
              <a:rPr lang="en-US" b="1" dirty="0" smtClean="0"/>
              <a:t>same direction as electric field</a:t>
            </a:r>
          </a:p>
          <a:p>
            <a:pPr lvl="2"/>
            <a:r>
              <a:rPr lang="en-US" dirty="0" smtClean="0"/>
              <a:t>We use electric fields to </a:t>
            </a:r>
            <a:r>
              <a:rPr lang="en-US" b="1" dirty="0" smtClean="0"/>
              <a:t>speed up/slow down</a:t>
            </a:r>
            <a:r>
              <a:rPr lang="en-US" dirty="0" smtClean="0"/>
              <a:t> particles</a:t>
            </a:r>
          </a:p>
          <a:p>
            <a:pPr lvl="2"/>
            <a:endParaRPr lang="en-US" dirty="0"/>
          </a:p>
          <a:p>
            <a:pPr lvl="1"/>
            <a:r>
              <a:rPr lang="en-US" dirty="0" smtClean="0"/>
              <a:t>Magnetic Field:</a:t>
            </a:r>
          </a:p>
          <a:p>
            <a:pPr lvl="2"/>
            <a:r>
              <a:rPr lang="en-US" dirty="0" smtClean="0"/>
              <a:t>Force is </a:t>
            </a:r>
            <a:r>
              <a:rPr lang="en-US" b="1" dirty="0" smtClean="0"/>
              <a:t>perpendicular to velocity and magnetic field</a:t>
            </a:r>
          </a:p>
          <a:p>
            <a:pPr lvl="2"/>
            <a:r>
              <a:rPr lang="en-US" dirty="0" smtClean="0"/>
              <a:t>We use magnetic fields to </a:t>
            </a:r>
            <a:r>
              <a:rPr lang="en-US" b="1" dirty="0" smtClean="0"/>
              <a:t>steer and focus </a:t>
            </a:r>
            <a:r>
              <a:rPr lang="en-US" dirty="0" smtClean="0"/>
              <a:t>particles</a:t>
            </a:r>
          </a:p>
          <a:p>
            <a:pPr marL="914400" lvl="2" indent="0">
              <a:buNone/>
            </a:pPr>
            <a:endParaRPr lang="en-US" dirty="0" smtClean="0"/>
          </a:p>
        </p:txBody>
      </p:sp>
      <p:pic>
        <p:nvPicPr>
          <p:cNvPr id="8" name="Picture 4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1981200"/>
            <a:ext cx="334264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900" y="2654300"/>
            <a:ext cx="1536700" cy="5461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178300"/>
            <a:ext cx="23241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8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Right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beam of the right particles with the </a:t>
            </a:r>
            <a:r>
              <a:rPr lang="en-US" b="1" dirty="0"/>
              <a:t>right energy </a:t>
            </a:r>
            <a:r>
              <a:rPr lang="en-US" dirty="0"/>
              <a:t>at </a:t>
            </a:r>
            <a:r>
              <a:rPr lang="en-US" dirty="0" smtClean="0"/>
              <a:t>the right intensity…</a:t>
            </a:r>
          </a:p>
          <a:p>
            <a:pPr lvl="1"/>
            <a:r>
              <a:rPr lang="en-US" dirty="0" smtClean="0"/>
              <a:t>Lorentz Force: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Electric Field:</a:t>
            </a:r>
          </a:p>
          <a:p>
            <a:pPr lvl="2"/>
            <a:r>
              <a:rPr lang="en-US" dirty="0" smtClean="0"/>
              <a:t>Force in the </a:t>
            </a:r>
            <a:r>
              <a:rPr lang="en-US" b="1" dirty="0" smtClean="0"/>
              <a:t>same direction as electric field</a:t>
            </a:r>
          </a:p>
          <a:p>
            <a:pPr lvl="2"/>
            <a:r>
              <a:rPr lang="en-US" dirty="0" smtClean="0"/>
              <a:t>We use electric fields to </a:t>
            </a:r>
            <a:r>
              <a:rPr lang="en-US" b="1" dirty="0" smtClean="0"/>
              <a:t>speed up/slow down</a:t>
            </a:r>
            <a:r>
              <a:rPr lang="en-US" dirty="0" smtClean="0"/>
              <a:t> particles</a:t>
            </a:r>
          </a:p>
          <a:p>
            <a:pPr lvl="2"/>
            <a:endParaRPr lang="en-US" dirty="0"/>
          </a:p>
          <a:p>
            <a:pPr lvl="1"/>
            <a:r>
              <a:rPr lang="en-US" dirty="0" smtClean="0"/>
              <a:t>Magnetic Field:</a:t>
            </a:r>
          </a:p>
          <a:p>
            <a:pPr lvl="2"/>
            <a:r>
              <a:rPr lang="en-US" dirty="0" smtClean="0"/>
              <a:t>Force is </a:t>
            </a:r>
            <a:r>
              <a:rPr lang="en-US" b="1" dirty="0" smtClean="0"/>
              <a:t>perpendicular to velocity and magnetic field</a:t>
            </a:r>
          </a:p>
          <a:p>
            <a:pPr lvl="2"/>
            <a:r>
              <a:rPr lang="en-US" dirty="0" smtClean="0"/>
              <a:t>We use magnetic fields to </a:t>
            </a:r>
            <a:r>
              <a:rPr lang="en-US" b="1" dirty="0" smtClean="0"/>
              <a:t>steer and focus </a:t>
            </a:r>
            <a:r>
              <a:rPr lang="en-US" dirty="0" smtClean="0"/>
              <a:t>particles</a:t>
            </a:r>
            <a:endParaRPr lang="en-US" dirty="0"/>
          </a:p>
          <a:p>
            <a:pPr lvl="2"/>
            <a:r>
              <a:rPr lang="en-US" dirty="0" smtClean="0"/>
              <a:t>Also a band…</a:t>
            </a:r>
          </a:p>
        </p:txBody>
      </p:sp>
      <p:pic>
        <p:nvPicPr>
          <p:cNvPr id="8" name="Picture 4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1981200"/>
            <a:ext cx="334264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900" y="2654300"/>
            <a:ext cx="1536700" cy="5461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178300"/>
            <a:ext cx="2324100" cy="546100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5484777"/>
            <a:ext cx="4343400" cy="106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7649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04" b="11818"/>
          <a:stretch>
            <a:fillRect/>
          </a:stretch>
        </p:blipFill>
        <p:spPr bwMode="auto">
          <a:xfrm>
            <a:off x="6616700" y="738187"/>
            <a:ext cx="2298700" cy="13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Accelerators Accelerate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Electric Fields:</a:t>
            </a:r>
          </a:p>
          <a:p>
            <a:r>
              <a:rPr lang="en-US" dirty="0" smtClean="0"/>
              <a:t>Created by distributions of electric charge  </a:t>
            </a:r>
            <a:endParaRPr lang="en-US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143000"/>
            <a:ext cx="15367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685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04" b="11818"/>
          <a:stretch>
            <a:fillRect/>
          </a:stretch>
        </p:blipFill>
        <p:spPr bwMode="auto">
          <a:xfrm>
            <a:off x="6616700" y="738187"/>
            <a:ext cx="2298700" cy="13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Accelerators Accelerate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Electric Fields:</a:t>
            </a:r>
          </a:p>
          <a:p>
            <a:r>
              <a:rPr lang="en-US" dirty="0" smtClean="0"/>
              <a:t>Created by distributions of electric charge</a:t>
            </a:r>
          </a:p>
          <a:p>
            <a:endParaRPr lang="en-US" dirty="0"/>
          </a:p>
          <a:p>
            <a:r>
              <a:rPr lang="en-US" dirty="0" smtClean="0"/>
              <a:t>We could use static </a:t>
            </a:r>
            <a:r>
              <a:rPr lang="en-US" dirty="0" smtClean="0"/>
              <a:t>DC charge</a:t>
            </a:r>
            <a:r>
              <a:rPr lang="en-US" dirty="0" smtClean="0"/>
              <a:t>…  </a:t>
            </a:r>
            <a:endParaRPr lang="en-US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143000"/>
            <a:ext cx="1536700" cy="546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3131623"/>
            <a:ext cx="2910218" cy="3196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66600"/>
          <a:stretch/>
        </p:blipFill>
        <p:spPr>
          <a:xfrm>
            <a:off x="5867400" y="2438399"/>
            <a:ext cx="1828800" cy="410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29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6-06 at 1.12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3" y="990600"/>
            <a:ext cx="8873475" cy="533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GSPDA Summer Lecture Series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183518" y="1951031"/>
            <a:ext cx="8731882" cy="304800"/>
          </a:xfrm>
          <a:prstGeom prst="rect">
            <a:avLst/>
          </a:prstGeom>
          <a:solidFill>
            <a:srgbClr val="FF0000">
              <a:alpha val="9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  <a:ea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590800" y="2514600"/>
            <a:ext cx="5715000" cy="304800"/>
          </a:xfrm>
          <a:prstGeom prst="rect">
            <a:avLst/>
          </a:prstGeom>
          <a:solidFill>
            <a:srgbClr val="00B500">
              <a:alpha val="20000"/>
            </a:srgbClr>
          </a:solidFill>
          <a:ln w="38100" cap="flat" cmpd="sng" algn="ctr">
            <a:solidFill>
              <a:srgbClr val="00B5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  <a:ea typeface="Arial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590800" y="4267200"/>
            <a:ext cx="5715000" cy="304800"/>
          </a:xfrm>
          <a:prstGeom prst="rect">
            <a:avLst/>
          </a:prstGeom>
          <a:solidFill>
            <a:srgbClr val="00B500">
              <a:alpha val="20000"/>
            </a:srgbClr>
          </a:solidFill>
          <a:ln w="38100" cap="flat" cmpd="sng" algn="ctr">
            <a:solidFill>
              <a:srgbClr val="00B5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  <a:ea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590800" y="4800600"/>
            <a:ext cx="5715000" cy="304800"/>
          </a:xfrm>
          <a:prstGeom prst="rect">
            <a:avLst/>
          </a:prstGeom>
          <a:solidFill>
            <a:srgbClr val="00B500">
              <a:alpha val="20000"/>
            </a:srgbClr>
          </a:solidFill>
          <a:ln w="38100" cap="flat" cmpd="sng" algn="ctr">
            <a:solidFill>
              <a:srgbClr val="00B5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  <a:ea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590800" y="5410200"/>
            <a:ext cx="5715000" cy="304800"/>
          </a:xfrm>
          <a:prstGeom prst="rect">
            <a:avLst/>
          </a:prstGeom>
          <a:solidFill>
            <a:srgbClr val="00B500">
              <a:alpha val="20000"/>
            </a:srgbClr>
          </a:solidFill>
          <a:ln w="38100" cap="flat" cmpd="sng" algn="ctr">
            <a:solidFill>
              <a:srgbClr val="00B5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  <a:ea typeface="Arial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2590800" y="3962400"/>
            <a:ext cx="5715000" cy="304800"/>
          </a:xfrm>
          <a:prstGeom prst="rect">
            <a:avLst/>
          </a:prstGeom>
          <a:solidFill>
            <a:srgbClr val="00B500">
              <a:alpha val="20000"/>
            </a:srgbClr>
          </a:solidFill>
          <a:ln w="38100" cap="flat" cmpd="sng" algn="ctr">
            <a:solidFill>
              <a:srgbClr val="00B5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2683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DC Accelerating Gaps: Cockcroft-Walton</a:t>
            </a:r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5257800" cy="51816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Accelerates ions through successive electrostatic voltages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First to get protons to &gt;MeV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Continuous HV applied through intermediate electrodes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Rectifier-multipliers (voltage dividers)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Limited by HV sparking/breakdown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FNAL still uses a 750 kV C-W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Also example of early ion source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H gas ionized with HV current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Provides high current DC beam</a:t>
            </a:r>
          </a:p>
        </p:txBody>
      </p:sp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886200"/>
            <a:ext cx="290512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90600"/>
            <a:ext cx="3124200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6"/>
          <p:cNvSpPr txBox="1">
            <a:spLocks noChangeArrowheads="1"/>
          </p:cNvSpPr>
          <p:nvPr/>
        </p:nvSpPr>
        <p:spPr bwMode="auto">
          <a:xfrm>
            <a:off x="7391400" y="3865563"/>
            <a:ext cx="1600200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  <a:latin typeface="Arial" charset="0"/>
              </a:rPr>
              <a:t>~1930 1.4 MeV</a:t>
            </a:r>
          </a:p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  <a:latin typeface="Arial" charset="0"/>
              </a:rPr>
              <a:t>Cavendish Lab</a:t>
            </a:r>
          </a:p>
        </p:txBody>
      </p:sp>
      <p:sp>
        <p:nvSpPr>
          <p:cNvPr id="47110" name="Text Box 7"/>
          <p:cNvSpPr txBox="1">
            <a:spLocks noChangeArrowheads="1"/>
          </p:cNvSpPr>
          <p:nvPr/>
        </p:nvSpPr>
        <p:spPr bwMode="auto">
          <a:xfrm>
            <a:off x="8229600" y="914400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Arial" charset="0"/>
              </a:rPr>
              <a:t>Source</a:t>
            </a:r>
          </a:p>
        </p:txBody>
      </p:sp>
      <p:sp>
        <p:nvSpPr>
          <p:cNvPr id="47111" name="Text Box 8"/>
          <p:cNvSpPr txBox="1">
            <a:spLocks noChangeArrowheads="1"/>
          </p:cNvSpPr>
          <p:nvPr/>
        </p:nvSpPr>
        <p:spPr bwMode="auto">
          <a:xfrm>
            <a:off x="8534400" y="3429000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Arial" charset="0"/>
              </a:rPr>
              <a:t>Target</a:t>
            </a:r>
          </a:p>
        </p:txBody>
      </p:sp>
      <p:sp>
        <p:nvSpPr>
          <p:cNvPr id="47112" name="Text Box 9"/>
          <p:cNvSpPr txBox="1">
            <a:spLocks noChangeArrowheads="1"/>
          </p:cNvSpPr>
          <p:nvPr/>
        </p:nvSpPr>
        <p:spPr bwMode="auto">
          <a:xfrm>
            <a:off x="6019800" y="1143000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Arial" charset="0"/>
              </a:rPr>
              <a:t>Rectifiers</a:t>
            </a:r>
          </a:p>
        </p:txBody>
      </p:sp>
    </p:spTree>
    <p:extLst>
      <p:ext uri="{BB962C8B-B14F-4D97-AF65-F5344CB8AC3E}">
        <p14:creationId xmlns:p14="http://schemas.microsoft.com/office/powerpoint/2010/main" val="1750046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DC Accelerating Gaps: Van de Graaff</a:t>
            </a:r>
          </a:p>
        </p:txBody>
      </p:sp>
      <p:sp>
        <p:nvSpPr>
          <p:cNvPr id="49154" name="Content Placeholder 2"/>
          <p:cNvSpPr>
            <a:spLocks noGrp="1"/>
          </p:cNvSpPr>
          <p:nvPr>
            <p:ph idx="1"/>
          </p:nvPr>
        </p:nvSpPr>
        <p:spPr>
          <a:xfrm>
            <a:off x="3810000" y="1066800"/>
            <a:ext cx="5105400" cy="50292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How to increase voltage?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R.J. Van de Graaff: charge transport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Electrode (1) sprays HV charge onto insulated belt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Carried up to spherical Faraday cage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Removed by second electrode and distributed over sphere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Limited by discharge breakdown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~2MV in air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Up to 20+ MV in SF</a:t>
            </a:r>
            <a:r>
              <a:rPr lang="en-US" baseline="-25000">
                <a:latin typeface="Arial" charset="0"/>
                <a:ea typeface="ＭＳ Ｐゴシック" charset="0"/>
              </a:rPr>
              <a:t>6</a:t>
            </a:r>
            <a:r>
              <a:rPr lang="en-US">
                <a:latin typeface="Arial" charset="0"/>
                <a:ea typeface="ＭＳ Ｐゴシック" charset="0"/>
              </a:rPr>
              <a:t>!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Ancestors of Pelletrons (chains)/Laddertrons (stripes)</a:t>
            </a:r>
          </a:p>
        </p:txBody>
      </p:sp>
      <p:pic>
        <p:nvPicPr>
          <p:cNvPr id="491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914400"/>
            <a:ext cx="2522537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310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Van de Graaff Popularity</a:t>
            </a:r>
          </a:p>
        </p:txBody>
      </p:sp>
      <p:sp>
        <p:nvSpPr>
          <p:cNvPr id="512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45"/>
          <a:stretch>
            <a:fillRect/>
          </a:stretch>
        </p:blipFill>
        <p:spPr bwMode="auto">
          <a:xfrm>
            <a:off x="152400" y="1219200"/>
            <a:ext cx="4572000" cy="42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535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Van de Graaff Popularity</a:t>
            </a:r>
          </a:p>
        </p:txBody>
      </p:sp>
      <p:sp>
        <p:nvSpPr>
          <p:cNvPr id="512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45"/>
          <a:stretch>
            <a:fillRect/>
          </a:stretch>
        </p:blipFill>
        <p:spPr bwMode="auto">
          <a:xfrm>
            <a:off x="152400" y="1219200"/>
            <a:ext cx="4572000" cy="42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4267200" cy="42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535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DC Accelerating Gaps: Tandem Van de Graaff</a:t>
            </a:r>
          </a:p>
        </p:txBody>
      </p:sp>
      <p:sp>
        <p:nvSpPr>
          <p:cNvPr id="52226" name="Content Placeholder 2"/>
          <p:cNvSpPr>
            <a:spLocks noGrp="1"/>
          </p:cNvSpPr>
          <p:nvPr>
            <p:ph idx="1"/>
          </p:nvPr>
        </p:nvSpPr>
        <p:spPr>
          <a:xfrm>
            <a:off x="457200" y="2895600"/>
            <a:ext cx="5943600" cy="32004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This only works for negative ions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However, stripping need not be symmetric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Second stage accelerates more efficiently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BNL: two Tandems (1970, 14 MV, 24m)</a:t>
            </a:r>
          </a:p>
          <a:p>
            <a:pPr lvl="1"/>
            <a:r>
              <a:rPr lang="en-US" sz="19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Au</a:t>
            </a:r>
            <a:r>
              <a:rPr lang="en-US" sz="1900" baseline="30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-1</a:t>
            </a:r>
            <a:r>
              <a:rPr lang="en-US" sz="19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to Au</a:t>
            </a:r>
            <a:r>
              <a:rPr lang="en-US" sz="1900" baseline="30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+10</a:t>
            </a:r>
            <a:r>
              <a:rPr lang="en-US" sz="19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/Au</a:t>
            </a:r>
            <a:r>
              <a:rPr lang="en-US" sz="1900" baseline="30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+11</a:t>
            </a:r>
            <a:r>
              <a:rPr lang="en-US" sz="19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/Au</a:t>
            </a:r>
            <a:r>
              <a:rPr lang="en-US" sz="1900" baseline="30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+12</a:t>
            </a:r>
            <a:r>
              <a:rPr lang="en-US" sz="19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to Au</a:t>
            </a:r>
            <a:r>
              <a:rPr lang="en-US" sz="1900" baseline="30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+32</a:t>
            </a:r>
            <a:r>
              <a:rPr lang="en-US" sz="19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for RHIC</a:t>
            </a:r>
          </a:p>
          <a:p>
            <a:pPr lvl="1"/>
            <a:r>
              <a:rPr lang="en-US" sz="19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About a total of 0.85 MeV/nucleon total energy</a:t>
            </a:r>
          </a:p>
          <a:p>
            <a:pPr lvl="1"/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522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895600"/>
            <a:ext cx="257492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228" name="Group 6"/>
          <p:cNvGrpSpPr>
            <a:grpSpLocks/>
          </p:cNvGrpSpPr>
          <p:nvPr/>
        </p:nvGrpSpPr>
        <p:grpSpPr bwMode="auto">
          <a:xfrm>
            <a:off x="4114800" y="914400"/>
            <a:ext cx="4435475" cy="1981200"/>
            <a:chOff x="4114800" y="914400"/>
            <a:chExt cx="4435320" cy="1981200"/>
          </a:xfrm>
        </p:grpSpPr>
        <p:pic>
          <p:nvPicPr>
            <p:cNvPr id="5223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914400"/>
              <a:ext cx="4282920" cy="1904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1" name="Rectangle 5"/>
            <p:cNvSpPr>
              <a:spLocks noChangeArrowheads="1"/>
            </p:cNvSpPr>
            <p:nvPr/>
          </p:nvSpPr>
          <p:spPr bwMode="auto">
            <a:xfrm>
              <a:off x="4114800" y="2743200"/>
              <a:ext cx="1371600" cy="1524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Arial" charset="0"/>
              </a:endParaRPr>
            </a:p>
          </p:txBody>
        </p:sp>
      </p:grpSp>
      <p:sp>
        <p:nvSpPr>
          <p:cNvPr id="52229" name="Content Placeholder 2"/>
          <p:cNvSpPr txBox="1">
            <a:spLocks/>
          </p:cNvSpPr>
          <p:nvPr/>
        </p:nvSpPr>
        <p:spPr bwMode="auto">
          <a:xfrm>
            <a:off x="457200" y="990600"/>
            <a:ext cx="3886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Wingdings" charset="0"/>
              <a:buChar char="§"/>
            </a:pPr>
            <a:r>
              <a:rPr lang="en-US">
                <a:latin typeface="Arial" charset="0"/>
              </a:rPr>
              <a:t>Reverse ion charge state in middle of Van de Graaff allows over twice the energy gain</a:t>
            </a:r>
          </a:p>
          <a:p>
            <a:pPr lvl="1">
              <a:spcBef>
                <a:spcPct val="20000"/>
              </a:spcBef>
              <a:buFont typeface="Wingdings" charset="0"/>
              <a:buChar char="§"/>
            </a:pPr>
            <a:r>
              <a:rPr lang="en-US" sz="2200">
                <a:solidFill>
                  <a:srgbClr val="2D2D8A"/>
                </a:solidFill>
                <a:latin typeface="Arial" charset="0"/>
              </a:rPr>
              <a:t>Source is at ground</a:t>
            </a:r>
          </a:p>
          <a:p>
            <a:pPr lvl="1">
              <a:spcBef>
                <a:spcPct val="20000"/>
              </a:spcBef>
              <a:buFont typeface="Wingdings" charset="0"/>
              <a:buChar char="§"/>
            </a:pPr>
            <a:endParaRPr lang="en-US" sz="2200">
              <a:solidFill>
                <a:srgbClr val="00009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935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From Electrostatic to RF Acceleration</a:t>
            </a:r>
          </a:p>
        </p:txBody>
      </p:sp>
      <p:sp>
        <p:nvSpPr>
          <p:cNvPr id="53250" name="Content Placeholder 2"/>
          <p:cNvSpPr>
            <a:spLocks noGrp="1"/>
          </p:cNvSpPr>
          <p:nvPr>
            <p:ph idx="1"/>
          </p:nvPr>
        </p:nvSpPr>
        <p:spPr>
          <a:xfrm>
            <a:off x="3962400" y="1219200"/>
            <a:ext cx="4953000" cy="4876800"/>
          </a:xfrm>
        </p:spPr>
        <p:txBody>
          <a:bodyPr/>
          <a:lstStyle/>
          <a:p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Cockcroft-</a:t>
            </a:r>
            <a:r>
              <a:rPr lang="en-US" sz="2000" dirty="0" err="1">
                <a:latin typeface="Arial" charset="0"/>
                <a:ea typeface="ＭＳ Ｐゴシック" charset="0"/>
                <a:cs typeface="ＭＳ Ｐゴシック" charset="0"/>
              </a:rPr>
              <a:t>Waltons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and Van de </a:t>
            </a:r>
            <a:r>
              <a:rPr lang="en-US" sz="2000" dirty="0" err="1">
                <a:latin typeface="Arial" charset="0"/>
                <a:ea typeface="ＭＳ Ｐゴシック" charset="0"/>
                <a:cs typeface="ＭＳ Ｐゴシック" charset="0"/>
              </a:rPr>
              <a:t>Graaffs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have DC voltages, E fields</a:t>
            </a:r>
          </a:p>
          <a:p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What about putting on AC voltage?</a:t>
            </a:r>
          </a:p>
          <a:p>
            <a:pPr lvl="1"/>
            <a:r>
              <a:rPr lang="en-US" sz="1800" dirty="0">
                <a:latin typeface="Arial" charset="0"/>
                <a:ea typeface="ＭＳ Ｐゴシック" charset="0"/>
              </a:rPr>
              <a:t>Attach consecutive electrodes to opposite polarities of ACV generator</a:t>
            </a:r>
          </a:p>
          <a:p>
            <a:pPr lvl="1"/>
            <a:r>
              <a:rPr lang="en-US" sz="1800" dirty="0">
                <a:latin typeface="Arial" charset="0"/>
                <a:ea typeface="ＭＳ Ｐゴシック" charset="0"/>
              </a:rPr>
              <a:t>Electric fields between successive electrodes vary sinusoidally</a:t>
            </a:r>
          </a:p>
          <a:p>
            <a:pPr lvl="1"/>
            <a:r>
              <a:rPr lang="en-US" sz="1800" dirty="0">
                <a:latin typeface="Arial" charset="0"/>
                <a:ea typeface="ＭＳ Ｐゴシック" charset="0"/>
              </a:rPr>
              <a:t>Consecutive electrodes are 180 degrees out of phase 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(π </a:t>
            </a:r>
            <a:r>
              <a:rPr lang="en-US" sz="1800" dirty="0">
                <a:latin typeface="Arial" charset="0"/>
                <a:ea typeface="ＭＳ Ｐゴシック" charset="0"/>
              </a:rPr>
              <a:t>mode)</a:t>
            </a:r>
          </a:p>
          <a:p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At the right drive frequency, particles are </a:t>
            </a:r>
            <a:r>
              <a:rPr lang="en-US" sz="2000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accelerated in each gap</a:t>
            </a:r>
          </a:p>
          <a:p>
            <a:pPr lvl="1"/>
            <a:r>
              <a:rPr lang="en-US" sz="1800" dirty="0">
                <a:latin typeface="Arial" charset="0"/>
                <a:ea typeface="ＭＳ Ｐゴシック" charset="0"/>
              </a:rPr>
              <a:t>While polarity change occurs, </a:t>
            </a:r>
            <a:r>
              <a:rPr lang="en-US" sz="18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particles are shielded in drift tubes</a:t>
            </a:r>
          </a:p>
          <a:p>
            <a:pPr lvl="1"/>
            <a:r>
              <a:rPr lang="en-US" sz="1800" dirty="0">
                <a:latin typeface="Arial" charset="0"/>
                <a:ea typeface="ＭＳ Ｐゴシック" charset="0"/>
              </a:rPr>
              <a:t>To stay in phase with the RF, </a:t>
            </a:r>
            <a:r>
              <a:rPr lang="en-US" sz="1800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drift tube length or RF frequency must increase </a:t>
            </a:r>
            <a:r>
              <a:rPr lang="en-US" sz="1800" dirty="0">
                <a:latin typeface="Arial" charset="0"/>
                <a:ea typeface="ＭＳ Ｐゴシック" charset="0"/>
              </a:rPr>
              <a:t>at higher energies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3251" name="Group 10"/>
          <p:cNvGrpSpPr>
            <a:grpSpLocks/>
          </p:cNvGrpSpPr>
          <p:nvPr/>
        </p:nvGrpSpPr>
        <p:grpSpPr bwMode="auto">
          <a:xfrm>
            <a:off x="76200" y="990600"/>
            <a:ext cx="3873500" cy="5105400"/>
            <a:chOff x="48" y="624"/>
            <a:chExt cx="2440" cy="3216"/>
          </a:xfrm>
        </p:grpSpPr>
        <p:pic>
          <p:nvPicPr>
            <p:cNvPr id="5326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624"/>
              <a:ext cx="2440" cy="3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61" name="Rectangle 6"/>
            <p:cNvSpPr>
              <a:spLocks noChangeArrowheads="1"/>
            </p:cNvSpPr>
            <p:nvPr/>
          </p:nvSpPr>
          <p:spPr bwMode="auto">
            <a:xfrm>
              <a:off x="1680" y="1680"/>
              <a:ext cx="96" cy="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53262" name="Oval 7"/>
            <p:cNvSpPr>
              <a:spLocks noChangeArrowheads="1"/>
            </p:cNvSpPr>
            <p:nvPr/>
          </p:nvSpPr>
          <p:spPr bwMode="auto">
            <a:xfrm>
              <a:off x="1776" y="1776"/>
              <a:ext cx="288" cy="28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53263" name="Freeform 8"/>
            <p:cNvSpPr>
              <a:spLocks/>
            </p:cNvSpPr>
            <p:nvPr/>
          </p:nvSpPr>
          <p:spPr bwMode="auto">
            <a:xfrm>
              <a:off x="1578" y="1686"/>
              <a:ext cx="352" cy="84"/>
            </a:xfrm>
            <a:custGeom>
              <a:avLst/>
              <a:gdLst>
                <a:gd name="T0" fmla="*/ 0 w 352"/>
                <a:gd name="T1" fmla="*/ 0 h 84"/>
                <a:gd name="T2" fmla="*/ 352 w 352"/>
                <a:gd name="T3" fmla="*/ 0 h 84"/>
                <a:gd name="T4" fmla="*/ 352 w 352"/>
                <a:gd name="T5" fmla="*/ 84 h 84"/>
                <a:gd name="T6" fmla="*/ 0 60000 65536"/>
                <a:gd name="T7" fmla="*/ 0 60000 65536"/>
                <a:gd name="T8" fmla="*/ 0 60000 65536"/>
                <a:gd name="T9" fmla="*/ 0 w 352"/>
                <a:gd name="T10" fmla="*/ 0 h 84"/>
                <a:gd name="T11" fmla="*/ 352 w 352"/>
                <a:gd name="T12" fmla="*/ 84 h 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2" h="84">
                  <a:moveTo>
                    <a:pt x="0" y="0"/>
                  </a:moveTo>
                  <a:lnTo>
                    <a:pt x="352" y="0"/>
                  </a:lnTo>
                  <a:lnTo>
                    <a:pt x="352" y="84"/>
                  </a:ln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4" name="Freeform 9"/>
            <p:cNvSpPr>
              <a:spLocks/>
            </p:cNvSpPr>
            <p:nvPr/>
          </p:nvSpPr>
          <p:spPr bwMode="auto">
            <a:xfrm>
              <a:off x="1590" y="2016"/>
              <a:ext cx="224" cy="52"/>
            </a:xfrm>
            <a:custGeom>
              <a:avLst/>
              <a:gdLst>
                <a:gd name="T0" fmla="*/ 0 w 224"/>
                <a:gd name="T1" fmla="*/ 52 h 52"/>
                <a:gd name="T2" fmla="*/ 148 w 224"/>
                <a:gd name="T3" fmla="*/ 52 h 52"/>
                <a:gd name="T4" fmla="*/ 224 w 224"/>
                <a:gd name="T5" fmla="*/ 0 h 52"/>
                <a:gd name="T6" fmla="*/ 0 60000 65536"/>
                <a:gd name="T7" fmla="*/ 0 60000 65536"/>
                <a:gd name="T8" fmla="*/ 0 60000 65536"/>
                <a:gd name="T9" fmla="*/ 0 w 224"/>
                <a:gd name="T10" fmla="*/ 0 h 52"/>
                <a:gd name="T11" fmla="*/ 224 w 224"/>
                <a:gd name="T12" fmla="*/ 52 h 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" h="52">
                  <a:moveTo>
                    <a:pt x="0" y="52"/>
                  </a:moveTo>
                  <a:lnTo>
                    <a:pt x="148" y="52"/>
                  </a:lnTo>
                  <a:lnTo>
                    <a:pt x="224" y="0"/>
                  </a:ln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3252" name="Group 10"/>
          <p:cNvGrpSpPr>
            <a:grpSpLocks/>
          </p:cNvGrpSpPr>
          <p:nvPr/>
        </p:nvGrpSpPr>
        <p:grpSpPr bwMode="auto">
          <a:xfrm>
            <a:off x="76200" y="990600"/>
            <a:ext cx="3873500" cy="5105400"/>
            <a:chOff x="48" y="624"/>
            <a:chExt cx="2440" cy="3216"/>
          </a:xfrm>
        </p:grpSpPr>
        <p:pic>
          <p:nvPicPr>
            <p:cNvPr id="5325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624"/>
              <a:ext cx="2440" cy="3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56" name="Rectangle 6"/>
            <p:cNvSpPr>
              <a:spLocks noChangeArrowheads="1"/>
            </p:cNvSpPr>
            <p:nvPr/>
          </p:nvSpPr>
          <p:spPr bwMode="auto">
            <a:xfrm>
              <a:off x="1680" y="1680"/>
              <a:ext cx="96" cy="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53257" name="Oval 7"/>
            <p:cNvSpPr>
              <a:spLocks noChangeArrowheads="1"/>
            </p:cNvSpPr>
            <p:nvPr/>
          </p:nvSpPr>
          <p:spPr bwMode="auto">
            <a:xfrm>
              <a:off x="1776" y="1776"/>
              <a:ext cx="288" cy="288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53258" name="Freeform 8"/>
            <p:cNvSpPr>
              <a:spLocks/>
            </p:cNvSpPr>
            <p:nvPr/>
          </p:nvSpPr>
          <p:spPr bwMode="auto">
            <a:xfrm>
              <a:off x="1578" y="1686"/>
              <a:ext cx="352" cy="84"/>
            </a:xfrm>
            <a:custGeom>
              <a:avLst/>
              <a:gdLst>
                <a:gd name="T0" fmla="*/ 0 w 352"/>
                <a:gd name="T1" fmla="*/ 0 h 84"/>
                <a:gd name="T2" fmla="*/ 352 w 352"/>
                <a:gd name="T3" fmla="*/ 0 h 84"/>
                <a:gd name="T4" fmla="*/ 352 w 352"/>
                <a:gd name="T5" fmla="*/ 84 h 84"/>
                <a:gd name="T6" fmla="*/ 0 60000 65536"/>
                <a:gd name="T7" fmla="*/ 0 60000 65536"/>
                <a:gd name="T8" fmla="*/ 0 60000 65536"/>
                <a:gd name="T9" fmla="*/ 0 w 352"/>
                <a:gd name="T10" fmla="*/ 0 h 84"/>
                <a:gd name="T11" fmla="*/ 352 w 352"/>
                <a:gd name="T12" fmla="*/ 84 h 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52" h="84">
                  <a:moveTo>
                    <a:pt x="0" y="0"/>
                  </a:moveTo>
                  <a:lnTo>
                    <a:pt x="352" y="0"/>
                  </a:lnTo>
                  <a:lnTo>
                    <a:pt x="352" y="84"/>
                  </a:ln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9" name="Freeform 9"/>
            <p:cNvSpPr>
              <a:spLocks/>
            </p:cNvSpPr>
            <p:nvPr/>
          </p:nvSpPr>
          <p:spPr bwMode="auto">
            <a:xfrm>
              <a:off x="1590" y="2016"/>
              <a:ext cx="224" cy="52"/>
            </a:xfrm>
            <a:custGeom>
              <a:avLst/>
              <a:gdLst>
                <a:gd name="T0" fmla="*/ 0 w 224"/>
                <a:gd name="T1" fmla="*/ 52 h 52"/>
                <a:gd name="T2" fmla="*/ 148 w 224"/>
                <a:gd name="T3" fmla="*/ 52 h 52"/>
                <a:gd name="T4" fmla="*/ 224 w 224"/>
                <a:gd name="T5" fmla="*/ 0 h 52"/>
                <a:gd name="T6" fmla="*/ 0 60000 65536"/>
                <a:gd name="T7" fmla="*/ 0 60000 65536"/>
                <a:gd name="T8" fmla="*/ 0 60000 65536"/>
                <a:gd name="T9" fmla="*/ 0 w 224"/>
                <a:gd name="T10" fmla="*/ 0 h 52"/>
                <a:gd name="T11" fmla="*/ 224 w 224"/>
                <a:gd name="T12" fmla="*/ 52 h 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" h="52">
                  <a:moveTo>
                    <a:pt x="0" y="52"/>
                  </a:moveTo>
                  <a:lnTo>
                    <a:pt x="148" y="52"/>
                  </a:lnTo>
                  <a:lnTo>
                    <a:pt x="224" y="0"/>
                  </a:ln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1219200" y="6156325"/>
            <a:ext cx="167640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Arial" charset="0"/>
              </a:rPr>
              <a:t>Pagani and Mueller 2002</a:t>
            </a:r>
          </a:p>
        </p:txBody>
      </p:sp>
      <p:sp>
        <p:nvSpPr>
          <p:cNvPr id="53254" name="Text Box 11"/>
          <p:cNvSpPr txBox="1">
            <a:spLocks noChangeArrowheads="1"/>
          </p:cNvSpPr>
          <p:nvPr/>
        </p:nvSpPr>
        <p:spPr bwMode="auto">
          <a:xfrm>
            <a:off x="1295400" y="4297363"/>
            <a:ext cx="1676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latin typeface="Arial" charset="0"/>
              </a:rPr>
              <a:t>Wideroe linac</a:t>
            </a:r>
          </a:p>
        </p:txBody>
      </p:sp>
    </p:spTree>
    <p:extLst>
      <p:ext uri="{BB962C8B-B14F-4D97-AF65-F5344CB8AC3E}">
        <p14:creationId xmlns:p14="http://schemas.microsoft.com/office/powerpoint/2010/main" val="3217291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“Radio Frequency” RF Cavity Examples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" y="1297886"/>
            <a:ext cx="4758859" cy="1993387"/>
          </a:xfrm>
          <a:prstGeom prst="rect">
            <a:avLst/>
          </a:prstGeom>
        </p:spPr>
      </p:pic>
      <p:pic>
        <p:nvPicPr>
          <p:cNvPr id="5" name="Screen Recording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20" y="3416300"/>
            <a:ext cx="4168080" cy="28749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3415504"/>
            <a:ext cx="4686299" cy="27882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68600" y="2857500"/>
            <a:ext cx="2172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  <a:ea typeface="Arial"/>
                <a:cs typeface="Arial"/>
              </a:rPr>
              <a:t>Linear Collider</a:t>
            </a:r>
            <a:endParaRPr lang="en-US" sz="1400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94200" y="5753100"/>
            <a:ext cx="3525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  <a:ea typeface="Arial"/>
                <a:cs typeface="Arial"/>
              </a:rPr>
              <a:t>RHIC (BNL in New York)</a:t>
            </a:r>
            <a:endParaRPr lang="en-US" sz="1400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6021" y="1288459"/>
            <a:ext cx="4059559" cy="19950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54600" y="2755900"/>
            <a:ext cx="1210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  <a:ea typeface="Arial"/>
                <a:cs typeface="Arial"/>
              </a:rPr>
              <a:t>CEBAF</a:t>
            </a:r>
            <a:endParaRPr lang="en-US" sz="1400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24182" y="1016000"/>
            <a:ext cx="1119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ea typeface="Arial"/>
                <a:cs typeface="Arial"/>
              </a:rPr>
              <a:t>1497 MHz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55582" y="6223000"/>
            <a:ext cx="1005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/>
                <a:ea typeface="Arial"/>
                <a:cs typeface="Arial"/>
              </a:rPr>
              <a:t>197 MHz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97503" y="698500"/>
            <a:ext cx="3348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ea typeface="Arial"/>
                <a:cs typeface="Arial"/>
              </a:rPr>
              <a:t>Tens of Millions of V/m!</a:t>
            </a:r>
          </a:p>
        </p:txBody>
      </p:sp>
    </p:spTree>
    <p:extLst>
      <p:ext uri="{BB962C8B-B14F-4D97-AF65-F5344CB8AC3E}">
        <p14:creationId xmlns:p14="http://schemas.microsoft.com/office/powerpoint/2010/main" val="1492927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Advanced Acceleration Methods</a:t>
            </a:r>
          </a:p>
        </p:txBody>
      </p:sp>
      <p:sp>
        <p:nvSpPr>
          <p:cNvPr id="55298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8001000" cy="48768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How far do accelerating gradients go?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Superconducting RF acceleration: ~40 MV/m</a:t>
            </a:r>
          </a:p>
          <a:p>
            <a:pPr lvl="1"/>
            <a:r>
              <a:rPr lang="en-US" dirty="0" smtClean="0">
                <a:latin typeface="Arial" charset="0"/>
                <a:ea typeface="ＭＳ Ｐゴシック" charset="0"/>
              </a:rPr>
              <a:t>CLIC (CERN): </a:t>
            </a:r>
            <a:r>
              <a:rPr lang="en-US" dirty="0">
                <a:latin typeface="Arial" charset="0"/>
                <a:ea typeface="ＭＳ Ｐゴシック" charset="0"/>
              </a:rPr>
              <a:t>~100 MV/m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Two-beam accelerator: drive beam couples to main beam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Dielectric wall acceleration: ~100 MV/m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Induction accelerator, very high gradient insulators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Dielectric </a:t>
            </a:r>
            <a:r>
              <a:rPr lang="en-US" dirty="0" err="1">
                <a:latin typeface="Arial" charset="0"/>
                <a:ea typeface="ＭＳ Ｐゴシック" charset="0"/>
              </a:rPr>
              <a:t>wakefield</a:t>
            </a:r>
            <a:r>
              <a:rPr lang="en-US" dirty="0">
                <a:latin typeface="Arial" charset="0"/>
                <a:ea typeface="ＭＳ Ｐゴシック" charset="0"/>
              </a:rPr>
              <a:t> acceleration: ~GV/m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Laser plasma acceleration: </a:t>
            </a:r>
            <a:r>
              <a:rPr lang="en-US" dirty="0" smtClean="0">
                <a:latin typeface="Arial" charset="0"/>
                <a:ea typeface="ＭＳ Ｐゴシック" charset="0"/>
              </a:rPr>
              <a:t>~</a:t>
            </a:r>
            <a:r>
              <a:rPr lang="en-US" dirty="0">
                <a:latin typeface="Arial" charset="0"/>
                <a:ea typeface="ＭＳ Ｐゴシック" charset="0"/>
              </a:rPr>
              <a:t>4</a:t>
            </a:r>
            <a:r>
              <a:rPr lang="en-US" dirty="0" smtClean="0">
                <a:latin typeface="Arial" charset="0"/>
                <a:ea typeface="ＭＳ Ｐゴシック" charset="0"/>
              </a:rPr>
              <a:t>0 </a:t>
            </a:r>
            <a:r>
              <a:rPr lang="en-US" dirty="0">
                <a:latin typeface="Arial" charset="0"/>
                <a:ea typeface="ＭＳ Ｐゴシック" charset="0"/>
              </a:rPr>
              <a:t>GV/m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electrons to 1 GeV in 3.3 cm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particles ride in wake of plasma charge separation wave</a:t>
            </a:r>
          </a:p>
          <a:p>
            <a:pPr>
              <a:buFont typeface="Wingdings" charset="0"/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529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4" b="31303"/>
          <a:stretch>
            <a:fillRect/>
          </a:stretch>
        </p:blipFill>
        <p:spPr bwMode="auto">
          <a:xfrm>
            <a:off x="2743200" y="4953000"/>
            <a:ext cx="36480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9566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BELLA </a:t>
            </a:r>
            <a:r>
              <a:rPr lang="en-US" dirty="0" smtClean="0"/>
              <a:t>(Berkeley Lab) </a:t>
            </a:r>
            <a:r>
              <a:rPr lang="en-US" dirty="0" smtClean="0"/>
              <a:t>Makes the News</a:t>
            </a:r>
            <a:endParaRPr lang="en-US" dirty="0"/>
          </a:p>
        </p:txBody>
      </p:sp>
      <p:pic>
        <p:nvPicPr>
          <p:cNvPr id="5" name="Picture 4" descr="Screen Shot 2015-01-17 at 8.59.1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60"/>
          <a:stretch/>
        </p:blipFill>
        <p:spPr>
          <a:xfrm>
            <a:off x="457200" y="789462"/>
            <a:ext cx="5170642" cy="51541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19800" y="2527518"/>
            <a:ext cx="26482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4.2 GeV electrons</a:t>
            </a:r>
          </a:p>
          <a:p>
            <a:r>
              <a:rPr lang="en-US" dirty="0" smtClean="0">
                <a:latin typeface="Arial"/>
                <a:cs typeface="Arial"/>
              </a:rPr>
              <a:t>in 9 cm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62600" y="3441918"/>
            <a:ext cx="3429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40 </a:t>
            </a:r>
            <a:r>
              <a:rPr lang="en-US" sz="1600" dirty="0" err="1" smtClean="0">
                <a:latin typeface="Arial"/>
                <a:cs typeface="Arial"/>
              </a:rPr>
              <a:t>fs</a:t>
            </a:r>
            <a:r>
              <a:rPr lang="en-US" sz="1600" dirty="0" smtClean="0">
                <a:latin typeface="Arial"/>
                <a:cs typeface="Arial"/>
              </a:rPr>
              <a:t> (=12 </a:t>
            </a:r>
            <a:r>
              <a:rPr lang="en-US" sz="1600" dirty="0" err="1" smtClean="0">
                <a:latin typeface="Arial"/>
                <a:cs typeface="Arial"/>
              </a:rPr>
              <a:t>μm</a:t>
            </a:r>
            <a:r>
              <a:rPr lang="en-US" sz="1600" dirty="0" smtClean="0">
                <a:latin typeface="Arial"/>
                <a:cs typeface="Arial"/>
              </a:rPr>
              <a:t>), 0.3 PW peak power drive laser</a:t>
            </a: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Multi</a:t>
            </a:r>
            <a:r>
              <a:rPr lang="en-US" sz="1600" dirty="0">
                <a:latin typeface="Arial"/>
                <a:cs typeface="Arial"/>
              </a:rPr>
              <a:t>-GeV Electron Beams from Capillary-Discharge-Guided </a:t>
            </a:r>
            <a:r>
              <a:rPr lang="en-US" sz="1600" dirty="0" err="1">
                <a:latin typeface="Arial"/>
                <a:cs typeface="Arial"/>
              </a:rPr>
              <a:t>Subpetawatt</a:t>
            </a:r>
            <a:r>
              <a:rPr lang="en-US" sz="1600" dirty="0">
                <a:latin typeface="Arial"/>
                <a:cs typeface="Arial"/>
              </a:rPr>
              <a:t> Laser Pulses in the Self- Trapping </a:t>
            </a:r>
            <a:r>
              <a:rPr lang="en-US" sz="1600" dirty="0" smtClean="0">
                <a:latin typeface="Arial"/>
                <a:cs typeface="Arial"/>
              </a:rPr>
              <a:t>Regime</a:t>
            </a: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600" dirty="0">
                <a:latin typeface="Arial"/>
                <a:cs typeface="Arial"/>
              </a:rPr>
              <a:t>W. P. </a:t>
            </a:r>
            <a:r>
              <a:rPr lang="en-US" sz="1600" dirty="0" err="1">
                <a:latin typeface="Arial"/>
                <a:cs typeface="Arial"/>
              </a:rPr>
              <a:t>Leemans</a:t>
            </a:r>
            <a:r>
              <a:rPr lang="en-US" sz="1600" dirty="0">
                <a:latin typeface="Arial"/>
                <a:cs typeface="Arial"/>
              </a:rPr>
              <a:t>, </a:t>
            </a:r>
            <a:r>
              <a:rPr lang="en-US" sz="1600" dirty="0" smtClean="0">
                <a:latin typeface="Arial"/>
                <a:cs typeface="Arial"/>
              </a:rPr>
              <a:t>et al., PRL </a:t>
            </a:r>
            <a:r>
              <a:rPr lang="en-US" sz="1600" b="1" dirty="0" smtClean="0">
                <a:latin typeface="Arial"/>
                <a:cs typeface="Arial"/>
              </a:rPr>
              <a:t>113</a:t>
            </a:r>
            <a:r>
              <a:rPr lang="en-US" sz="1600" dirty="0">
                <a:latin typeface="Arial"/>
                <a:cs typeface="Arial"/>
              </a:rPr>
              <a:t>, 245002 2014 </a:t>
            </a:r>
            <a:r>
              <a:rPr lang="en-US" sz="1600" dirty="0" smtClean="0">
                <a:latin typeface="Arial"/>
                <a:cs typeface="Arial"/>
              </a:rPr>
              <a:t>(December </a:t>
            </a:r>
            <a:r>
              <a:rPr lang="en-US" sz="1600" dirty="0">
                <a:latin typeface="Arial"/>
                <a:cs typeface="Arial"/>
              </a:rPr>
              <a:t>8, </a:t>
            </a:r>
            <a:r>
              <a:rPr lang="en-US" sz="1600" dirty="0" smtClean="0">
                <a:latin typeface="Arial"/>
                <a:cs typeface="Arial"/>
              </a:rPr>
              <a:t>2014)</a:t>
            </a:r>
          </a:p>
        </p:txBody>
      </p:sp>
    </p:spTree>
    <p:extLst>
      <p:ext uri="{BB962C8B-B14F-4D97-AF65-F5344CB8AC3E}">
        <p14:creationId xmlns:p14="http://schemas.microsoft.com/office/powerpoint/2010/main" val="2953475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Applied Special Relativity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Particle accelerators are the best examples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that we have of </a:t>
            </a:r>
            <a:r>
              <a:rPr lang="en-US" b="1" dirty="0" smtClean="0"/>
              <a:t>applied special relativity</a:t>
            </a:r>
          </a:p>
          <a:p>
            <a:pPr lvl="1"/>
            <a:r>
              <a:rPr lang="en-US" dirty="0" smtClean="0"/>
              <a:t>Subatomic particles traveling very close to light speed</a:t>
            </a:r>
          </a:p>
          <a:p>
            <a:pPr lvl="1"/>
            <a:r>
              <a:rPr lang="en-US" dirty="0" smtClean="0"/>
              <a:t>Particle kinetic energies &gt;&gt; rest mass energies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Electron rest mc</a:t>
            </a:r>
            <a:r>
              <a:rPr lang="en-US" baseline="30000" dirty="0" smtClean="0"/>
              <a:t>2</a:t>
            </a:r>
            <a:r>
              <a:rPr lang="en-US" dirty="0" smtClean="0"/>
              <a:t> equal to energy gained in 0.5 million V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So electrons going though these accelerators are very quickly </a:t>
            </a:r>
            <a:r>
              <a:rPr lang="en-US" b="1" dirty="0" smtClean="0"/>
              <a:t>very</a:t>
            </a:r>
            <a:r>
              <a:rPr lang="en-US" dirty="0" smtClean="0"/>
              <a:t> relativistic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2362" y="0"/>
            <a:ext cx="167163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562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History: Jean</a:t>
            </a:r>
            <a:r>
              <a:rPr lang="en-US" dirty="0">
                <a:latin typeface="Arial" charset="0"/>
              </a:rPr>
              <a:t>-Antoine </a:t>
            </a:r>
            <a:r>
              <a:rPr lang="en-US" dirty="0" err="1">
                <a:latin typeface="Arial" charset="0"/>
              </a:rPr>
              <a:t>Nollet</a:t>
            </a:r>
            <a:endParaRPr lang="en-US" dirty="0">
              <a:latin typeface="Arial" charset="0"/>
            </a:endParaRP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296863" y="3822700"/>
            <a:ext cx="8550275" cy="2362200"/>
          </a:xfrm>
        </p:spPr>
        <p:txBody>
          <a:bodyPr/>
          <a:lstStyle/>
          <a:p>
            <a:pPr marL="0" indent="-457200">
              <a:spcBef>
                <a:spcPct val="0"/>
              </a:spcBef>
              <a:spcAft>
                <a:spcPts val="1000"/>
              </a:spcAft>
              <a:buFont typeface="Wingdings" charset="0"/>
              <a:buNone/>
            </a:pPr>
            <a:r>
              <a:rPr lang="en-US" sz="2000" dirty="0">
                <a:latin typeface="Arial" charset="0"/>
              </a:rPr>
              <a:t>In 1746 he gathered about </a:t>
            </a:r>
            <a:r>
              <a:rPr lang="en-US" sz="2000" b="1" dirty="0">
                <a:latin typeface="Arial" charset="0"/>
              </a:rPr>
              <a:t>two hundred monks </a:t>
            </a:r>
            <a:r>
              <a:rPr lang="en-US" sz="2000" dirty="0">
                <a:latin typeface="Arial" charset="0"/>
              </a:rPr>
              <a:t>into a circle over a </a:t>
            </a:r>
            <a:r>
              <a:rPr lang="en-US" sz="2000" dirty="0" smtClean="0">
                <a:latin typeface="Arial" charset="0"/>
              </a:rPr>
              <a:t>2 kilometers in </a:t>
            </a:r>
            <a:r>
              <a:rPr lang="en-US" sz="2000" dirty="0">
                <a:latin typeface="Arial" charset="0"/>
              </a:rPr>
              <a:t>circumference, with pieces of iron wire connecting them. He then discharged a battery of Leyden jars through the human chain and observed that </a:t>
            </a:r>
            <a:r>
              <a:rPr lang="en-US" sz="2000" b="1" dirty="0">
                <a:latin typeface="Arial" charset="0"/>
              </a:rPr>
              <a:t>each man reacted at substantially the same time to the electric shock</a:t>
            </a:r>
            <a:r>
              <a:rPr lang="en-US" sz="2000" dirty="0">
                <a:latin typeface="Arial" charset="0"/>
              </a:rPr>
              <a:t>, showing that the speed of electricity's propagation was very high.</a:t>
            </a:r>
          </a:p>
        </p:txBody>
      </p:sp>
      <p:pic>
        <p:nvPicPr>
          <p:cNvPr id="2253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4225" y="833438"/>
            <a:ext cx="2482850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33800" y="6248400"/>
            <a:ext cx="45715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  <a:latin typeface="Arial"/>
                <a:ea typeface="Arial"/>
                <a:cs typeface="Arial"/>
              </a:rPr>
              <a:t>Wikipedia, The Handy Physics Answer Book (</a:t>
            </a:r>
            <a:r>
              <a:rPr lang="en-US" sz="1400" dirty="0" err="1" smtClean="0">
                <a:solidFill>
                  <a:srgbClr val="008000"/>
                </a:solidFill>
                <a:latin typeface="Arial"/>
                <a:ea typeface="Arial"/>
                <a:cs typeface="Arial"/>
              </a:rPr>
              <a:t>Zitzewitz</a:t>
            </a:r>
            <a:r>
              <a:rPr lang="en-US" sz="1400" dirty="0" smtClean="0">
                <a:solidFill>
                  <a:srgbClr val="008000"/>
                </a:solidFill>
                <a:latin typeface="Arial"/>
                <a:ea typeface="Arial"/>
                <a:cs typeface="Arial"/>
              </a:rPr>
              <a:t>) </a:t>
            </a:r>
            <a:endParaRPr lang="en-US" sz="1400" dirty="0">
              <a:solidFill>
                <a:srgbClr val="008000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7561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Applied Special Relativity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924800" cy="4876800"/>
          </a:xfrm>
        </p:spPr>
        <p:txBody>
          <a:bodyPr/>
          <a:lstStyle/>
          <a:p>
            <a:r>
              <a:rPr lang="en-US" dirty="0" smtClean="0"/>
              <a:t>Particle accelerators are the best examples</a:t>
            </a:r>
          </a:p>
          <a:p>
            <a:pPr marL="0" indent="0">
              <a:buNone/>
            </a:pPr>
            <a:r>
              <a:rPr lang="en-US" dirty="0" smtClean="0"/>
              <a:t>    that we have of </a:t>
            </a:r>
            <a:r>
              <a:rPr lang="en-US" b="1" dirty="0" smtClean="0"/>
              <a:t>applied special relativity</a:t>
            </a:r>
          </a:p>
          <a:p>
            <a:pPr lvl="1"/>
            <a:r>
              <a:rPr lang="en-US" dirty="0" smtClean="0"/>
              <a:t>Subatomic particles traveling very close to light speed</a:t>
            </a:r>
          </a:p>
          <a:p>
            <a:pPr lvl="1"/>
            <a:r>
              <a:rPr lang="en-US" dirty="0" smtClean="0"/>
              <a:t>Particle kinetic energies &gt;&gt; rest mass energies</a:t>
            </a:r>
          </a:p>
          <a:p>
            <a:r>
              <a:rPr lang="en-US" dirty="0" smtClean="0"/>
              <a:t>Relativistic parameters</a:t>
            </a:r>
          </a:p>
          <a:p>
            <a:endParaRPr lang="en-US" dirty="0"/>
          </a:p>
          <a:p>
            <a:endParaRPr lang="en-US" dirty="0" smtClean="0"/>
          </a:p>
          <a:p>
            <a:pPr lvl="1">
              <a:defRPr/>
            </a:pPr>
            <a:r>
              <a:rPr lang="en-US" dirty="0">
                <a:latin typeface="Symbol Tiger" charset="2"/>
                <a:cs typeface="Symbol Tiger" charset="2"/>
              </a:rPr>
              <a:t> </a:t>
            </a:r>
            <a:r>
              <a:rPr lang="en-US" dirty="0" err="1" smtClean="0">
                <a:cs typeface="Arial"/>
              </a:rPr>
              <a:t>γ</a:t>
            </a:r>
            <a:r>
              <a:rPr lang="en-US" dirty="0" smtClean="0">
                <a:latin typeface="Arial" charset="0"/>
              </a:rPr>
              <a:t>=</a:t>
            </a:r>
            <a:r>
              <a:rPr lang="en-US" dirty="0">
                <a:latin typeface="Arial" charset="0"/>
              </a:rPr>
              <a:t>1 (classical mechanics) to ~2.05x10</a:t>
            </a:r>
            <a:r>
              <a:rPr lang="en-US" baseline="30000" dirty="0">
                <a:latin typeface="Arial" charset="0"/>
              </a:rPr>
              <a:t>5 </a:t>
            </a:r>
            <a:r>
              <a:rPr lang="en-US" dirty="0">
                <a:latin typeface="Arial" charset="0"/>
              </a:rPr>
              <a:t>(to date</a:t>
            </a:r>
            <a:r>
              <a:rPr lang="en-US" dirty="0" smtClean="0">
                <a:latin typeface="Arial" charset="0"/>
              </a:rPr>
              <a:t>) 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(</a:t>
            </a:r>
            <a:r>
              <a:rPr lang="en-US" sz="1400" dirty="0">
                <a:solidFill>
                  <a:srgbClr val="FF0000"/>
                </a:solidFill>
                <a:latin typeface="Arial" charset="0"/>
              </a:rPr>
              <a:t>where??)</a:t>
            </a:r>
            <a:endParaRPr lang="en-US" dirty="0">
              <a:latin typeface="Arial" charset="0"/>
            </a:endParaRPr>
          </a:p>
          <a:p>
            <a:pPr marL="457200" lvl="1" indent="0">
              <a:buNone/>
              <a:defRPr/>
            </a:pPr>
            <a:r>
              <a:rPr lang="en-US" dirty="0">
                <a:latin typeface="Arial" charset="0"/>
              </a:rPr>
              <a:t>                                                  </a:t>
            </a:r>
            <a:r>
              <a:rPr lang="en-US" dirty="0" smtClean="0">
                <a:latin typeface="Arial" charset="0"/>
              </a:rPr>
              <a:t> v</a:t>
            </a:r>
            <a:r>
              <a:rPr lang="en-US" dirty="0">
                <a:latin typeface="Arial" charset="0"/>
              </a:rPr>
              <a:t>=0.99999999997 c</a:t>
            </a:r>
            <a:endParaRPr lang="en-US" baseline="30000" dirty="0">
              <a:latin typeface="Arial" charset="0"/>
            </a:endParaRP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2362" y="0"/>
            <a:ext cx="167163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2613" y="3429000"/>
            <a:ext cx="56007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0194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Applied Special Relativity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924800" cy="4876800"/>
          </a:xfrm>
        </p:spPr>
        <p:txBody>
          <a:bodyPr/>
          <a:lstStyle/>
          <a:p>
            <a:r>
              <a:rPr lang="en-US" dirty="0" smtClean="0"/>
              <a:t>Particle accelerators are the best examples</a:t>
            </a:r>
          </a:p>
          <a:p>
            <a:pPr marL="0" indent="0">
              <a:buNone/>
            </a:pPr>
            <a:r>
              <a:rPr lang="en-US" dirty="0" smtClean="0"/>
              <a:t>    that we have of </a:t>
            </a:r>
            <a:r>
              <a:rPr lang="en-US" b="1" dirty="0" smtClean="0"/>
              <a:t>applied special relativity</a:t>
            </a:r>
          </a:p>
          <a:p>
            <a:pPr lvl="1"/>
            <a:r>
              <a:rPr lang="en-US" dirty="0" smtClean="0"/>
              <a:t>Subatomic particles traveling very close to light speed</a:t>
            </a:r>
          </a:p>
          <a:p>
            <a:pPr lvl="1"/>
            <a:r>
              <a:rPr lang="en-US" dirty="0" smtClean="0"/>
              <a:t>Particle kinetic energies &gt;&gt; rest mass energies</a:t>
            </a:r>
          </a:p>
          <a:p>
            <a:r>
              <a:rPr lang="en-US" dirty="0" smtClean="0"/>
              <a:t>Relativistic parameters</a:t>
            </a:r>
          </a:p>
          <a:p>
            <a:endParaRPr lang="en-US" dirty="0"/>
          </a:p>
          <a:p>
            <a:endParaRPr lang="en-US" dirty="0" smtClean="0"/>
          </a:p>
          <a:p>
            <a:pPr lvl="1">
              <a:defRPr/>
            </a:pPr>
            <a:r>
              <a:rPr lang="en-US" dirty="0">
                <a:latin typeface="Symbol Tiger" charset="2"/>
                <a:cs typeface="Symbol Tiger" charset="2"/>
              </a:rPr>
              <a:t> </a:t>
            </a:r>
            <a:r>
              <a:rPr lang="en-US" dirty="0" err="1" smtClean="0">
                <a:cs typeface="Arial"/>
              </a:rPr>
              <a:t>γ</a:t>
            </a:r>
            <a:r>
              <a:rPr lang="en-US" dirty="0" smtClean="0">
                <a:latin typeface="Arial" charset="0"/>
              </a:rPr>
              <a:t>=</a:t>
            </a:r>
            <a:r>
              <a:rPr lang="en-US" dirty="0">
                <a:latin typeface="Arial" charset="0"/>
              </a:rPr>
              <a:t>1 (classical mechanics) to ~2.05x10</a:t>
            </a:r>
            <a:r>
              <a:rPr lang="en-US" baseline="30000" dirty="0">
                <a:latin typeface="Arial" charset="0"/>
              </a:rPr>
              <a:t>5 </a:t>
            </a:r>
            <a:r>
              <a:rPr lang="en-US" dirty="0">
                <a:latin typeface="Arial" charset="0"/>
              </a:rPr>
              <a:t>(to </a:t>
            </a:r>
            <a:r>
              <a:rPr lang="en-US" dirty="0" smtClean="0">
                <a:latin typeface="Arial" charset="0"/>
              </a:rPr>
              <a:t>date) 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(</a:t>
            </a:r>
            <a:r>
              <a:rPr lang="en-US" sz="1400" dirty="0">
                <a:solidFill>
                  <a:srgbClr val="FF0000"/>
                </a:solidFill>
                <a:latin typeface="Arial" charset="0"/>
              </a:rPr>
              <a:t>where?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?)</a:t>
            </a:r>
          </a:p>
          <a:p>
            <a:pPr marL="457200" lvl="1" indent="0">
              <a:buNone/>
              <a:defRPr/>
            </a:pPr>
            <a:r>
              <a:rPr lang="en-US" sz="1400" dirty="0" smtClean="0">
                <a:solidFill>
                  <a:srgbClr val="FF0000"/>
                </a:solidFill>
                <a:latin typeface="Arial" charset="0"/>
              </a:rPr>
              <a:t>                                                                                </a:t>
            </a:r>
            <a:r>
              <a:rPr lang="en-US" dirty="0" smtClean="0">
                <a:latin typeface="Arial" charset="0"/>
              </a:rPr>
              <a:t>v=0.99999999997 c</a:t>
            </a:r>
          </a:p>
          <a:p>
            <a:pPr>
              <a:defRPr/>
            </a:pPr>
            <a:r>
              <a:rPr lang="en-US" dirty="0">
                <a:latin typeface="Arial" charset="0"/>
              </a:rPr>
              <a:t>Total energy U, momentum p, and kinetic energy W</a:t>
            </a:r>
            <a:endParaRPr lang="en-US" dirty="0"/>
          </a:p>
          <a:p>
            <a:pPr>
              <a:defRPr/>
            </a:pPr>
            <a:endParaRPr lang="en-US" dirty="0" smtClean="0">
              <a:latin typeface="Arial" charset="0"/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2362" y="0"/>
            <a:ext cx="167163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2613" y="3429000"/>
            <a:ext cx="56007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5600700"/>
            <a:ext cx="76962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3932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Relative Relativity</a:t>
            </a:r>
          </a:p>
        </p:txBody>
      </p:sp>
      <p:pic>
        <p:nvPicPr>
          <p:cNvPr id="7170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37941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67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Relative Relativity</a:t>
            </a:r>
          </a:p>
        </p:txBody>
      </p:sp>
      <p:pic>
        <p:nvPicPr>
          <p:cNvPr id="7170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37941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690" b="70179"/>
          <a:stretch/>
        </p:blipFill>
        <p:spPr bwMode="auto">
          <a:xfrm>
            <a:off x="2523905" y="1143000"/>
            <a:ext cx="6620095" cy="778367"/>
          </a:xfrm>
          <a:prstGeom prst="rect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981200"/>
            <a:ext cx="3886200" cy="486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774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Relative Relativity</a:t>
            </a:r>
          </a:p>
        </p:txBody>
      </p:sp>
      <p:pic>
        <p:nvPicPr>
          <p:cNvPr id="7170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37941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8258175" cy="1295400"/>
          </a:xfrm>
          <a:prstGeom prst="rect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60" b="58716"/>
          <a:stretch/>
        </p:blipFill>
        <p:spPr bwMode="auto">
          <a:xfrm>
            <a:off x="2438399" y="1371600"/>
            <a:ext cx="6620095" cy="3352800"/>
          </a:xfrm>
          <a:prstGeom prst="rect">
            <a:avLst/>
          </a:prstGeom>
          <a:noFill/>
          <a:ln w="38100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77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Relative Relativity</a:t>
            </a:r>
          </a:p>
        </p:txBody>
      </p:sp>
      <p:pic>
        <p:nvPicPr>
          <p:cNvPr id="7170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37941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685800"/>
            <a:ext cx="579120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5250" y="2590800"/>
            <a:ext cx="12763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724650" y="2590800"/>
            <a:ext cx="12763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2007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“Convenient” Units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685800" y="3200400"/>
            <a:ext cx="7772400" cy="32766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How much is a </a:t>
            </a:r>
            <a:r>
              <a:rPr lang="en-US" dirty="0" err="1">
                <a:latin typeface="Arial" charset="0"/>
              </a:rPr>
              <a:t>TeV</a:t>
            </a:r>
            <a:r>
              <a:rPr lang="en-US" dirty="0">
                <a:latin typeface="Arial" charset="0"/>
              </a:rPr>
              <a:t>?</a:t>
            </a:r>
          </a:p>
          <a:p>
            <a:pPr lvl="1"/>
            <a:r>
              <a:rPr lang="en-US" dirty="0">
                <a:latin typeface="Arial" charset="0"/>
              </a:rPr>
              <a:t>Energy to raise 1g about </a:t>
            </a:r>
            <a:r>
              <a:rPr lang="en-US" dirty="0" smtClean="0">
                <a:latin typeface="Arial" charset="0"/>
              </a:rPr>
              <a:t>16 um </a:t>
            </a:r>
            <a:r>
              <a:rPr lang="en-US" dirty="0">
                <a:latin typeface="Arial" charset="0"/>
              </a:rPr>
              <a:t>against gravity</a:t>
            </a:r>
          </a:p>
          <a:p>
            <a:pPr lvl="1"/>
            <a:r>
              <a:rPr lang="en-US" dirty="0">
                <a:latin typeface="Arial" charset="0"/>
              </a:rPr>
              <a:t>Energy to power 100W light bulb 1.6 ns</a:t>
            </a:r>
          </a:p>
          <a:p>
            <a:r>
              <a:rPr lang="en-US" dirty="0">
                <a:latin typeface="Arial" charset="0"/>
              </a:rPr>
              <a:t>But many accelerators have 10</a:t>
            </a:r>
            <a:r>
              <a:rPr lang="en-US" baseline="30000" dirty="0">
                <a:latin typeface="Arial" charset="0"/>
              </a:rPr>
              <a:t>10-12 </a:t>
            </a:r>
            <a:r>
              <a:rPr lang="en-US" dirty="0">
                <a:latin typeface="Arial" charset="0"/>
              </a:rPr>
              <a:t>particles</a:t>
            </a:r>
          </a:p>
          <a:p>
            <a:pPr lvl="1"/>
            <a:r>
              <a:rPr lang="en-US" dirty="0">
                <a:latin typeface="Arial" charset="0"/>
              </a:rPr>
              <a:t>Single bunch </a:t>
            </a:r>
            <a:r>
              <a:rPr lang="ja-JP" altLang="en-US" dirty="0">
                <a:latin typeface="Arial" charset="0"/>
              </a:rPr>
              <a:t>“</a:t>
            </a:r>
            <a:r>
              <a:rPr lang="en-US" altLang="ja-JP" dirty="0">
                <a:latin typeface="Arial" charset="0"/>
              </a:rPr>
              <a:t>instantaneous power</a:t>
            </a:r>
            <a:r>
              <a:rPr lang="ja-JP" altLang="en-US" dirty="0">
                <a:latin typeface="Arial" charset="0"/>
              </a:rPr>
              <a:t>”</a:t>
            </a:r>
            <a:r>
              <a:rPr lang="en-US" altLang="ja-JP" dirty="0">
                <a:latin typeface="Arial" charset="0"/>
              </a:rPr>
              <a:t> of tens</a:t>
            </a:r>
            <a:br>
              <a:rPr lang="en-US" altLang="ja-JP" dirty="0">
                <a:latin typeface="Arial" charset="0"/>
              </a:rPr>
            </a:br>
            <a:r>
              <a:rPr lang="en-US" altLang="ja-JP" dirty="0">
                <a:latin typeface="Arial" charset="0"/>
              </a:rPr>
              <a:t>of </a:t>
            </a:r>
            <a:r>
              <a:rPr lang="en-US" altLang="ja-JP" b="1" dirty="0">
                <a:latin typeface="Arial" charset="0"/>
              </a:rPr>
              <a:t>Tera</a:t>
            </a:r>
            <a:r>
              <a:rPr lang="en-US" altLang="ja-JP" dirty="0">
                <a:latin typeface="Arial" charset="0"/>
              </a:rPr>
              <a:t>watts</a:t>
            </a:r>
          </a:p>
          <a:p>
            <a:r>
              <a:rPr lang="en-US" dirty="0">
                <a:latin typeface="Arial" charset="0"/>
              </a:rPr>
              <a:t>Highest energy observed cosmic ray</a:t>
            </a:r>
          </a:p>
          <a:p>
            <a:pPr lvl="1"/>
            <a:r>
              <a:rPr lang="en-US" dirty="0">
                <a:latin typeface="Arial" charset="0"/>
              </a:rPr>
              <a:t>~300 </a:t>
            </a:r>
            <a:r>
              <a:rPr lang="en-US" dirty="0" err="1">
                <a:latin typeface="Arial" charset="0"/>
              </a:rPr>
              <a:t>EeV</a:t>
            </a:r>
            <a:r>
              <a:rPr lang="en-US" dirty="0">
                <a:latin typeface="Arial" charset="0"/>
              </a:rPr>
              <a:t> (3x10</a:t>
            </a:r>
            <a:r>
              <a:rPr lang="en-US" baseline="30000" dirty="0">
                <a:latin typeface="Arial" charset="0"/>
              </a:rPr>
              <a:t>20 </a:t>
            </a:r>
            <a:r>
              <a:rPr lang="en-US" dirty="0" err="1">
                <a:latin typeface="Arial" charset="0"/>
              </a:rPr>
              <a:t>eV</a:t>
            </a:r>
            <a:r>
              <a:rPr lang="en-US" dirty="0">
                <a:latin typeface="Arial" charset="0"/>
              </a:rPr>
              <a:t> or 3x10</a:t>
            </a:r>
            <a:r>
              <a:rPr lang="en-US" baseline="30000" dirty="0">
                <a:latin typeface="Arial" charset="0"/>
              </a:rPr>
              <a:t>8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TeV</a:t>
            </a:r>
            <a:r>
              <a:rPr lang="en-US" dirty="0">
                <a:latin typeface="Arial" charset="0"/>
              </a:rPr>
              <a:t>!)</a:t>
            </a:r>
            <a:endParaRPr lang="en-US" baseline="30000" dirty="0">
              <a:latin typeface="Arial" charset="0"/>
            </a:endParaRPr>
          </a:p>
        </p:txBody>
      </p:sp>
      <p:pic>
        <p:nvPicPr>
          <p:cNvPr id="819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200" y="1371600"/>
            <a:ext cx="6959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0350" y="1905000"/>
            <a:ext cx="35433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2438400"/>
            <a:ext cx="3505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225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>
            <a:spLocks noChangeArrowheads="1"/>
          </p:cNvSpPr>
          <p:nvPr/>
        </p:nvSpPr>
        <p:spPr bwMode="auto">
          <a:xfrm rot="-900000">
            <a:off x="6045200" y="5888038"/>
            <a:ext cx="1981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Arial" charset="0"/>
                <a:ea typeface="Arial"/>
                <a:cs typeface="Arial"/>
              </a:rPr>
              <a:t>OMG particle</a:t>
            </a:r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“Convenient” Units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685800" y="3200400"/>
            <a:ext cx="7772400" cy="32766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How much is a </a:t>
            </a:r>
            <a:r>
              <a:rPr lang="en-US" dirty="0" err="1">
                <a:latin typeface="Arial" charset="0"/>
              </a:rPr>
              <a:t>TeV</a:t>
            </a:r>
            <a:r>
              <a:rPr lang="en-US" dirty="0">
                <a:latin typeface="Arial" charset="0"/>
              </a:rPr>
              <a:t>?</a:t>
            </a:r>
          </a:p>
          <a:p>
            <a:pPr lvl="1"/>
            <a:r>
              <a:rPr lang="en-US" dirty="0">
                <a:latin typeface="Arial" charset="0"/>
              </a:rPr>
              <a:t>Energy to raise 1g about </a:t>
            </a:r>
            <a:r>
              <a:rPr lang="en-US" dirty="0" smtClean="0">
                <a:latin typeface="Arial" charset="0"/>
              </a:rPr>
              <a:t>16 um </a:t>
            </a:r>
            <a:r>
              <a:rPr lang="en-US" dirty="0">
                <a:latin typeface="Arial" charset="0"/>
              </a:rPr>
              <a:t>against gravity</a:t>
            </a:r>
          </a:p>
          <a:p>
            <a:pPr lvl="1"/>
            <a:r>
              <a:rPr lang="en-US" dirty="0">
                <a:latin typeface="Arial" charset="0"/>
              </a:rPr>
              <a:t>Energy to power 100W light bulb 1.6 ns</a:t>
            </a:r>
          </a:p>
          <a:p>
            <a:r>
              <a:rPr lang="en-US" dirty="0">
                <a:latin typeface="Arial" charset="0"/>
              </a:rPr>
              <a:t>But many accelerators have 10</a:t>
            </a:r>
            <a:r>
              <a:rPr lang="en-US" baseline="30000" dirty="0">
                <a:latin typeface="Arial" charset="0"/>
              </a:rPr>
              <a:t>10-12 </a:t>
            </a:r>
            <a:r>
              <a:rPr lang="en-US" dirty="0">
                <a:latin typeface="Arial" charset="0"/>
              </a:rPr>
              <a:t>particles</a:t>
            </a:r>
          </a:p>
          <a:p>
            <a:pPr lvl="1"/>
            <a:r>
              <a:rPr lang="en-US" dirty="0">
                <a:latin typeface="Arial" charset="0"/>
              </a:rPr>
              <a:t>Single bunch </a:t>
            </a:r>
            <a:r>
              <a:rPr lang="ja-JP" altLang="en-US" dirty="0">
                <a:latin typeface="Arial" charset="0"/>
              </a:rPr>
              <a:t>“</a:t>
            </a:r>
            <a:r>
              <a:rPr lang="en-US" altLang="ja-JP" dirty="0">
                <a:latin typeface="Arial" charset="0"/>
              </a:rPr>
              <a:t>instantaneous power</a:t>
            </a:r>
            <a:r>
              <a:rPr lang="ja-JP" altLang="en-US" dirty="0">
                <a:latin typeface="Arial" charset="0"/>
              </a:rPr>
              <a:t>”</a:t>
            </a:r>
            <a:r>
              <a:rPr lang="en-US" altLang="ja-JP" dirty="0">
                <a:latin typeface="Arial" charset="0"/>
              </a:rPr>
              <a:t> of tens</a:t>
            </a:r>
            <a:br>
              <a:rPr lang="en-US" altLang="ja-JP" dirty="0">
                <a:latin typeface="Arial" charset="0"/>
              </a:rPr>
            </a:br>
            <a:r>
              <a:rPr lang="en-US" altLang="ja-JP" dirty="0">
                <a:latin typeface="Arial" charset="0"/>
              </a:rPr>
              <a:t>of </a:t>
            </a:r>
            <a:r>
              <a:rPr lang="en-US" altLang="ja-JP" b="1" dirty="0">
                <a:latin typeface="Arial" charset="0"/>
              </a:rPr>
              <a:t>Tera</a:t>
            </a:r>
            <a:r>
              <a:rPr lang="en-US" altLang="ja-JP" dirty="0">
                <a:latin typeface="Arial" charset="0"/>
              </a:rPr>
              <a:t>watts</a:t>
            </a:r>
          </a:p>
          <a:p>
            <a:r>
              <a:rPr lang="en-US" dirty="0">
                <a:latin typeface="Arial" charset="0"/>
              </a:rPr>
              <a:t>Highest energy observed cosmic ray</a:t>
            </a:r>
          </a:p>
          <a:p>
            <a:pPr lvl="1"/>
            <a:r>
              <a:rPr lang="en-US" dirty="0">
                <a:latin typeface="Arial" charset="0"/>
              </a:rPr>
              <a:t>~300 </a:t>
            </a:r>
            <a:r>
              <a:rPr lang="en-US" dirty="0" err="1">
                <a:latin typeface="Arial" charset="0"/>
              </a:rPr>
              <a:t>EeV</a:t>
            </a:r>
            <a:r>
              <a:rPr lang="en-US" dirty="0">
                <a:latin typeface="Arial" charset="0"/>
              </a:rPr>
              <a:t> (3x10</a:t>
            </a:r>
            <a:r>
              <a:rPr lang="en-US" baseline="30000" dirty="0">
                <a:latin typeface="Arial" charset="0"/>
              </a:rPr>
              <a:t>20 </a:t>
            </a:r>
            <a:r>
              <a:rPr lang="en-US" dirty="0" err="1">
                <a:latin typeface="Arial" charset="0"/>
              </a:rPr>
              <a:t>eV</a:t>
            </a:r>
            <a:r>
              <a:rPr lang="en-US" dirty="0">
                <a:latin typeface="Arial" charset="0"/>
              </a:rPr>
              <a:t> or 3x10</a:t>
            </a:r>
            <a:r>
              <a:rPr lang="en-US" baseline="30000" dirty="0">
                <a:latin typeface="Arial" charset="0"/>
              </a:rPr>
              <a:t>8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TeV</a:t>
            </a:r>
            <a:r>
              <a:rPr lang="en-US" dirty="0">
                <a:latin typeface="Arial" charset="0"/>
              </a:rPr>
              <a:t>!)</a:t>
            </a:r>
            <a:endParaRPr lang="en-US" baseline="30000" dirty="0">
              <a:latin typeface="Arial" charset="0"/>
            </a:endParaRPr>
          </a:p>
        </p:txBody>
      </p:sp>
      <p:pic>
        <p:nvPicPr>
          <p:cNvPr id="819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200" y="1371600"/>
            <a:ext cx="6959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0350" y="1905000"/>
            <a:ext cx="35433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2438400"/>
            <a:ext cx="3505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974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>
            <a:spLocks noChangeArrowheads="1"/>
          </p:cNvSpPr>
          <p:nvPr/>
        </p:nvSpPr>
        <p:spPr bwMode="auto">
          <a:xfrm rot="-900000">
            <a:off x="6045200" y="5888038"/>
            <a:ext cx="1981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Arial" charset="0"/>
                <a:ea typeface="Arial"/>
                <a:cs typeface="Arial"/>
              </a:rPr>
              <a:t>OMG particle</a:t>
            </a:r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“Convenient” Units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685800" y="3200400"/>
            <a:ext cx="7772400" cy="32766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How much is a </a:t>
            </a:r>
            <a:r>
              <a:rPr lang="en-US" dirty="0" err="1">
                <a:latin typeface="Arial" charset="0"/>
              </a:rPr>
              <a:t>TeV</a:t>
            </a:r>
            <a:r>
              <a:rPr lang="en-US" dirty="0">
                <a:latin typeface="Arial" charset="0"/>
              </a:rPr>
              <a:t>?</a:t>
            </a:r>
          </a:p>
          <a:p>
            <a:pPr lvl="1"/>
            <a:r>
              <a:rPr lang="en-US" dirty="0">
                <a:latin typeface="Arial" charset="0"/>
              </a:rPr>
              <a:t>Energy to raise 1g about </a:t>
            </a:r>
            <a:r>
              <a:rPr lang="en-US" dirty="0" smtClean="0">
                <a:latin typeface="Arial" charset="0"/>
              </a:rPr>
              <a:t>16 um </a:t>
            </a:r>
            <a:r>
              <a:rPr lang="en-US" dirty="0">
                <a:latin typeface="Arial" charset="0"/>
              </a:rPr>
              <a:t>against gravity</a:t>
            </a:r>
          </a:p>
          <a:p>
            <a:pPr lvl="1"/>
            <a:r>
              <a:rPr lang="en-US" dirty="0">
                <a:latin typeface="Arial" charset="0"/>
              </a:rPr>
              <a:t>Energy to power 100W light bulb 1.6 ns</a:t>
            </a:r>
          </a:p>
          <a:p>
            <a:r>
              <a:rPr lang="en-US" dirty="0">
                <a:latin typeface="Arial" charset="0"/>
              </a:rPr>
              <a:t>But many accelerators have 10</a:t>
            </a:r>
            <a:r>
              <a:rPr lang="en-US" baseline="30000" dirty="0">
                <a:latin typeface="Arial" charset="0"/>
              </a:rPr>
              <a:t>10-12 </a:t>
            </a:r>
            <a:r>
              <a:rPr lang="en-US" dirty="0">
                <a:latin typeface="Arial" charset="0"/>
              </a:rPr>
              <a:t>particles</a:t>
            </a:r>
          </a:p>
          <a:p>
            <a:pPr lvl="1"/>
            <a:r>
              <a:rPr lang="en-US" dirty="0">
                <a:latin typeface="Arial" charset="0"/>
              </a:rPr>
              <a:t>Single bunch </a:t>
            </a:r>
            <a:r>
              <a:rPr lang="ja-JP" altLang="en-US" dirty="0">
                <a:latin typeface="Arial" charset="0"/>
              </a:rPr>
              <a:t>“</a:t>
            </a:r>
            <a:r>
              <a:rPr lang="en-US" altLang="ja-JP" dirty="0">
                <a:latin typeface="Arial" charset="0"/>
              </a:rPr>
              <a:t>instantaneous power</a:t>
            </a:r>
            <a:r>
              <a:rPr lang="ja-JP" altLang="en-US" dirty="0">
                <a:latin typeface="Arial" charset="0"/>
              </a:rPr>
              <a:t>”</a:t>
            </a:r>
            <a:r>
              <a:rPr lang="en-US" altLang="ja-JP" dirty="0">
                <a:latin typeface="Arial" charset="0"/>
              </a:rPr>
              <a:t> of tens</a:t>
            </a:r>
            <a:br>
              <a:rPr lang="en-US" altLang="ja-JP" dirty="0">
                <a:latin typeface="Arial" charset="0"/>
              </a:rPr>
            </a:br>
            <a:r>
              <a:rPr lang="en-US" altLang="ja-JP" dirty="0">
                <a:latin typeface="Arial" charset="0"/>
              </a:rPr>
              <a:t>of </a:t>
            </a:r>
            <a:r>
              <a:rPr lang="en-US" altLang="ja-JP" b="1" dirty="0">
                <a:latin typeface="Arial" charset="0"/>
              </a:rPr>
              <a:t>Tera</a:t>
            </a:r>
            <a:r>
              <a:rPr lang="en-US" altLang="ja-JP" dirty="0">
                <a:latin typeface="Arial" charset="0"/>
              </a:rPr>
              <a:t>watts</a:t>
            </a:r>
          </a:p>
          <a:p>
            <a:r>
              <a:rPr lang="en-US" dirty="0">
                <a:latin typeface="Arial" charset="0"/>
              </a:rPr>
              <a:t>Highest energy observed cosmic ray</a:t>
            </a:r>
          </a:p>
          <a:p>
            <a:pPr lvl="1"/>
            <a:r>
              <a:rPr lang="en-US" dirty="0">
                <a:latin typeface="Arial" charset="0"/>
              </a:rPr>
              <a:t>~300 </a:t>
            </a:r>
            <a:r>
              <a:rPr lang="en-US" dirty="0" err="1">
                <a:latin typeface="Arial" charset="0"/>
              </a:rPr>
              <a:t>EeV</a:t>
            </a:r>
            <a:r>
              <a:rPr lang="en-US" dirty="0">
                <a:latin typeface="Arial" charset="0"/>
              </a:rPr>
              <a:t> (3x10</a:t>
            </a:r>
            <a:r>
              <a:rPr lang="en-US" baseline="30000" dirty="0">
                <a:latin typeface="Arial" charset="0"/>
              </a:rPr>
              <a:t>20 </a:t>
            </a:r>
            <a:r>
              <a:rPr lang="en-US" dirty="0" err="1">
                <a:latin typeface="Arial" charset="0"/>
              </a:rPr>
              <a:t>eV</a:t>
            </a:r>
            <a:r>
              <a:rPr lang="en-US" dirty="0">
                <a:latin typeface="Arial" charset="0"/>
              </a:rPr>
              <a:t> or 3x10</a:t>
            </a:r>
            <a:r>
              <a:rPr lang="en-US" baseline="30000" dirty="0">
                <a:latin typeface="Arial" charset="0"/>
              </a:rPr>
              <a:t>8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TeV</a:t>
            </a:r>
            <a:r>
              <a:rPr lang="en-US" dirty="0">
                <a:latin typeface="Arial" charset="0"/>
              </a:rPr>
              <a:t>!)</a:t>
            </a:r>
            <a:endParaRPr lang="en-US" baseline="30000" dirty="0">
              <a:latin typeface="Arial" charset="0"/>
            </a:endParaRPr>
          </a:p>
        </p:txBody>
      </p:sp>
      <p:pic>
        <p:nvPicPr>
          <p:cNvPr id="819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200" y="1371600"/>
            <a:ext cx="6959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0350" y="1905000"/>
            <a:ext cx="35433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2438400"/>
            <a:ext cx="3505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8538" y="3124200"/>
            <a:ext cx="17192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974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>
            <a:spLocks noChangeArrowheads="1"/>
          </p:cNvSpPr>
          <p:nvPr/>
        </p:nvSpPr>
        <p:spPr bwMode="auto">
          <a:xfrm rot="-900000">
            <a:off x="6045200" y="5888038"/>
            <a:ext cx="1981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Arial" charset="0"/>
                <a:ea typeface="Arial"/>
                <a:cs typeface="Arial"/>
              </a:rPr>
              <a:t>OMG particle</a:t>
            </a:r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“Convenient” Units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685800" y="3200400"/>
            <a:ext cx="7772400" cy="32766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How much is a </a:t>
            </a:r>
            <a:r>
              <a:rPr lang="en-US" dirty="0" err="1">
                <a:latin typeface="Arial" charset="0"/>
              </a:rPr>
              <a:t>TeV</a:t>
            </a:r>
            <a:r>
              <a:rPr lang="en-US" dirty="0">
                <a:latin typeface="Arial" charset="0"/>
              </a:rPr>
              <a:t>?</a:t>
            </a:r>
          </a:p>
          <a:p>
            <a:pPr lvl="1"/>
            <a:r>
              <a:rPr lang="en-US" dirty="0">
                <a:latin typeface="Arial" charset="0"/>
              </a:rPr>
              <a:t>Energy to raise 1g about </a:t>
            </a:r>
            <a:r>
              <a:rPr lang="en-US" dirty="0" smtClean="0">
                <a:latin typeface="Arial" charset="0"/>
              </a:rPr>
              <a:t>16 um </a:t>
            </a:r>
            <a:r>
              <a:rPr lang="en-US" dirty="0">
                <a:latin typeface="Arial" charset="0"/>
              </a:rPr>
              <a:t>against gravity</a:t>
            </a:r>
          </a:p>
          <a:p>
            <a:pPr lvl="1"/>
            <a:r>
              <a:rPr lang="en-US" dirty="0">
                <a:latin typeface="Arial" charset="0"/>
              </a:rPr>
              <a:t>Energy to power 100W light bulb 1.6 ns</a:t>
            </a:r>
          </a:p>
          <a:p>
            <a:r>
              <a:rPr lang="en-US" dirty="0">
                <a:latin typeface="Arial" charset="0"/>
              </a:rPr>
              <a:t>But many accelerators have 10</a:t>
            </a:r>
            <a:r>
              <a:rPr lang="en-US" baseline="30000" dirty="0">
                <a:latin typeface="Arial" charset="0"/>
              </a:rPr>
              <a:t>10-12 </a:t>
            </a:r>
            <a:r>
              <a:rPr lang="en-US" dirty="0">
                <a:latin typeface="Arial" charset="0"/>
              </a:rPr>
              <a:t>particles</a:t>
            </a:r>
          </a:p>
          <a:p>
            <a:pPr lvl="1"/>
            <a:r>
              <a:rPr lang="en-US" dirty="0">
                <a:latin typeface="Arial" charset="0"/>
              </a:rPr>
              <a:t>Single bunch </a:t>
            </a:r>
            <a:r>
              <a:rPr lang="ja-JP" altLang="en-US" dirty="0">
                <a:latin typeface="Arial" charset="0"/>
              </a:rPr>
              <a:t>“</a:t>
            </a:r>
            <a:r>
              <a:rPr lang="en-US" altLang="ja-JP" dirty="0">
                <a:latin typeface="Arial" charset="0"/>
              </a:rPr>
              <a:t>instantaneous power</a:t>
            </a:r>
            <a:r>
              <a:rPr lang="ja-JP" altLang="en-US" dirty="0">
                <a:latin typeface="Arial" charset="0"/>
              </a:rPr>
              <a:t>”</a:t>
            </a:r>
            <a:r>
              <a:rPr lang="en-US" altLang="ja-JP" dirty="0">
                <a:latin typeface="Arial" charset="0"/>
              </a:rPr>
              <a:t> of tens</a:t>
            </a:r>
            <a:br>
              <a:rPr lang="en-US" altLang="ja-JP" dirty="0">
                <a:latin typeface="Arial" charset="0"/>
              </a:rPr>
            </a:br>
            <a:r>
              <a:rPr lang="en-US" altLang="ja-JP" dirty="0">
                <a:latin typeface="Arial" charset="0"/>
              </a:rPr>
              <a:t>of </a:t>
            </a:r>
            <a:r>
              <a:rPr lang="en-US" altLang="ja-JP" b="1" dirty="0">
                <a:latin typeface="Arial" charset="0"/>
              </a:rPr>
              <a:t>Tera</a:t>
            </a:r>
            <a:r>
              <a:rPr lang="en-US" altLang="ja-JP" dirty="0">
                <a:latin typeface="Arial" charset="0"/>
              </a:rPr>
              <a:t>watts</a:t>
            </a:r>
          </a:p>
          <a:p>
            <a:r>
              <a:rPr lang="en-US" dirty="0">
                <a:latin typeface="Arial" charset="0"/>
              </a:rPr>
              <a:t>Highest energy observed cosmic ray</a:t>
            </a:r>
          </a:p>
          <a:p>
            <a:pPr lvl="1"/>
            <a:r>
              <a:rPr lang="en-US" dirty="0">
                <a:latin typeface="Arial" charset="0"/>
              </a:rPr>
              <a:t>~300 </a:t>
            </a:r>
            <a:r>
              <a:rPr lang="en-US" dirty="0" err="1">
                <a:latin typeface="Arial" charset="0"/>
              </a:rPr>
              <a:t>EeV</a:t>
            </a:r>
            <a:r>
              <a:rPr lang="en-US" dirty="0">
                <a:latin typeface="Arial" charset="0"/>
              </a:rPr>
              <a:t> (3x10</a:t>
            </a:r>
            <a:r>
              <a:rPr lang="en-US" baseline="30000" dirty="0">
                <a:latin typeface="Arial" charset="0"/>
              </a:rPr>
              <a:t>20 </a:t>
            </a:r>
            <a:r>
              <a:rPr lang="en-US" dirty="0" err="1">
                <a:latin typeface="Arial" charset="0"/>
              </a:rPr>
              <a:t>eV</a:t>
            </a:r>
            <a:r>
              <a:rPr lang="en-US" dirty="0">
                <a:latin typeface="Arial" charset="0"/>
              </a:rPr>
              <a:t> or 3x10</a:t>
            </a:r>
            <a:r>
              <a:rPr lang="en-US" baseline="30000" dirty="0">
                <a:latin typeface="Arial" charset="0"/>
              </a:rPr>
              <a:t>8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TeV</a:t>
            </a:r>
            <a:r>
              <a:rPr lang="en-US" dirty="0">
                <a:latin typeface="Arial" charset="0"/>
              </a:rPr>
              <a:t>!)</a:t>
            </a:r>
            <a:endParaRPr lang="en-US" baseline="30000" dirty="0">
              <a:latin typeface="Arial" charset="0"/>
            </a:endParaRPr>
          </a:p>
        </p:txBody>
      </p:sp>
      <p:pic>
        <p:nvPicPr>
          <p:cNvPr id="819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200" y="1371600"/>
            <a:ext cx="6959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0350" y="1905000"/>
            <a:ext cx="35433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2438400"/>
            <a:ext cx="3505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8538" y="3124200"/>
            <a:ext cx="17192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400800" y="5410200"/>
            <a:ext cx="2819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0000"/>
                </a:solidFill>
                <a:latin typeface="Arial" charset="0"/>
                <a:ea typeface="Arial"/>
                <a:cs typeface="Arial"/>
              </a:rPr>
              <a:t>(125 g hamster at 100 km/</a:t>
            </a:r>
            <a:r>
              <a:rPr lang="en-US" sz="1600" dirty="0" err="1">
                <a:solidFill>
                  <a:srgbClr val="FF0000"/>
                </a:solidFill>
                <a:latin typeface="Arial" charset="0"/>
                <a:ea typeface="Arial"/>
                <a:cs typeface="Arial"/>
              </a:rPr>
              <a:t>hr</a:t>
            </a:r>
            <a:r>
              <a:rPr lang="en-US" sz="1600" dirty="0">
                <a:solidFill>
                  <a:srgbClr val="FF0000"/>
                </a:solidFill>
                <a:latin typeface="Arial" charset="0"/>
                <a:ea typeface="Arial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29228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The </a:t>
            </a:r>
            <a:r>
              <a:rPr lang="en-US" dirty="0" err="1">
                <a:latin typeface="Arial" charset="0"/>
              </a:rPr>
              <a:t>Monkotron</a:t>
            </a:r>
            <a:endParaRPr lang="en-US" dirty="0">
              <a:latin typeface="Arial" charset="0"/>
            </a:endParaRP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4648200" cy="4876800"/>
          </a:xfrm>
        </p:spPr>
        <p:txBody>
          <a:bodyPr/>
          <a:lstStyle/>
          <a:p>
            <a:r>
              <a:rPr lang="en-US" dirty="0" err="1">
                <a:latin typeface="Arial" charset="0"/>
              </a:rPr>
              <a:t>Nollet</a:t>
            </a:r>
            <a:r>
              <a:rPr lang="en-US" dirty="0">
                <a:latin typeface="Arial" charset="0"/>
              </a:rPr>
              <a:t> had</a:t>
            </a:r>
          </a:p>
          <a:p>
            <a:pPr lvl="1"/>
            <a:r>
              <a:rPr lang="en-US" sz="2000" dirty="0">
                <a:latin typeface="Arial" charset="0"/>
              </a:rPr>
              <a:t>lots of charged particles</a:t>
            </a:r>
          </a:p>
          <a:p>
            <a:pPr lvl="1"/>
            <a:r>
              <a:rPr lang="en-US" sz="2000" dirty="0">
                <a:latin typeface="Arial" charset="0"/>
              </a:rPr>
              <a:t>moving in a confined 2km ring (!)</a:t>
            </a:r>
          </a:p>
          <a:p>
            <a:pPr lvl="1"/>
            <a:r>
              <a:rPr lang="en-US" sz="2000" dirty="0">
                <a:latin typeface="Arial" charset="0"/>
              </a:rPr>
              <a:t>at very high velocities</a:t>
            </a:r>
          </a:p>
          <a:p>
            <a:pPr lvl="1"/>
            <a:r>
              <a:rPr lang="en-US" sz="2000" dirty="0">
                <a:latin typeface="Arial" charset="0"/>
              </a:rPr>
              <a:t>accelerated by high voltage</a:t>
            </a:r>
          </a:p>
          <a:p>
            <a:pPr lvl="1"/>
            <a:endParaRPr lang="en-US" dirty="0">
              <a:latin typeface="Arial" charset="0"/>
            </a:endParaRPr>
          </a:p>
          <a:p>
            <a:r>
              <a:rPr lang="en-US" dirty="0" err="1">
                <a:latin typeface="Arial" charset="0"/>
              </a:rPr>
              <a:t>Nollet</a:t>
            </a:r>
            <a:r>
              <a:rPr lang="en-US" dirty="0">
                <a:latin typeface="Arial" charset="0"/>
              </a:rPr>
              <a:t> didn’t have</a:t>
            </a:r>
          </a:p>
          <a:p>
            <a:pPr lvl="1"/>
            <a:r>
              <a:rPr lang="en-US" dirty="0">
                <a:latin typeface="Arial" charset="0"/>
              </a:rPr>
              <a:t>controlled magnets</a:t>
            </a:r>
          </a:p>
          <a:p>
            <a:pPr lvl="1"/>
            <a:r>
              <a:rPr lang="en-US" dirty="0">
                <a:latin typeface="Arial" charset="0"/>
              </a:rPr>
              <a:t>controlled acceleration</a:t>
            </a:r>
          </a:p>
          <a:p>
            <a:pPr lvl="1"/>
            <a:r>
              <a:rPr lang="en-US" dirty="0">
                <a:latin typeface="Arial" charset="0"/>
              </a:rPr>
              <a:t>proper instrumentation</a:t>
            </a:r>
          </a:p>
          <a:p>
            <a:pPr lvl="1"/>
            <a:r>
              <a:rPr lang="en-US" dirty="0">
                <a:latin typeface="Arial" charset="0"/>
              </a:rPr>
              <a:t>many friends after this experiment</a:t>
            </a:r>
          </a:p>
          <a:p>
            <a:pPr lvl="1"/>
            <a:endParaRPr lang="en-US" dirty="0">
              <a:latin typeface="Arial" charset="0"/>
            </a:endParaRPr>
          </a:p>
        </p:txBody>
      </p:sp>
      <p:pic>
        <p:nvPicPr>
          <p:cNvPr id="2355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1538" y="1073150"/>
            <a:ext cx="4462462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52600" y="6321623"/>
            <a:ext cx="6477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  <a:latin typeface="Arial"/>
                <a:ea typeface="Arial"/>
                <a:cs typeface="Arial"/>
              </a:rPr>
              <a:t>http://</a:t>
            </a:r>
            <a:r>
              <a:rPr lang="en-US" sz="1400" dirty="0" err="1">
                <a:solidFill>
                  <a:srgbClr val="008000"/>
                </a:solidFill>
                <a:latin typeface="Arial"/>
                <a:ea typeface="Arial"/>
                <a:cs typeface="Arial"/>
              </a:rPr>
              <a:t>www.yproductions.com</a:t>
            </a:r>
            <a:r>
              <a:rPr lang="en-US" sz="1400" dirty="0">
                <a:solidFill>
                  <a:srgbClr val="008000"/>
                </a:solidFill>
                <a:latin typeface="Arial"/>
                <a:ea typeface="Arial"/>
                <a:cs typeface="Arial"/>
              </a:rPr>
              <a:t>/writing/archives/</a:t>
            </a:r>
            <a:r>
              <a:rPr lang="en-US" sz="1400" dirty="0" err="1">
                <a:solidFill>
                  <a:srgbClr val="008000"/>
                </a:solidFill>
                <a:latin typeface="Arial"/>
                <a:ea typeface="Arial"/>
                <a:cs typeface="Arial"/>
              </a:rPr>
              <a:t>twitch_token_of_such_things.html</a:t>
            </a:r>
            <a:endParaRPr lang="en-US" sz="1400" dirty="0">
              <a:solidFill>
                <a:srgbClr val="008000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9256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Right Intensity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5181600"/>
          </a:xfrm>
        </p:spPr>
        <p:txBody>
          <a:bodyPr/>
          <a:lstStyle/>
          <a:p>
            <a:r>
              <a:rPr lang="en-US" dirty="0"/>
              <a:t>A beam of the right particles with the right energy at </a:t>
            </a:r>
            <a:r>
              <a:rPr lang="en-US" dirty="0" smtClean="0"/>
              <a:t>the </a:t>
            </a:r>
            <a:r>
              <a:rPr lang="en-US" b="1" dirty="0" smtClean="0"/>
              <a:t>right intensity</a:t>
            </a:r>
            <a:r>
              <a:rPr lang="en-US" dirty="0" smtClean="0"/>
              <a:t>…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Make all the particles go where we want them to go</a:t>
            </a:r>
          </a:p>
          <a:p>
            <a:pPr lvl="2"/>
            <a:r>
              <a:rPr lang="en-US" dirty="0" smtClean="0"/>
              <a:t>How do we </a:t>
            </a:r>
            <a:r>
              <a:rPr lang="en-US" b="1" dirty="0" smtClean="0"/>
              <a:t>steer</a:t>
            </a:r>
            <a:r>
              <a:rPr lang="en-US" dirty="0" smtClean="0"/>
              <a:t> and </a:t>
            </a:r>
            <a:r>
              <a:rPr lang="en-US" b="1" dirty="0" smtClean="0"/>
              <a:t>guide</a:t>
            </a:r>
            <a:r>
              <a:rPr lang="en-US" dirty="0" smtClean="0"/>
              <a:t> the particles?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Keep the beam from getting to big or divergent</a:t>
            </a:r>
          </a:p>
          <a:p>
            <a:pPr lvl="2"/>
            <a:r>
              <a:rPr lang="en-US" dirty="0" smtClean="0"/>
              <a:t>How do we keep the particles </a:t>
            </a:r>
            <a:r>
              <a:rPr lang="en-US" b="1" dirty="0" smtClean="0"/>
              <a:t>focused</a:t>
            </a:r>
            <a:r>
              <a:rPr lang="en-US" dirty="0" smtClean="0"/>
              <a:t> together?</a:t>
            </a:r>
          </a:p>
          <a:p>
            <a:pPr lvl="2"/>
            <a:endParaRPr lang="en-US" dirty="0"/>
          </a:p>
          <a:p>
            <a:pPr marL="914400" lvl="2" indent="0"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08159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Right Intensity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5181600"/>
          </a:xfrm>
        </p:spPr>
        <p:txBody>
          <a:bodyPr/>
          <a:lstStyle/>
          <a:p>
            <a:r>
              <a:rPr lang="en-US" dirty="0"/>
              <a:t>A beam of the right particles with the right energy at </a:t>
            </a:r>
            <a:r>
              <a:rPr lang="en-US" dirty="0" smtClean="0"/>
              <a:t>the </a:t>
            </a:r>
            <a:r>
              <a:rPr lang="en-US" b="1" dirty="0" smtClean="0"/>
              <a:t>right intensity</a:t>
            </a:r>
            <a:r>
              <a:rPr lang="en-US" dirty="0" smtClean="0"/>
              <a:t>…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Make all the particles go where we want them to go</a:t>
            </a:r>
          </a:p>
          <a:p>
            <a:pPr lvl="2"/>
            <a:r>
              <a:rPr lang="en-US" dirty="0" smtClean="0"/>
              <a:t>How do we </a:t>
            </a:r>
            <a:r>
              <a:rPr lang="en-US" b="1" dirty="0" smtClean="0"/>
              <a:t>steer</a:t>
            </a:r>
            <a:r>
              <a:rPr lang="en-US" dirty="0" smtClean="0"/>
              <a:t> and </a:t>
            </a:r>
            <a:r>
              <a:rPr lang="en-US" b="1" dirty="0" smtClean="0"/>
              <a:t>guide</a:t>
            </a:r>
            <a:r>
              <a:rPr lang="en-US" dirty="0" smtClean="0"/>
              <a:t> the particles?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Keep the beam from getting to big or divergent</a:t>
            </a:r>
          </a:p>
          <a:p>
            <a:pPr lvl="2"/>
            <a:r>
              <a:rPr lang="en-US" dirty="0" smtClean="0"/>
              <a:t>How do we keep the particles </a:t>
            </a:r>
            <a:r>
              <a:rPr lang="en-US" b="1" dirty="0" smtClean="0"/>
              <a:t>focused</a:t>
            </a:r>
            <a:r>
              <a:rPr lang="en-US" dirty="0" smtClean="0"/>
              <a:t> together?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Lorentz Force:</a:t>
            </a:r>
          </a:p>
          <a:p>
            <a:pPr lvl="1"/>
            <a:endParaRPr lang="en-US" dirty="0"/>
          </a:p>
          <a:p>
            <a:pPr marL="914400" lvl="2" indent="0">
              <a:buNone/>
            </a:pPr>
            <a:r>
              <a:rPr lang="en-US" dirty="0" smtClean="0"/>
              <a:t>               Magnetic fields dominate as v approaches c</a:t>
            </a:r>
          </a:p>
          <a:p>
            <a:pPr lvl="1"/>
            <a:endParaRPr lang="en-US" dirty="0" smtClean="0"/>
          </a:p>
        </p:txBody>
      </p:sp>
      <p:pic>
        <p:nvPicPr>
          <p:cNvPr id="4" name="Picture 4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4343400"/>
            <a:ext cx="334264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eft Brace 4"/>
          <p:cNvSpPr/>
          <p:nvPr/>
        </p:nvSpPr>
        <p:spPr bwMode="auto">
          <a:xfrm rot="16200000">
            <a:off x="6134100" y="4381500"/>
            <a:ext cx="381000" cy="137160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087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Right Intensity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5181600"/>
          </a:xfrm>
        </p:spPr>
        <p:txBody>
          <a:bodyPr/>
          <a:lstStyle/>
          <a:p>
            <a:r>
              <a:rPr lang="en-US" dirty="0"/>
              <a:t>A beam of the right particles with the right energy at </a:t>
            </a:r>
            <a:r>
              <a:rPr lang="en-US" dirty="0" smtClean="0"/>
              <a:t>the </a:t>
            </a:r>
            <a:r>
              <a:rPr lang="en-US" b="1" dirty="0" smtClean="0"/>
              <a:t>right intensity</a:t>
            </a:r>
            <a:r>
              <a:rPr lang="en-US" dirty="0" smtClean="0"/>
              <a:t>…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Make all the particles go where we want them to go</a:t>
            </a:r>
          </a:p>
          <a:p>
            <a:pPr lvl="2"/>
            <a:r>
              <a:rPr lang="en-US" dirty="0" smtClean="0"/>
              <a:t>How do we </a:t>
            </a:r>
            <a:r>
              <a:rPr lang="en-US" b="1" dirty="0" smtClean="0"/>
              <a:t>steer</a:t>
            </a:r>
            <a:r>
              <a:rPr lang="en-US" dirty="0" smtClean="0"/>
              <a:t> and </a:t>
            </a:r>
            <a:r>
              <a:rPr lang="en-US" b="1" dirty="0" smtClean="0"/>
              <a:t>guide</a:t>
            </a:r>
            <a:r>
              <a:rPr lang="en-US" dirty="0" smtClean="0"/>
              <a:t> the particles?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30524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3352800" y="3124200"/>
            <a:ext cx="2590800" cy="19812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Right Intensity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5181600"/>
          </a:xfrm>
        </p:spPr>
        <p:txBody>
          <a:bodyPr/>
          <a:lstStyle/>
          <a:p>
            <a:r>
              <a:rPr lang="en-US" dirty="0"/>
              <a:t>A beam of the right particles with the right energy at </a:t>
            </a:r>
            <a:r>
              <a:rPr lang="en-US" dirty="0" smtClean="0"/>
              <a:t>the </a:t>
            </a:r>
            <a:r>
              <a:rPr lang="en-US" b="1" dirty="0" smtClean="0"/>
              <a:t>right intensity</a:t>
            </a:r>
            <a:r>
              <a:rPr lang="en-US" dirty="0" smtClean="0"/>
              <a:t>…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Make all the particles go where we want them to go</a:t>
            </a:r>
          </a:p>
          <a:p>
            <a:pPr lvl="2"/>
            <a:r>
              <a:rPr lang="en-US" dirty="0" smtClean="0"/>
              <a:t>How do we </a:t>
            </a:r>
            <a:r>
              <a:rPr lang="en-US" b="1" dirty="0" smtClean="0"/>
              <a:t>steer</a:t>
            </a:r>
            <a:r>
              <a:rPr lang="en-US" dirty="0" smtClean="0"/>
              <a:t> and </a:t>
            </a:r>
            <a:r>
              <a:rPr lang="en-US" b="1" dirty="0" smtClean="0"/>
              <a:t>guide</a:t>
            </a:r>
            <a:r>
              <a:rPr lang="en-US" dirty="0" smtClean="0"/>
              <a:t> the particles?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Use areas of constant      to bend the particle paths</a:t>
            </a:r>
          </a:p>
          <a:p>
            <a:pPr lvl="1"/>
            <a:r>
              <a:rPr lang="en-US" dirty="0" smtClean="0"/>
              <a:t>Particles move in semi-circles in areas of </a:t>
            </a:r>
            <a:r>
              <a:rPr lang="en-US" dirty="0" smtClean="0"/>
              <a:t>constant</a:t>
            </a:r>
          </a:p>
          <a:p>
            <a:pPr lvl="2"/>
            <a:r>
              <a:rPr lang="en-US" smtClean="0"/>
              <a:t>They move </a:t>
            </a:r>
            <a:r>
              <a:rPr lang="en-US" dirty="0" smtClean="0"/>
              <a:t>in lines (circles of infinite radius) when B=0</a:t>
            </a:r>
            <a:r>
              <a:rPr lang="en-US" dirty="0" smtClean="0"/>
              <a:t> </a:t>
            </a:r>
            <a:endParaRPr lang="en-US" dirty="0" smtClean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914400" y="3886200"/>
            <a:ext cx="2438400" cy="7315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Arc 7"/>
          <p:cNvSpPr/>
          <p:nvPr/>
        </p:nvSpPr>
        <p:spPr bwMode="auto">
          <a:xfrm>
            <a:off x="1447800" y="3733800"/>
            <a:ext cx="5486400" cy="5486400"/>
          </a:xfrm>
          <a:prstGeom prst="arc">
            <a:avLst>
              <a:gd name="adj1" fmla="val 15133210"/>
              <a:gd name="adj2" fmla="val 1857448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5943600" y="4343400"/>
            <a:ext cx="914400" cy="660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9" name="Group 18"/>
          <p:cNvGrpSpPr/>
          <p:nvPr/>
        </p:nvGrpSpPr>
        <p:grpSpPr>
          <a:xfrm>
            <a:off x="3657600" y="3200400"/>
            <a:ext cx="228600" cy="228600"/>
            <a:chOff x="6324600" y="3276600"/>
            <a:chExt cx="228600" cy="228600"/>
          </a:xfrm>
        </p:grpSpPr>
        <p:sp>
          <p:nvSpPr>
            <p:cNvPr id="14" name="Oval 13"/>
            <p:cNvSpPr/>
            <p:nvPr/>
          </p:nvSpPr>
          <p:spPr bwMode="auto">
            <a:xfrm>
              <a:off x="6324600" y="32766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6400800" y="33528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114800" y="3200400"/>
            <a:ext cx="228600" cy="228600"/>
            <a:chOff x="6324600" y="3276600"/>
            <a:chExt cx="228600" cy="228600"/>
          </a:xfrm>
        </p:grpSpPr>
        <p:sp>
          <p:nvSpPr>
            <p:cNvPr id="21" name="Oval 20"/>
            <p:cNvSpPr/>
            <p:nvPr/>
          </p:nvSpPr>
          <p:spPr bwMode="auto">
            <a:xfrm>
              <a:off x="6324600" y="32766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6400800" y="33528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572000" y="3200400"/>
            <a:ext cx="228600" cy="228600"/>
            <a:chOff x="6324600" y="3276600"/>
            <a:chExt cx="228600" cy="228600"/>
          </a:xfrm>
        </p:grpSpPr>
        <p:sp>
          <p:nvSpPr>
            <p:cNvPr id="24" name="Oval 23"/>
            <p:cNvSpPr/>
            <p:nvPr/>
          </p:nvSpPr>
          <p:spPr bwMode="auto">
            <a:xfrm>
              <a:off x="6324600" y="32766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6400800" y="33528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029200" y="3200400"/>
            <a:ext cx="228600" cy="228600"/>
            <a:chOff x="6324600" y="3276600"/>
            <a:chExt cx="228600" cy="228600"/>
          </a:xfrm>
        </p:grpSpPr>
        <p:sp>
          <p:nvSpPr>
            <p:cNvPr id="27" name="Oval 26"/>
            <p:cNvSpPr/>
            <p:nvPr/>
          </p:nvSpPr>
          <p:spPr bwMode="auto">
            <a:xfrm>
              <a:off x="6324600" y="32766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6400800" y="33528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486400" y="3200400"/>
            <a:ext cx="228600" cy="228600"/>
            <a:chOff x="6324600" y="3276600"/>
            <a:chExt cx="228600" cy="228600"/>
          </a:xfrm>
        </p:grpSpPr>
        <p:sp>
          <p:nvSpPr>
            <p:cNvPr id="30" name="Oval 29"/>
            <p:cNvSpPr/>
            <p:nvPr/>
          </p:nvSpPr>
          <p:spPr bwMode="auto">
            <a:xfrm>
              <a:off x="6324600" y="32766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6400800" y="33528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657600" y="3657600"/>
            <a:ext cx="228600" cy="228600"/>
            <a:chOff x="6324600" y="3276600"/>
            <a:chExt cx="228600" cy="228600"/>
          </a:xfrm>
        </p:grpSpPr>
        <p:sp>
          <p:nvSpPr>
            <p:cNvPr id="33" name="Oval 32"/>
            <p:cNvSpPr/>
            <p:nvPr/>
          </p:nvSpPr>
          <p:spPr bwMode="auto">
            <a:xfrm>
              <a:off x="6324600" y="32766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6400800" y="33528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114800" y="3657600"/>
            <a:ext cx="228600" cy="228600"/>
            <a:chOff x="6324600" y="3276600"/>
            <a:chExt cx="228600" cy="228600"/>
          </a:xfrm>
        </p:grpSpPr>
        <p:sp>
          <p:nvSpPr>
            <p:cNvPr id="36" name="Oval 35"/>
            <p:cNvSpPr/>
            <p:nvPr/>
          </p:nvSpPr>
          <p:spPr bwMode="auto">
            <a:xfrm>
              <a:off x="6324600" y="32766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37" name="Oval 36"/>
            <p:cNvSpPr/>
            <p:nvPr/>
          </p:nvSpPr>
          <p:spPr bwMode="auto">
            <a:xfrm>
              <a:off x="6400800" y="33528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572000" y="3657600"/>
            <a:ext cx="228600" cy="228600"/>
            <a:chOff x="6324600" y="3276600"/>
            <a:chExt cx="228600" cy="228600"/>
          </a:xfrm>
        </p:grpSpPr>
        <p:sp>
          <p:nvSpPr>
            <p:cNvPr id="39" name="Oval 38"/>
            <p:cNvSpPr/>
            <p:nvPr/>
          </p:nvSpPr>
          <p:spPr bwMode="auto">
            <a:xfrm>
              <a:off x="6324600" y="32766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6400800" y="33528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029200" y="3657600"/>
            <a:ext cx="228600" cy="228600"/>
            <a:chOff x="6324600" y="3276600"/>
            <a:chExt cx="228600" cy="228600"/>
          </a:xfrm>
        </p:grpSpPr>
        <p:sp>
          <p:nvSpPr>
            <p:cNvPr id="42" name="Oval 41"/>
            <p:cNvSpPr/>
            <p:nvPr/>
          </p:nvSpPr>
          <p:spPr bwMode="auto">
            <a:xfrm>
              <a:off x="6324600" y="32766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6400800" y="33528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486400" y="3657600"/>
            <a:ext cx="228600" cy="228600"/>
            <a:chOff x="6324600" y="3276600"/>
            <a:chExt cx="228600" cy="228600"/>
          </a:xfrm>
        </p:grpSpPr>
        <p:sp>
          <p:nvSpPr>
            <p:cNvPr id="45" name="Oval 44"/>
            <p:cNvSpPr/>
            <p:nvPr/>
          </p:nvSpPr>
          <p:spPr bwMode="auto">
            <a:xfrm>
              <a:off x="6324600" y="32766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46" name="Oval 45"/>
            <p:cNvSpPr/>
            <p:nvPr/>
          </p:nvSpPr>
          <p:spPr bwMode="auto">
            <a:xfrm>
              <a:off x="6400800" y="33528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3657600" y="4114800"/>
            <a:ext cx="228600" cy="228600"/>
            <a:chOff x="6324600" y="3276600"/>
            <a:chExt cx="228600" cy="228600"/>
          </a:xfrm>
        </p:grpSpPr>
        <p:sp>
          <p:nvSpPr>
            <p:cNvPr id="63" name="Oval 62"/>
            <p:cNvSpPr/>
            <p:nvPr/>
          </p:nvSpPr>
          <p:spPr bwMode="auto">
            <a:xfrm>
              <a:off x="6324600" y="32766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6400800" y="33528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114800" y="4114800"/>
            <a:ext cx="228600" cy="228600"/>
            <a:chOff x="6324600" y="3276600"/>
            <a:chExt cx="228600" cy="228600"/>
          </a:xfrm>
        </p:grpSpPr>
        <p:sp>
          <p:nvSpPr>
            <p:cNvPr id="66" name="Oval 65"/>
            <p:cNvSpPr/>
            <p:nvPr/>
          </p:nvSpPr>
          <p:spPr bwMode="auto">
            <a:xfrm>
              <a:off x="6324600" y="32766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67" name="Oval 66"/>
            <p:cNvSpPr/>
            <p:nvPr/>
          </p:nvSpPr>
          <p:spPr bwMode="auto">
            <a:xfrm>
              <a:off x="6400800" y="33528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572000" y="4114800"/>
            <a:ext cx="228600" cy="228600"/>
            <a:chOff x="6324600" y="3276600"/>
            <a:chExt cx="228600" cy="228600"/>
          </a:xfrm>
        </p:grpSpPr>
        <p:sp>
          <p:nvSpPr>
            <p:cNvPr id="69" name="Oval 68"/>
            <p:cNvSpPr/>
            <p:nvPr/>
          </p:nvSpPr>
          <p:spPr bwMode="auto">
            <a:xfrm>
              <a:off x="6324600" y="32766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70" name="Oval 69"/>
            <p:cNvSpPr/>
            <p:nvPr/>
          </p:nvSpPr>
          <p:spPr bwMode="auto">
            <a:xfrm>
              <a:off x="6400800" y="33528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5029200" y="4114800"/>
            <a:ext cx="228600" cy="228600"/>
            <a:chOff x="6324600" y="3276600"/>
            <a:chExt cx="228600" cy="228600"/>
          </a:xfrm>
        </p:grpSpPr>
        <p:sp>
          <p:nvSpPr>
            <p:cNvPr id="72" name="Oval 71"/>
            <p:cNvSpPr/>
            <p:nvPr/>
          </p:nvSpPr>
          <p:spPr bwMode="auto">
            <a:xfrm>
              <a:off x="6324600" y="32766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73" name="Oval 72"/>
            <p:cNvSpPr/>
            <p:nvPr/>
          </p:nvSpPr>
          <p:spPr bwMode="auto">
            <a:xfrm>
              <a:off x="6400800" y="33528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5486400" y="4114800"/>
            <a:ext cx="228600" cy="228600"/>
            <a:chOff x="6324600" y="3276600"/>
            <a:chExt cx="228600" cy="228600"/>
          </a:xfrm>
        </p:grpSpPr>
        <p:sp>
          <p:nvSpPr>
            <p:cNvPr id="75" name="Oval 74"/>
            <p:cNvSpPr/>
            <p:nvPr/>
          </p:nvSpPr>
          <p:spPr bwMode="auto">
            <a:xfrm>
              <a:off x="6324600" y="32766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76" name="Oval 75"/>
            <p:cNvSpPr/>
            <p:nvPr/>
          </p:nvSpPr>
          <p:spPr bwMode="auto">
            <a:xfrm>
              <a:off x="6400800" y="33528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3657600" y="4572000"/>
            <a:ext cx="228600" cy="228600"/>
            <a:chOff x="6324600" y="3276600"/>
            <a:chExt cx="228600" cy="228600"/>
          </a:xfrm>
        </p:grpSpPr>
        <p:sp>
          <p:nvSpPr>
            <p:cNvPr id="78" name="Oval 77"/>
            <p:cNvSpPr/>
            <p:nvPr/>
          </p:nvSpPr>
          <p:spPr bwMode="auto">
            <a:xfrm>
              <a:off x="6324600" y="32766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79" name="Oval 78"/>
            <p:cNvSpPr/>
            <p:nvPr/>
          </p:nvSpPr>
          <p:spPr bwMode="auto">
            <a:xfrm>
              <a:off x="6400800" y="33528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114800" y="4572000"/>
            <a:ext cx="228600" cy="228600"/>
            <a:chOff x="6324600" y="3276600"/>
            <a:chExt cx="228600" cy="228600"/>
          </a:xfrm>
        </p:grpSpPr>
        <p:sp>
          <p:nvSpPr>
            <p:cNvPr id="81" name="Oval 80"/>
            <p:cNvSpPr/>
            <p:nvPr/>
          </p:nvSpPr>
          <p:spPr bwMode="auto">
            <a:xfrm>
              <a:off x="6324600" y="32766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82" name="Oval 81"/>
            <p:cNvSpPr/>
            <p:nvPr/>
          </p:nvSpPr>
          <p:spPr bwMode="auto">
            <a:xfrm>
              <a:off x="6400800" y="33528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4572000" y="4572000"/>
            <a:ext cx="228600" cy="228600"/>
            <a:chOff x="6324600" y="3276600"/>
            <a:chExt cx="228600" cy="228600"/>
          </a:xfrm>
        </p:grpSpPr>
        <p:sp>
          <p:nvSpPr>
            <p:cNvPr id="84" name="Oval 83"/>
            <p:cNvSpPr/>
            <p:nvPr/>
          </p:nvSpPr>
          <p:spPr bwMode="auto">
            <a:xfrm>
              <a:off x="6324600" y="32766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85" name="Oval 84"/>
            <p:cNvSpPr/>
            <p:nvPr/>
          </p:nvSpPr>
          <p:spPr bwMode="auto">
            <a:xfrm>
              <a:off x="6400800" y="33528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5029200" y="4572000"/>
            <a:ext cx="228600" cy="228600"/>
            <a:chOff x="6324600" y="3276600"/>
            <a:chExt cx="228600" cy="228600"/>
          </a:xfrm>
        </p:grpSpPr>
        <p:sp>
          <p:nvSpPr>
            <p:cNvPr id="87" name="Oval 86"/>
            <p:cNvSpPr/>
            <p:nvPr/>
          </p:nvSpPr>
          <p:spPr bwMode="auto">
            <a:xfrm>
              <a:off x="6324600" y="32766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88" name="Oval 87"/>
            <p:cNvSpPr/>
            <p:nvPr/>
          </p:nvSpPr>
          <p:spPr bwMode="auto">
            <a:xfrm>
              <a:off x="6400800" y="33528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5486400" y="4572000"/>
            <a:ext cx="228600" cy="228600"/>
            <a:chOff x="6324600" y="3276600"/>
            <a:chExt cx="228600" cy="228600"/>
          </a:xfrm>
        </p:grpSpPr>
        <p:sp>
          <p:nvSpPr>
            <p:cNvPr id="90" name="Oval 89"/>
            <p:cNvSpPr/>
            <p:nvPr/>
          </p:nvSpPr>
          <p:spPr bwMode="auto">
            <a:xfrm>
              <a:off x="6324600" y="32766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91" name="Oval 90"/>
            <p:cNvSpPr/>
            <p:nvPr/>
          </p:nvSpPr>
          <p:spPr bwMode="auto">
            <a:xfrm>
              <a:off x="6400800" y="33528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92" name="TextBox 91"/>
          <p:cNvSpPr txBox="1">
            <a:spLocks noChangeArrowheads="1"/>
          </p:cNvSpPr>
          <p:nvPr/>
        </p:nvSpPr>
        <p:spPr bwMode="auto">
          <a:xfrm>
            <a:off x="3223260" y="4800600"/>
            <a:ext cx="28498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 smtClean="0">
                <a:latin typeface="Arial" charset="0"/>
                <a:ea typeface="Arial"/>
                <a:cs typeface="Arial"/>
              </a:rPr>
              <a:t>Constant B field out of page</a:t>
            </a:r>
            <a:endParaRPr lang="en-US" sz="16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93" name="TextBox 92"/>
          <p:cNvSpPr txBox="1">
            <a:spLocks noChangeArrowheads="1"/>
          </p:cNvSpPr>
          <p:nvPr/>
        </p:nvSpPr>
        <p:spPr bwMode="auto">
          <a:xfrm>
            <a:off x="5562600" y="4191000"/>
            <a:ext cx="2590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 smtClean="0">
                <a:latin typeface="Arial" charset="0"/>
                <a:ea typeface="Arial"/>
                <a:cs typeface="Arial"/>
              </a:rPr>
              <a:t>Zero B field</a:t>
            </a:r>
            <a:endParaRPr lang="en-US" sz="16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94" name="TextBox 93"/>
          <p:cNvSpPr txBox="1">
            <a:spLocks noChangeArrowheads="1"/>
          </p:cNvSpPr>
          <p:nvPr/>
        </p:nvSpPr>
        <p:spPr bwMode="auto">
          <a:xfrm>
            <a:off x="457200" y="3733800"/>
            <a:ext cx="2590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 smtClean="0">
                <a:latin typeface="Arial" charset="0"/>
                <a:ea typeface="Arial"/>
                <a:cs typeface="Arial"/>
              </a:rPr>
              <a:t>Zero B field</a:t>
            </a:r>
            <a:endParaRPr lang="en-US" sz="1600" dirty="0">
              <a:latin typeface="Arial" charset="0"/>
              <a:ea typeface="Arial"/>
              <a:cs typeface="Arial"/>
            </a:endParaRPr>
          </a:p>
        </p:txBody>
      </p:sp>
      <p:pic>
        <p:nvPicPr>
          <p:cNvPr id="96" name="Picture 9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906" y="5278967"/>
            <a:ext cx="265430" cy="335280"/>
          </a:xfrm>
          <a:prstGeom prst="rect">
            <a:avLst/>
          </a:prstGeom>
        </p:spPr>
      </p:pic>
      <p:pic>
        <p:nvPicPr>
          <p:cNvPr id="97" name="Picture 9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5685367"/>
            <a:ext cx="265430" cy="33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72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3352800" y="3124200"/>
            <a:ext cx="2590800" cy="19812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Right Intensity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5181600"/>
          </a:xfrm>
        </p:spPr>
        <p:txBody>
          <a:bodyPr/>
          <a:lstStyle/>
          <a:p>
            <a:r>
              <a:rPr lang="en-US" dirty="0"/>
              <a:t>A beam of the right particles with the right energy at </a:t>
            </a:r>
            <a:r>
              <a:rPr lang="en-US" dirty="0" smtClean="0"/>
              <a:t>the </a:t>
            </a:r>
            <a:r>
              <a:rPr lang="en-US" b="1" dirty="0" smtClean="0"/>
              <a:t>right intensity</a:t>
            </a:r>
            <a:r>
              <a:rPr lang="en-US" dirty="0" smtClean="0"/>
              <a:t>…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Make all the particles go where we want them to go</a:t>
            </a:r>
          </a:p>
          <a:p>
            <a:pPr lvl="2"/>
            <a:r>
              <a:rPr lang="en-US" dirty="0" smtClean="0"/>
              <a:t>How do we </a:t>
            </a:r>
            <a:r>
              <a:rPr lang="en-US" b="1" dirty="0" smtClean="0"/>
              <a:t>steer</a:t>
            </a:r>
            <a:r>
              <a:rPr lang="en-US" dirty="0" smtClean="0"/>
              <a:t> and </a:t>
            </a:r>
            <a:r>
              <a:rPr lang="en-US" b="1" dirty="0" smtClean="0"/>
              <a:t>guide</a:t>
            </a:r>
            <a:r>
              <a:rPr lang="en-US" dirty="0" smtClean="0"/>
              <a:t> the particles?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Use areas of constant      to bend the particle paths</a:t>
            </a:r>
          </a:p>
          <a:p>
            <a:pPr lvl="1"/>
            <a:r>
              <a:rPr lang="en-US" dirty="0" smtClean="0"/>
              <a:t>Different momentum particles bend slightly differently</a:t>
            </a:r>
          </a:p>
          <a:p>
            <a:pPr lvl="2"/>
            <a:r>
              <a:rPr lang="en-US" dirty="0" smtClean="0"/>
              <a:t>Just like a prism in classical optics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914400" y="3886200"/>
            <a:ext cx="2438400" cy="7315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Arc 7"/>
          <p:cNvSpPr/>
          <p:nvPr/>
        </p:nvSpPr>
        <p:spPr bwMode="auto">
          <a:xfrm>
            <a:off x="1447800" y="3733800"/>
            <a:ext cx="5486400" cy="5486400"/>
          </a:xfrm>
          <a:prstGeom prst="arc">
            <a:avLst>
              <a:gd name="adj1" fmla="val 15133210"/>
              <a:gd name="adj2" fmla="val 1857448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5943600" y="4343400"/>
            <a:ext cx="914400" cy="660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9" name="Group 18"/>
          <p:cNvGrpSpPr/>
          <p:nvPr/>
        </p:nvGrpSpPr>
        <p:grpSpPr>
          <a:xfrm>
            <a:off x="3657600" y="3200400"/>
            <a:ext cx="228600" cy="228600"/>
            <a:chOff x="6324600" y="3276600"/>
            <a:chExt cx="228600" cy="228600"/>
          </a:xfrm>
        </p:grpSpPr>
        <p:sp>
          <p:nvSpPr>
            <p:cNvPr id="14" name="Oval 13"/>
            <p:cNvSpPr/>
            <p:nvPr/>
          </p:nvSpPr>
          <p:spPr bwMode="auto">
            <a:xfrm>
              <a:off x="6324600" y="32766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6400800" y="33528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114800" y="3200400"/>
            <a:ext cx="228600" cy="228600"/>
            <a:chOff x="6324600" y="3276600"/>
            <a:chExt cx="228600" cy="228600"/>
          </a:xfrm>
        </p:grpSpPr>
        <p:sp>
          <p:nvSpPr>
            <p:cNvPr id="21" name="Oval 20"/>
            <p:cNvSpPr/>
            <p:nvPr/>
          </p:nvSpPr>
          <p:spPr bwMode="auto">
            <a:xfrm>
              <a:off x="6324600" y="32766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6400800" y="33528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572000" y="3200400"/>
            <a:ext cx="228600" cy="228600"/>
            <a:chOff x="6324600" y="3276600"/>
            <a:chExt cx="228600" cy="228600"/>
          </a:xfrm>
        </p:grpSpPr>
        <p:sp>
          <p:nvSpPr>
            <p:cNvPr id="24" name="Oval 23"/>
            <p:cNvSpPr/>
            <p:nvPr/>
          </p:nvSpPr>
          <p:spPr bwMode="auto">
            <a:xfrm>
              <a:off x="6324600" y="32766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6400800" y="33528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029200" y="3200400"/>
            <a:ext cx="228600" cy="228600"/>
            <a:chOff x="6324600" y="3276600"/>
            <a:chExt cx="228600" cy="228600"/>
          </a:xfrm>
        </p:grpSpPr>
        <p:sp>
          <p:nvSpPr>
            <p:cNvPr id="27" name="Oval 26"/>
            <p:cNvSpPr/>
            <p:nvPr/>
          </p:nvSpPr>
          <p:spPr bwMode="auto">
            <a:xfrm>
              <a:off x="6324600" y="32766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6400800" y="33528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486400" y="3200400"/>
            <a:ext cx="228600" cy="228600"/>
            <a:chOff x="6324600" y="3276600"/>
            <a:chExt cx="228600" cy="228600"/>
          </a:xfrm>
        </p:grpSpPr>
        <p:sp>
          <p:nvSpPr>
            <p:cNvPr id="30" name="Oval 29"/>
            <p:cNvSpPr/>
            <p:nvPr/>
          </p:nvSpPr>
          <p:spPr bwMode="auto">
            <a:xfrm>
              <a:off x="6324600" y="32766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6400800" y="33528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657600" y="3657600"/>
            <a:ext cx="228600" cy="228600"/>
            <a:chOff x="6324600" y="3276600"/>
            <a:chExt cx="228600" cy="228600"/>
          </a:xfrm>
        </p:grpSpPr>
        <p:sp>
          <p:nvSpPr>
            <p:cNvPr id="33" name="Oval 32"/>
            <p:cNvSpPr/>
            <p:nvPr/>
          </p:nvSpPr>
          <p:spPr bwMode="auto">
            <a:xfrm>
              <a:off x="6324600" y="32766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6400800" y="33528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114800" y="3657600"/>
            <a:ext cx="228600" cy="228600"/>
            <a:chOff x="6324600" y="3276600"/>
            <a:chExt cx="228600" cy="228600"/>
          </a:xfrm>
        </p:grpSpPr>
        <p:sp>
          <p:nvSpPr>
            <p:cNvPr id="36" name="Oval 35"/>
            <p:cNvSpPr/>
            <p:nvPr/>
          </p:nvSpPr>
          <p:spPr bwMode="auto">
            <a:xfrm>
              <a:off x="6324600" y="32766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37" name="Oval 36"/>
            <p:cNvSpPr/>
            <p:nvPr/>
          </p:nvSpPr>
          <p:spPr bwMode="auto">
            <a:xfrm>
              <a:off x="6400800" y="33528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572000" y="3657600"/>
            <a:ext cx="228600" cy="228600"/>
            <a:chOff x="6324600" y="3276600"/>
            <a:chExt cx="228600" cy="228600"/>
          </a:xfrm>
        </p:grpSpPr>
        <p:sp>
          <p:nvSpPr>
            <p:cNvPr id="39" name="Oval 38"/>
            <p:cNvSpPr/>
            <p:nvPr/>
          </p:nvSpPr>
          <p:spPr bwMode="auto">
            <a:xfrm>
              <a:off x="6324600" y="32766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6400800" y="33528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029200" y="3657600"/>
            <a:ext cx="228600" cy="228600"/>
            <a:chOff x="6324600" y="3276600"/>
            <a:chExt cx="228600" cy="228600"/>
          </a:xfrm>
        </p:grpSpPr>
        <p:sp>
          <p:nvSpPr>
            <p:cNvPr id="42" name="Oval 41"/>
            <p:cNvSpPr/>
            <p:nvPr/>
          </p:nvSpPr>
          <p:spPr bwMode="auto">
            <a:xfrm>
              <a:off x="6324600" y="32766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6400800" y="33528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486400" y="3657600"/>
            <a:ext cx="228600" cy="228600"/>
            <a:chOff x="6324600" y="3276600"/>
            <a:chExt cx="228600" cy="228600"/>
          </a:xfrm>
        </p:grpSpPr>
        <p:sp>
          <p:nvSpPr>
            <p:cNvPr id="45" name="Oval 44"/>
            <p:cNvSpPr/>
            <p:nvPr/>
          </p:nvSpPr>
          <p:spPr bwMode="auto">
            <a:xfrm>
              <a:off x="6324600" y="32766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46" name="Oval 45"/>
            <p:cNvSpPr/>
            <p:nvPr/>
          </p:nvSpPr>
          <p:spPr bwMode="auto">
            <a:xfrm>
              <a:off x="6400800" y="33528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3657600" y="4114800"/>
            <a:ext cx="228600" cy="228600"/>
            <a:chOff x="6324600" y="3276600"/>
            <a:chExt cx="228600" cy="228600"/>
          </a:xfrm>
        </p:grpSpPr>
        <p:sp>
          <p:nvSpPr>
            <p:cNvPr id="63" name="Oval 62"/>
            <p:cNvSpPr/>
            <p:nvPr/>
          </p:nvSpPr>
          <p:spPr bwMode="auto">
            <a:xfrm>
              <a:off x="6324600" y="32766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6400800" y="33528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114800" y="4114800"/>
            <a:ext cx="228600" cy="228600"/>
            <a:chOff x="6324600" y="3276600"/>
            <a:chExt cx="228600" cy="228600"/>
          </a:xfrm>
        </p:grpSpPr>
        <p:sp>
          <p:nvSpPr>
            <p:cNvPr id="66" name="Oval 65"/>
            <p:cNvSpPr/>
            <p:nvPr/>
          </p:nvSpPr>
          <p:spPr bwMode="auto">
            <a:xfrm>
              <a:off x="6324600" y="32766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67" name="Oval 66"/>
            <p:cNvSpPr/>
            <p:nvPr/>
          </p:nvSpPr>
          <p:spPr bwMode="auto">
            <a:xfrm>
              <a:off x="6400800" y="33528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572000" y="4114800"/>
            <a:ext cx="228600" cy="228600"/>
            <a:chOff x="6324600" y="3276600"/>
            <a:chExt cx="228600" cy="228600"/>
          </a:xfrm>
        </p:grpSpPr>
        <p:sp>
          <p:nvSpPr>
            <p:cNvPr id="69" name="Oval 68"/>
            <p:cNvSpPr/>
            <p:nvPr/>
          </p:nvSpPr>
          <p:spPr bwMode="auto">
            <a:xfrm>
              <a:off x="6324600" y="32766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70" name="Oval 69"/>
            <p:cNvSpPr/>
            <p:nvPr/>
          </p:nvSpPr>
          <p:spPr bwMode="auto">
            <a:xfrm>
              <a:off x="6400800" y="33528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5029200" y="4114800"/>
            <a:ext cx="228600" cy="228600"/>
            <a:chOff x="6324600" y="3276600"/>
            <a:chExt cx="228600" cy="228600"/>
          </a:xfrm>
        </p:grpSpPr>
        <p:sp>
          <p:nvSpPr>
            <p:cNvPr id="72" name="Oval 71"/>
            <p:cNvSpPr/>
            <p:nvPr/>
          </p:nvSpPr>
          <p:spPr bwMode="auto">
            <a:xfrm>
              <a:off x="6324600" y="32766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73" name="Oval 72"/>
            <p:cNvSpPr/>
            <p:nvPr/>
          </p:nvSpPr>
          <p:spPr bwMode="auto">
            <a:xfrm>
              <a:off x="6400800" y="33528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5486400" y="4114800"/>
            <a:ext cx="228600" cy="228600"/>
            <a:chOff x="6324600" y="3276600"/>
            <a:chExt cx="228600" cy="228600"/>
          </a:xfrm>
        </p:grpSpPr>
        <p:sp>
          <p:nvSpPr>
            <p:cNvPr id="75" name="Oval 74"/>
            <p:cNvSpPr/>
            <p:nvPr/>
          </p:nvSpPr>
          <p:spPr bwMode="auto">
            <a:xfrm>
              <a:off x="6324600" y="32766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76" name="Oval 75"/>
            <p:cNvSpPr/>
            <p:nvPr/>
          </p:nvSpPr>
          <p:spPr bwMode="auto">
            <a:xfrm>
              <a:off x="6400800" y="33528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3657600" y="4572000"/>
            <a:ext cx="228600" cy="228600"/>
            <a:chOff x="6324600" y="3276600"/>
            <a:chExt cx="228600" cy="228600"/>
          </a:xfrm>
        </p:grpSpPr>
        <p:sp>
          <p:nvSpPr>
            <p:cNvPr id="78" name="Oval 77"/>
            <p:cNvSpPr/>
            <p:nvPr/>
          </p:nvSpPr>
          <p:spPr bwMode="auto">
            <a:xfrm>
              <a:off x="6324600" y="32766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79" name="Oval 78"/>
            <p:cNvSpPr/>
            <p:nvPr/>
          </p:nvSpPr>
          <p:spPr bwMode="auto">
            <a:xfrm>
              <a:off x="6400800" y="33528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114800" y="4572000"/>
            <a:ext cx="228600" cy="228600"/>
            <a:chOff x="6324600" y="3276600"/>
            <a:chExt cx="228600" cy="228600"/>
          </a:xfrm>
        </p:grpSpPr>
        <p:sp>
          <p:nvSpPr>
            <p:cNvPr id="81" name="Oval 80"/>
            <p:cNvSpPr/>
            <p:nvPr/>
          </p:nvSpPr>
          <p:spPr bwMode="auto">
            <a:xfrm>
              <a:off x="6324600" y="32766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82" name="Oval 81"/>
            <p:cNvSpPr/>
            <p:nvPr/>
          </p:nvSpPr>
          <p:spPr bwMode="auto">
            <a:xfrm>
              <a:off x="6400800" y="33528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4572000" y="4572000"/>
            <a:ext cx="228600" cy="228600"/>
            <a:chOff x="6324600" y="3276600"/>
            <a:chExt cx="228600" cy="228600"/>
          </a:xfrm>
        </p:grpSpPr>
        <p:sp>
          <p:nvSpPr>
            <p:cNvPr id="84" name="Oval 83"/>
            <p:cNvSpPr/>
            <p:nvPr/>
          </p:nvSpPr>
          <p:spPr bwMode="auto">
            <a:xfrm>
              <a:off x="6324600" y="32766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85" name="Oval 84"/>
            <p:cNvSpPr/>
            <p:nvPr/>
          </p:nvSpPr>
          <p:spPr bwMode="auto">
            <a:xfrm>
              <a:off x="6400800" y="33528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5029200" y="4572000"/>
            <a:ext cx="228600" cy="228600"/>
            <a:chOff x="6324600" y="3276600"/>
            <a:chExt cx="228600" cy="228600"/>
          </a:xfrm>
        </p:grpSpPr>
        <p:sp>
          <p:nvSpPr>
            <p:cNvPr id="87" name="Oval 86"/>
            <p:cNvSpPr/>
            <p:nvPr/>
          </p:nvSpPr>
          <p:spPr bwMode="auto">
            <a:xfrm>
              <a:off x="6324600" y="32766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88" name="Oval 87"/>
            <p:cNvSpPr/>
            <p:nvPr/>
          </p:nvSpPr>
          <p:spPr bwMode="auto">
            <a:xfrm>
              <a:off x="6400800" y="33528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5486400" y="4572000"/>
            <a:ext cx="228600" cy="228600"/>
            <a:chOff x="6324600" y="3276600"/>
            <a:chExt cx="228600" cy="228600"/>
          </a:xfrm>
        </p:grpSpPr>
        <p:sp>
          <p:nvSpPr>
            <p:cNvPr id="90" name="Oval 89"/>
            <p:cNvSpPr/>
            <p:nvPr/>
          </p:nvSpPr>
          <p:spPr bwMode="auto">
            <a:xfrm>
              <a:off x="6324600" y="3276600"/>
              <a:ext cx="228600" cy="2286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91" name="Oval 90"/>
            <p:cNvSpPr/>
            <p:nvPr/>
          </p:nvSpPr>
          <p:spPr bwMode="auto">
            <a:xfrm>
              <a:off x="6400800" y="3352800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92" name="TextBox 91"/>
          <p:cNvSpPr txBox="1">
            <a:spLocks noChangeArrowheads="1"/>
          </p:cNvSpPr>
          <p:nvPr/>
        </p:nvSpPr>
        <p:spPr bwMode="auto">
          <a:xfrm>
            <a:off x="3223260" y="4800600"/>
            <a:ext cx="284988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 smtClean="0">
                <a:latin typeface="Arial" charset="0"/>
                <a:ea typeface="Arial"/>
                <a:cs typeface="Arial"/>
              </a:rPr>
              <a:t>Constant B field out of page</a:t>
            </a:r>
            <a:endParaRPr lang="en-US" sz="16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93" name="TextBox 92"/>
          <p:cNvSpPr txBox="1">
            <a:spLocks noChangeArrowheads="1"/>
          </p:cNvSpPr>
          <p:nvPr/>
        </p:nvSpPr>
        <p:spPr bwMode="auto">
          <a:xfrm>
            <a:off x="6096000" y="3276600"/>
            <a:ext cx="2590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 smtClean="0">
                <a:latin typeface="Arial" charset="0"/>
                <a:ea typeface="Arial"/>
                <a:cs typeface="Arial"/>
              </a:rPr>
              <a:t>Zero B field</a:t>
            </a:r>
            <a:endParaRPr lang="en-US" sz="16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94" name="TextBox 93"/>
          <p:cNvSpPr txBox="1">
            <a:spLocks noChangeArrowheads="1"/>
          </p:cNvSpPr>
          <p:nvPr/>
        </p:nvSpPr>
        <p:spPr bwMode="auto">
          <a:xfrm>
            <a:off x="457200" y="3733800"/>
            <a:ext cx="2590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 smtClean="0">
                <a:latin typeface="Arial" charset="0"/>
                <a:ea typeface="Arial"/>
                <a:cs typeface="Arial"/>
              </a:rPr>
              <a:t>Zero B field</a:t>
            </a:r>
            <a:endParaRPr lang="en-US" sz="1600" dirty="0">
              <a:latin typeface="Arial" charset="0"/>
              <a:ea typeface="Arial"/>
              <a:cs typeface="Arial"/>
            </a:endParaRPr>
          </a:p>
        </p:txBody>
      </p:sp>
      <p:pic>
        <p:nvPicPr>
          <p:cNvPr id="96" name="Picture 9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906" y="5278967"/>
            <a:ext cx="265430" cy="335280"/>
          </a:xfrm>
          <a:prstGeom prst="rect">
            <a:avLst/>
          </a:prstGeom>
        </p:spPr>
      </p:pic>
      <p:sp>
        <p:nvSpPr>
          <p:cNvPr id="95" name="Arc 94"/>
          <p:cNvSpPr/>
          <p:nvPr/>
        </p:nvSpPr>
        <p:spPr bwMode="auto">
          <a:xfrm>
            <a:off x="1066800" y="3733800"/>
            <a:ext cx="6400800" cy="6400800"/>
          </a:xfrm>
          <a:prstGeom prst="arc">
            <a:avLst>
              <a:gd name="adj1" fmla="val 15221625"/>
              <a:gd name="adj2" fmla="val 18111240"/>
            </a:avLst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8" name="Arc 97"/>
          <p:cNvSpPr/>
          <p:nvPr/>
        </p:nvSpPr>
        <p:spPr bwMode="auto">
          <a:xfrm>
            <a:off x="1828800" y="3733800"/>
            <a:ext cx="4572000" cy="4572000"/>
          </a:xfrm>
          <a:prstGeom prst="arc">
            <a:avLst>
              <a:gd name="adj1" fmla="val 15032236"/>
              <a:gd name="adj2" fmla="val 19375476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99" name="Straight Arrow Connector 98"/>
          <p:cNvCxnSpPr/>
          <p:nvPr/>
        </p:nvCxnSpPr>
        <p:spPr bwMode="auto">
          <a:xfrm>
            <a:off x="5943600" y="4191000"/>
            <a:ext cx="958863" cy="59460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0" name="Straight Arrow Connector 99"/>
          <p:cNvCxnSpPr/>
          <p:nvPr/>
        </p:nvCxnSpPr>
        <p:spPr bwMode="auto">
          <a:xfrm>
            <a:off x="5943600" y="4648200"/>
            <a:ext cx="500267" cy="63125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660769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Dipole Field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type of accelerator magnet that creates a constant magnetic field region is a </a:t>
            </a:r>
            <a:r>
              <a:rPr lang="en-US" b="1" dirty="0" smtClean="0"/>
              <a:t>dipole magnet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0" r="50507"/>
          <a:stretch/>
        </p:blipFill>
        <p:spPr bwMode="auto">
          <a:xfrm>
            <a:off x="2438400" y="2324578"/>
            <a:ext cx="4267200" cy="400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62400" y="5257800"/>
            <a:ext cx="1313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North</a:t>
            </a:r>
            <a:endParaRPr lang="en-US" sz="3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62400" y="2743200"/>
            <a:ext cx="1391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South</a:t>
            </a:r>
            <a:endParaRPr lang="en-US" sz="36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3177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Right Intensity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5181600"/>
          </a:xfrm>
        </p:spPr>
        <p:txBody>
          <a:bodyPr/>
          <a:lstStyle/>
          <a:p>
            <a:r>
              <a:rPr lang="en-US" dirty="0"/>
              <a:t>A beam of the right particles with the right energy at </a:t>
            </a:r>
            <a:r>
              <a:rPr lang="en-US" dirty="0" smtClean="0"/>
              <a:t>the </a:t>
            </a:r>
            <a:r>
              <a:rPr lang="en-US" b="1" dirty="0" smtClean="0"/>
              <a:t>right intensity</a:t>
            </a:r>
            <a:r>
              <a:rPr lang="en-US" dirty="0" smtClean="0"/>
              <a:t>…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Keep the beam from getting to big or divergent</a:t>
            </a:r>
          </a:p>
          <a:p>
            <a:pPr lvl="2"/>
            <a:r>
              <a:rPr lang="en-US" dirty="0" smtClean="0"/>
              <a:t>How do we keep the particles </a:t>
            </a:r>
            <a:r>
              <a:rPr lang="en-US" b="1" dirty="0" smtClean="0"/>
              <a:t>focused</a:t>
            </a:r>
            <a:r>
              <a:rPr lang="en-US" dirty="0" smtClean="0"/>
              <a:t> together?</a:t>
            </a:r>
          </a:p>
          <a:p>
            <a:pPr lvl="2"/>
            <a:endParaRPr lang="en-US" dirty="0"/>
          </a:p>
          <a:p>
            <a:pPr marL="914400" lvl="2" indent="0"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26694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Right Intensity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5181600"/>
          </a:xfrm>
        </p:spPr>
        <p:txBody>
          <a:bodyPr/>
          <a:lstStyle/>
          <a:p>
            <a:r>
              <a:rPr lang="en-US" dirty="0"/>
              <a:t>A beam of the right particles with the right energy at </a:t>
            </a:r>
            <a:r>
              <a:rPr lang="en-US" dirty="0" smtClean="0"/>
              <a:t>the </a:t>
            </a:r>
            <a:r>
              <a:rPr lang="en-US" b="1" dirty="0" smtClean="0"/>
              <a:t>right intensity</a:t>
            </a:r>
            <a:r>
              <a:rPr lang="en-US" dirty="0" smtClean="0"/>
              <a:t>…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Keep the beam from getting to big or divergent</a:t>
            </a:r>
          </a:p>
          <a:p>
            <a:pPr lvl="2"/>
            <a:r>
              <a:rPr lang="en-US" dirty="0" smtClean="0"/>
              <a:t>How do we keep the particles </a:t>
            </a:r>
            <a:r>
              <a:rPr lang="en-US" b="1" dirty="0" smtClean="0"/>
              <a:t>focused</a:t>
            </a:r>
            <a:r>
              <a:rPr lang="en-US" dirty="0" smtClean="0"/>
              <a:t> together?</a:t>
            </a:r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pPr lvl="1"/>
            <a:r>
              <a:rPr lang="en-US" dirty="0" smtClean="0"/>
              <a:t>Bend all particles towards design path = focusing</a:t>
            </a:r>
          </a:p>
          <a:p>
            <a:pPr lvl="1"/>
            <a:r>
              <a:rPr lang="en-US" dirty="0" smtClean="0"/>
              <a:t>B field varies linearly with displacement: B=0 at center</a:t>
            </a:r>
          </a:p>
          <a:p>
            <a:pPr lvl="2"/>
            <a:endParaRPr lang="en-US" dirty="0"/>
          </a:p>
          <a:p>
            <a:pPr marL="914400" lvl="2" indent="0"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Rectangle 3"/>
          <p:cNvSpPr/>
          <p:nvPr/>
        </p:nvSpPr>
        <p:spPr bwMode="auto">
          <a:xfrm>
            <a:off x="4191000" y="3124200"/>
            <a:ext cx="990600" cy="19812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1752600" y="4114800"/>
            <a:ext cx="24384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" name="Straight Arrow Connector 5"/>
          <p:cNvCxnSpPr>
            <a:endCxn id="4" idx="3"/>
          </p:cNvCxnSpPr>
          <p:nvPr/>
        </p:nvCxnSpPr>
        <p:spPr bwMode="auto">
          <a:xfrm>
            <a:off x="4191000" y="4114800"/>
            <a:ext cx="9906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Oval 7"/>
          <p:cNvSpPr/>
          <p:nvPr/>
        </p:nvSpPr>
        <p:spPr bwMode="auto">
          <a:xfrm>
            <a:off x="4572000" y="35052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648200" y="3581400"/>
            <a:ext cx="76200" cy="76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4572000" y="38100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4664074" y="3894456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6172200" y="3124200"/>
            <a:ext cx="2590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 smtClean="0">
                <a:latin typeface="Arial" charset="0"/>
                <a:ea typeface="Arial"/>
                <a:cs typeface="Arial"/>
              </a:rPr>
              <a:t>Zero B field</a:t>
            </a:r>
            <a:endParaRPr lang="en-US" sz="16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914400" y="3048000"/>
            <a:ext cx="2590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 smtClean="0">
                <a:latin typeface="Arial" charset="0"/>
                <a:ea typeface="Arial"/>
                <a:cs typeface="Arial"/>
              </a:rPr>
              <a:t>Zero B field</a:t>
            </a:r>
            <a:endParaRPr lang="en-US" sz="1600" dirty="0">
              <a:latin typeface="Arial" charset="0"/>
              <a:ea typeface="Arial"/>
              <a:cs typeface="Arial"/>
            </a:endParaRPr>
          </a:p>
        </p:txBody>
      </p:sp>
      <p:cxnSp>
        <p:nvCxnSpPr>
          <p:cNvPr id="72" name="Straight Arrow Connector 71"/>
          <p:cNvCxnSpPr/>
          <p:nvPr/>
        </p:nvCxnSpPr>
        <p:spPr bwMode="auto">
          <a:xfrm>
            <a:off x="5105400" y="4114800"/>
            <a:ext cx="25146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6" name="Oval 75"/>
          <p:cNvSpPr/>
          <p:nvPr/>
        </p:nvSpPr>
        <p:spPr bwMode="auto">
          <a:xfrm>
            <a:off x="4572000" y="32004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7" name="Oval 76"/>
          <p:cNvSpPr/>
          <p:nvPr/>
        </p:nvSpPr>
        <p:spPr bwMode="auto">
          <a:xfrm>
            <a:off x="4632325" y="3260725"/>
            <a:ext cx="109728" cy="10972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8" name="Oval 77"/>
          <p:cNvSpPr/>
          <p:nvPr/>
        </p:nvSpPr>
        <p:spPr bwMode="auto">
          <a:xfrm>
            <a:off x="4572000" y="44958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9" name="Oval 78"/>
          <p:cNvSpPr/>
          <p:nvPr/>
        </p:nvSpPr>
        <p:spPr bwMode="auto">
          <a:xfrm>
            <a:off x="4572000" y="48006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0" name="Oval 79"/>
          <p:cNvSpPr/>
          <p:nvPr/>
        </p:nvSpPr>
        <p:spPr bwMode="auto">
          <a:xfrm>
            <a:off x="4572000" y="41910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87" name="Straight Connector 86"/>
          <p:cNvCxnSpPr/>
          <p:nvPr/>
        </p:nvCxnSpPr>
        <p:spPr bwMode="auto">
          <a:xfrm>
            <a:off x="4605478" y="4822825"/>
            <a:ext cx="161644" cy="1778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/>
          <p:nvPr/>
        </p:nvCxnSpPr>
        <p:spPr bwMode="auto">
          <a:xfrm flipH="1">
            <a:off x="4605478" y="4822825"/>
            <a:ext cx="161644" cy="1778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91" name="Group 90"/>
          <p:cNvGrpSpPr/>
          <p:nvPr/>
        </p:nvGrpSpPr>
        <p:grpSpPr>
          <a:xfrm>
            <a:off x="4632325" y="4556125"/>
            <a:ext cx="109728" cy="109728"/>
            <a:chOff x="4757878" y="4975225"/>
            <a:chExt cx="161644" cy="177808"/>
          </a:xfrm>
        </p:grpSpPr>
        <p:cxnSp>
          <p:nvCxnSpPr>
            <p:cNvPr id="89" name="Straight Connector 88"/>
            <p:cNvCxnSpPr/>
            <p:nvPr/>
          </p:nvCxnSpPr>
          <p:spPr bwMode="auto">
            <a:xfrm>
              <a:off x="4757878" y="4975225"/>
              <a:ext cx="161644" cy="17780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Straight Connector 89"/>
            <p:cNvCxnSpPr/>
            <p:nvPr/>
          </p:nvCxnSpPr>
          <p:spPr bwMode="auto">
            <a:xfrm flipH="1">
              <a:off x="4757878" y="4975225"/>
              <a:ext cx="161644" cy="17780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2" name="Group 91"/>
          <p:cNvGrpSpPr/>
          <p:nvPr/>
        </p:nvGrpSpPr>
        <p:grpSpPr>
          <a:xfrm>
            <a:off x="4660900" y="4279900"/>
            <a:ext cx="54864" cy="54864"/>
            <a:chOff x="4757878" y="4975225"/>
            <a:chExt cx="161644" cy="177808"/>
          </a:xfrm>
        </p:grpSpPr>
        <p:cxnSp>
          <p:nvCxnSpPr>
            <p:cNvPr id="93" name="Straight Connector 92"/>
            <p:cNvCxnSpPr/>
            <p:nvPr/>
          </p:nvCxnSpPr>
          <p:spPr bwMode="auto">
            <a:xfrm>
              <a:off x="4757878" y="4975225"/>
              <a:ext cx="161644" cy="17780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/>
            <p:cNvCxnSpPr/>
            <p:nvPr/>
          </p:nvCxnSpPr>
          <p:spPr bwMode="auto">
            <a:xfrm flipH="1">
              <a:off x="4757878" y="4975225"/>
              <a:ext cx="161644" cy="17780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95" name="Straight Arrow Connector 94"/>
          <p:cNvCxnSpPr/>
          <p:nvPr/>
        </p:nvCxnSpPr>
        <p:spPr bwMode="auto">
          <a:xfrm flipV="1">
            <a:off x="1740314" y="3574508"/>
            <a:ext cx="2457607" cy="3057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7" name="Straight Arrow Connector 96"/>
          <p:cNvCxnSpPr/>
          <p:nvPr/>
        </p:nvCxnSpPr>
        <p:spPr bwMode="auto">
          <a:xfrm flipV="1">
            <a:off x="5181600" y="4507558"/>
            <a:ext cx="2445321" cy="2354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8" name="Straight Arrow Connector 97"/>
          <p:cNvCxnSpPr/>
          <p:nvPr/>
        </p:nvCxnSpPr>
        <p:spPr bwMode="auto">
          <a:xfrm>
            <a:off x="1752600" y="4495800"/>
            <a:ext cx="2445321" cy="2354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9" name="Straight Arrow Connector 98"/>
          <p:cNvCxnSpPr/>
          <p:nvPr/>
        </p:nvCxnSpPr>
        <p:spPr bwMode="auto">
          <a:xfrm>
            <a:off x="5173099" y="3557884"/>
            <a:ext cx="2445321" cy="2354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0" name="Arc 99"/>
          <p:cNvSpPr/>
          <p:nvPr/>
        </p:nvSpPr>
        <p:spPr bwMode="auto">
          <a:xfrm>
            <a:off x="1037636" y="3528716"/>
            <a:ext cx="7315200" cy="7315200"/>
          </a:xfrm>
          <a:prstGeom prst="arc">
            <a:avLst>
              <a:gd name="adj1" fmla="val 15717255"/>
              <a:gd name="adj2" fmla="val 1666623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1" name="Arc 100"/>
          <p:cNvSpPr/>
          <p:nvPr/>
        </p:nvSpPr>
        <p:spPr bwMode="auto">
          <a:xfrm flipV="1">
            <a:off x="1066800" y="-2538116"/>
            <a:ext cx="7315200" cy="7315200"/>
          </a:xfrm>
          <a:prstGeom prst="arc">
            <a:avLst>
              <a:gd name="adj1" fmla="val 15717255"/>
              <a:gd name="adj2" fmla="val 16621009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3" name="TextBox 102"/>
          <p:cNvSpPr txBox="1">
            <a:spLocks noChangeArrowheads="1"/>
          </p:cNvSpPr>
          <p:nvPr/>
        </p:nvSpPr>
        <p:spPr bwMode="auto">
          <a:xfrm>
            <a:off x="2179320" y="5071646"/>
            <a:ext cx="50596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 smtClean="0">
                <a:latin typeface="Arial" charset="0"/>
                <a:ea typeface="Arial"/>
                <a:cs typeface="Arial"/>
              </a:rPr>
              <a:t>Linearly varying B field – zero along central path</a:t>
            </a:r>
            <a:endParaRPr lang="en-US" sz="1600" dirty="0">
              <a:latin typeface="Arial" charset="0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7460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Right Intensity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5181600"/>
          </a:xfrm>
        </p:spPr>
        <p:txBody>
          <a:bodyPr/>
          <a:lstStyle/>
          <a:p>
            <a:r>
              <a:rPr lang="en-US" dirty="0"/>
              <a:t>A beam of the right particles with the right energy at </a:t>
            </a:r>
            <a:r>
              <a:rPr lang="en-US" dirty="0" smtClean="0"/>
              <a:t>the </a:t>
            </a:r>
            <a:r>
              <a:rPr lang="en-US" b="1" dirty="0" smtClean="0"/>
              <a:t>right intensity</a:t>
            </a:r>
            <a:r>
              <a:rPr lang="en-US" dirty="0" smtClean="0"/>
              <a:t>…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Keep the beam from getting to big or divergent</a:t>
            </a:r>
          </a:p>
          <a:p>
            <a:pPr lvl="2"/>
            <a:r>
              <a:rPr lang="en-US" dirty="0" smtClean="0"/>
              <a:t>How do we keep the particles </a:t>
            </a:r>
            <a:r>
              <a:rPr lang="en-US" b="1" dirty="0" smtClean="0"/>
              <a:t>focused</a:t>
            </a:r>
            <a:r>
              <a:rPr lang="en-US" dirty="0" smtClean="0"/>
              <a:t> together?</a:t>
            </a:r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Just like a lens in classical optics</a:t>
            </a:r>
          </a:p>
          <a:p>
            <a:pPr lvl="2"/>
            <a:endParaRPr lang="en-US" dirty="0"/>
          </a:p>
          <a:p>
            <a:pPr marL="914400" lvl="2" indent="0"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1752600" y="4114800"/>
            <a:ext cx="24384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>
            <a:off x="4191000" y="4114800"/>
            <a:ext cx="9906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Oval 7"/>
          <p:cNvSpPr/>
          <p:nvPr/>
        </p:nvSpPr>
        <p:spPr bwMode="auto">
          <a:xfrm>
            <a:off x="4572000" y="35052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648200" y="3581400"/>
            <a:ext cx="76200" cy="76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4572000" y="38100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4664074" y="3894456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6172200" y="3124200"/>
            <a:ext cx="2590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 smtClean="0">
                <a:latin typeface="Arial" charset="0"/>
                <a:ea typeface="Arial"/>
                <a:cs typeface="Arial"/>
              </a:rPr>
              <a:t>Zero B field</a:t>
            </a:r>
            <a:endParaRPr lang="en-US" sz="16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914400" y="3048000"/>
            <a:ext cx="2590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 smtClean="0">
                <a:latin typeface="Arial" charset="0"/>
                <a:ea typeface="Arial"/>
                <a:cs typeface="Arial"/>
              </a:rPr>
              <a:t>Zero B field</a:t>
            </a:r>
            <a:endParaRPr lang="en-US" sz="1600" dirty="0">
              <a:latin typeface="Arial" charset="0"/>
              <a:ea typeface="Arial"/>
              <a:cs typeface="Arial"/>
            </a:endParaRPr>
          </a:p>
        </p:txBody>
      </p:sp>
      <p:cxnSp>
        <p:nvCxnSpPr>
          <p:cNvPr id="72" name="Straight Arrow Connector 71"/>
          <p:cNvCxnSpPr/>
          <p:nvPr/>
        </p:nvCxnSpPr>
        <p:spPr bwMode="auto">
          <a:xfrm>
            <a:off x="5105400" y="4114800"/>
            <a:ext cx="25146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6" name="Oval 75"/>
          <p:cNvSpPr/>
          <p:nvPr/>
        </p:nvSpPr>
        <p:spPr bwMode="auto">
          <a:xfrm>
            <a:off x="4572000" y="32004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7" name="Oval 76"/>
          <p:cNvSpPr/>
          <p:nvPr/>
        </p:nvSpPr>
        <p:spPr bwMode="auto">
          <a:xfrm>
            <a:off x="4632325" y="3260725"/>
            <a:ext cx="109728" cy="10972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8" name="Oval 77"/>
          <p:cNvSpPr/>
          <p:nvPr/>
        </p:nvSpPr>
        <p:spPr bwMode="auto">
          <a:xfrm>
            <a:off x="4572000" y="44958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9" name="Oval 78"/>
          <p:cNvSpPr/>
          <p:nvPr/>
        </p:nvSpPr>
        <p:spPr bwMode="auto">
          <a:xfrm>
            <a:off x="4572000" y="48006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0" name="Oval 79"/>
          <p:cNvSpPr/>
          <p:nvPr/>
        </p:nvSpPr>
        <p:spPr bwMode="auto">
          <a:xfrm>
            <a:off x="4572000" y="41910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87" name="Straight Connector 86"/>
          <p:cNvCxnSpPr/>
          <p:nvPr/>
        </p:nvCxnSpPr>
        <p:spPr bwMode="auto">
          <a:xfrm>
            <a:off x="4605478" y="4822825"/>
            <a:ext cx="161644" cy="1778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/>
          <p:nvPr/>
        </p:nvCxnSpPr>
        <p:spPr bwMode="auto">
          <a:xfrm flipH="1">
            <a:off x="4605478" y="4822825"/>
            <a:ext cx="161644" cy="17780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91" name="Group 90"/>
          <p:cNvGrpSpPr/>
          <p:nvPr/>
        </p:nvGrpSpPr>
        <p:grpSpPr>
          <a:xfrm>
            <a:off x="4632325" y="4556125"/>
            <a:ext cx="109728" cy="109728"/>
            <a:chOff x="4757878" y="4975225"/>
            <a:chExt cx="161644" cy="177808"/>
          </a:xfrm>
        </p:grpSpPr>
        <p:cxnSp>
          <p:nvCxnSpPr>
            <p:cNvPr id="89" name="Straight Connector 88"/>
            <p:cNvCxnSpPr/>
            <p:nvPr/>
          </p:nvCxnSpPr>
          <p:spPr bwMode="auto">
            <a:xfrm>
              <a:off x="4757878" y="4975225"/>
              <a:ext cx="161644" cy="17780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Straight Connector 89"/>
            <p:cNvCxnSpPr/>
            <p:nvPr/>
          </p:nvCxnSpPr>
          <p:spPr bwMode="auto">
            <a:xfrm flipH="1">
              <a:off x="4757878" y="4975225"/>
              <a:ext cx="161644" cy="17780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2" name="Group 91"/>
          <p:cNvGrpSpPr/>
          <p:nvPr/>
        </p:nvGrpSpPr>
        <p:grpSpPr>
          <a:xfrm>
            <a:off x="4660900" y="4279900"/>
            <a:ext cx="54864" cy="54864"/>
            <a:chOff x="4757878" y="4975225"/>
            <a:chExt cx="161644" cy="177808"/>
          </a:xfrm>
        </p:grpSpPr>
        <p:cxnSp>
          <p:nvCxnSpPr>
            <p:cNvPr id="93" name="Straight Connector 92"/>
            <p:cNvCxnSpPr/>
            <p:nvPr/>
          </p:nvCxnSpPr>
          <p:spPr bwMode="auto">
            <a:xfrm>
              <a:off x="4757878" y="4975225"/>
              <a:ext cx="161644" cy="17780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/>
            <p:cNvCxnSpPr/>
            <p:nvPr/>
          </p:nvCxnSpPr>
          <p:spPr bwMode="auto">
            <a:xfrm flipH="1">
              <a:off x="4757878" y="4975225"/>
              <a:ext cx="161644" cy="17780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95" name="Straight Arrow Connector 94"/>
          <p:cNvCxnSpPr/>
          <p:nvPr/>
        </p:nvCxnSpPr>
        <p:spPr bwMode="auto">
          <a:xfrm flipV="1">
            <a:off x="1740314" y="3574508"/>
            <a:ext cx="2457607" cy="3057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7" name="Straight Arrow Connector 96"/>
          <p:cNvCxnSpPr/>
          <p:nvPr/>
        </p:nvCxnSpPr>
        <p:spPr bwMode="auto">
          <a:xfrm flipV="1">
            <a:off x="5181600" y="4507558"/>
            <a:ext cx="2445321" cy="2354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8" name="Straight Arrow Connector 97"/>
          <p:cNvCxnSpPr/>
          <p:nvPr/>
        </p:nvCxnSpPr>
        <p:spPr bwMode="auto">
          <a:xfrm>
            <a:off x="1752600" y="4495800"/>
            <a:ext cx="2445321" cy="2354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9" name="Straight Arrow Connector 98"/>
          <p:cNvCxnSpPr/>
          <p:nvPr/>
        </p:nvCxnSpPr>
        <p:spPr bwMode="auto">
          <a:xfrm>
            <a:off x="5173099" y="3557884"/>
            <a:ext cx="2445321" cy="2354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0" name="Arc 99"/>
          <p:cNvSpPr/>
          <p:nvPr/>
        </p:nvSpPr>
        <p:spPr bwMode="auto">
          <a:xfrm>
            <a:off x="1037636" y="3528716"/>
            <a:ext cx="7315200" cy="7315200"/>
          </a:xfrm>
          <a:prstGeom prst="arc">
            <a:avLst>
              <a:gd name="adj1" fmla="val 15717255"/>
              <a:gd name="adj2" fmla="val 1666623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1" name="Arc 100"/>
          <p:cNvSpPr/>
          <p:nvPr/>
        </p:nvSpPr>
        <p:spPr bwMode="auto">
          <a:xfrm flipV="1">
            <a:off x="1066800" y="-2538116"/>
            <a:ext cx="7315200" cy="7315200"/>
          </a:xfrm>
          <a:prstGeom prst="arc">
            <a:avLst>
              <a:gd name="adj1" fmla="val 15717255"/>
              <a:gd name="adj2" fmla="val 16621009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3" name="TextBox 102"/>
          <p:cNvSpPr txBox="1">
            <a:spLocks noChangeArrowheads="1"/>
          </p:cNvSpPr>
          <p:nvPr/>
        </p:nvSpPr>
        <p:spPr bwMode="auto">
          <a:xfrm>
            <a:off x="2179320" y="5224046"/>
            <a:ext cx="50596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600" dirty="0" smtClean="0">
                <a:latin typeface="Arial" charset="0"/>
                <a:ea typeface="Arial"/>
                <a:cs typeface="Arial"/>
              </a:rPr>
              <a:t>Linearly varying B field – zero along central path</a:t>
            </a:r>
            <a:endParaRPr lang="en-US" sz="1600" dirty="0">
              <a:latin typeface="Arial" charset="0"/>
              <a:ea typeface="Arial"/>
              <a:cs typeface="Arial"/>
            </a:endParaRPr>
          </a:p>
        </p:txBody>
      </p:sp>
      <p:sp>
        <p:nvSpPr>
          <p:cNvPr id="7" name="Arc 6"/>
          <p:cNvSpPr/>
          <p:nvPr/>
        </p:nvSpPr>
        <p:spPr bwMode="auto">
          <a:xfrm>
            <a:off x="4390436" y="1321530"/>
            <a:ext cx="5486400" cy="5486400"/>
          </a:xfrm>
          <a:prstGeom prst="arc">
            <a:avLst>
              <a:gd name="adj1" fmla="val 9149364"/>
              <a:gd name="adj2" fmla="val 12409202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5" name="Arc 34"/>
          <p:cNvSpPr/>
          <p:nvPr/>
        </p:nvSpPr>
        <p:spPr bwMode="auto">
          <a:xfrm flipH="1">
            <a:off x="-486364" y="1348084"/>
            <a:ext cx="5486400" cy="5486400"/>
          </a:xfrm>
          <a:prstGeom prst="arc">
            <a:avLst>
              <a:gd name="adj1" fmla="val 9149364"/>
              <a:gd name="adj2" fmla="val 12429156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373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4" r="52190"/>
          <a:stretch/>
        </p:blipFill>
        <p:spPr bwMode="auto">
          <a:xfrm>
            <a:off x="2286000" y="2514600"/>
            <a:ext cx="4038600" cy="393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Quadrupole Field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type of accelerator magnet that creates a magnetic field region that varies linearly with position is a </a:t>
            </a:r>
            <a:r>
              <a:rPr lang="en-US" b="1" dirty="0" smtClean="0"/>
              <a:t>quadrupole magnet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38400" y="2743200"/>
            <a:ext cx="1313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North</a:t>
            </a:r>
            <a:endParaRPr lang="en-US" sz="3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24400" y="2743200"/>
            <a:ext cx="1391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South</a:t>
            </a:r>
            <a:endParaRPr lang="en-US" sz="3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8400" y="5410200"/>
            <a:ext cx="1391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South</a:t>
            </a:r>
            <a:endParaRPr lang="en-US" sz="3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6800" y="5562600"/>
            <a:ext cx="1313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North</a:t>
            </a:r>
            <a:endParaRPr lang="en-US" sz="36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5720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We’ve Come A Long Way Since This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337"/>
          <a:stretch/>
        </p:blipFill>
        <p:spPr>
          <a:xfrm>
            <a:off x="415637" y="1066800"/>
            <a:ext cx="8312727" cy="49792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67200" y="6096000"/>
            <a:ext cx="4038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  <a:latin typeface="Arial"/>
                <a:ea typeface="Arial"/>
                <a:cs typeface="Arial"/>
              </a:rPr>
              <a:t>1767 </a:t>
            </a:r>
            <a:r>
              <a:rPr lang="en-US" sz="1400" dirty="0" err="1" smtClean="0">
                <a:solidFill>
                  <a:srgbClr val="008000"/>
                </a:solidFill>
                <a:latin typeface="Arial"/>
                <a:ea typeface="Arial"/>
                <a:cs typeface="Arial"/>
              </a:rPr>
              <a:t>Lecons</a:t>
            </a:r>
            <a:r>
              <a:rPr lang="en-US" sz="1400" dirty="0" smtClean="0">
                <a:solidFill>
                  <a:srgbClr val="008000"/>
                </a:solidFill>
                <a:latin typeface="Arial"/>
                <a:ea typeface="Arial"/>
                <a:cs typeface="Arial"/>
              </a:rPr>
              <a:t> de Physique, Jean-Antoine </a:t>
            </a:r>
            <a:r>
              <a:rPr lang="en-US" sz="1400" dirty="0" err="1" smtClean="0">
                <a:solidFill>
                  <a:srgbClr val="008000"/>
                </a:solidFill>
                <a:latin typeface="Arial"/>
                <a:ea typeface="Arial"/>
                <a:cs typeface="Arial"/>
              </a:rPr>
              <a:t>Nollet</a:t>
            </a:r>
            <a:endParaRPr lang="en-US" sz="1400" dirty="0" smtClean="0">
              <a:solidFill>
                <a:srgbClr val="008000"/>
              </a:solidFill>
              <a:latin typeface="Arial"/>
              <a:ea typeface="Arial"/>
              <a:cs typeface="Arial"/>
            </a:endParaRPr>
          </a:p>
          <a:p>
            <a:r>
              <a:rPr lang="en-US" sz="1400" dirty="0" smtClean="0">
                <a:solidFill>
                  <a:srgbClr val="008000"/>
                </a:solidFill>
                <a:latin typeface="Arial"/>
                <a:ea typeface="Arial"/>
                <a:cs typeface="Arial"/>
              </a:rPr>
              <a:t>(Thomas Jefferson, coincidentally, was 24)</a:t>
            </a:r>
            <a:endParaRPr lang="en-US" sz="1400" dirty="0">
              <a:solidFill>
                <a:srgbClr val="008000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3682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Magnet Examples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120771"/>
            <a:ext cx="5348389" cy="25559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3952" y="3055938"/>
            <a:ext cx="4735736" cy="34210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274" y="3886423"/>
            <a:ext cx="3417455" cy="27212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02400" y="990600"/>
            <a:ext cx="2335545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ea typeface="Arial"/>
                <a:cs typeface="Arial"/>
              </a:rPr>
              <a:t>Air-temperature</a:t>
            </a:r>
          </a:p>
          <a:p>
            <a:r>
              <a:rPr lang="en-US" dirty="0" smtClean="0">
                <a:latin typeface="Arial"/>
                <a:ea typeface="Arial"/>
                <a:cs typeface="Arial"/>
              </a:rPr>
              <a:t>steel magnets</a:t>
            </a:r>
          </a:p>
          <a:p>
            <a:r>
              <a:rPr lang="en-US" sz="1400" dirty="0" smtClean="0">
                <a:latin typeface="Arial"/>
                <a:ea typeface="Arial"/>
                <a:cs typeface="Arial"/>
              </a:rPr>
              <a:t>(</a:t>
            </a:r>
            <a:r>
              <a:rPr lang="en-US" sz="1400" dirty="0" err="1" smtClean="0">
                <a:latin typeface="Arial"/>
                <a:ea typeface="Arial"/>
                <a:cs typeface="Arial"/>
              </a:rPr>
              <a:t>Danfysik</a:t>
            </a:r>
            <a:r>
              <a:rPr lang="en-US" sz="1400" dirty="0" smtClean="0">
                <a:latin typeface="Arial"/>
                <a:ea typeface="Arial"/>
                <a:cs typeface="Arial"/>
              </a:rPr>
              <a:t>)</a:t>
            </a:r>
            <a:endParaRPr lang="en-US" sz="1400" dirty="0">
              <a:latin typeface="Arial"/>
              <a:ea typeface="Arial"/>
              <a:cs typeface="Arial"/>
            </a:endParaRPr>
          </a:p>
        </p:txBody>
      </p:sp>
      <p:sp>
        <p:nvSpPr>
          <p:cNvPr id="8" name="Left Arrow 7"/>
          <p:cNvSpPr/>
          <p:nvPr/>
        </p:nvSpPr>
        <p:spPr bwMode="auto">
          <a:xfrm>
            <a:off x="5803900" y="1270000"/>
            <a:ext cx="520700" cy="3175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/>
              <a:ea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03700" y="2971800"/>
            <a:ext cx="26532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/>
                <a:ea typeface="Arial"/>
                <a:cs typeface="Arial"/>
              </a:rPr>
              <a:t>Superconducting</a:t>
            </a:r>
          </a:p>
          <a:p>
            <a:r>
              <a:rPr lang="en-US" dirty="0" err="1" smtClean="0">
                <a:solidFill>
                  <a:schemeClr val="bg1"/>
                </a:solidFill>
                <a:latin typeface="Arial"/>
                <a:ea typeface="Arial"/>
                <a:cs typeface="Arial"/>
              </a:rPr>
              <a:t>NbTi</a:t>
            </a:r>
            <a:r>
              <a:rPr lang="en-US" dirty="0" smtClean="0">
                <a:solidFill>
                  <a:schemeClr val="bg1"/>
                </a:solidFill>
                <a:latin typeface="Arial"/>
                <a:ea typeface="Arial"/>
                <a:cs typeface="Arial"/>
              </a:rPr>
              <a:t> magnets </a:t>
            </a:r>
            <a:r>
              <a:rPr lang="en-US" sz="1400" dirty="0" smtClean="0">
                <a:solidFill>
                  <a:schemeClr val="bg1"/>
                </a:solidFill>
                <a:latin typeface="Arial"/>
                <a:ea typeface="Arial"/>
                <a:cs typeface="Arial"/>
              </a:rPr>
              <a:t>(LHC)</a:t>
            </a:r>
            <a:endParaRPr lang="en-US" sz="1400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0" name="Left Arrow 9"/>
          <p:cNvSpPr/>
          <p:nvPr/>
        </p:nvSpPr>
        <p:spPr bwMode="auto">
          <a:xfrm>
            <a:off x="2425700" y="4775200"/>
            <a:ext cx="1828800" cy="3429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/>
              <a:ea typeface="Arial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0100" y="2057400"/>
            <a:ext cx="2679700" cy="9271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24000" y="635000"/>
            <a:ext cx="6343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ea typeface="Arial"/>
                <a:cs typeface="Arial"/>
              </a:rPr>
              <a:t>0.1 to 15 Tesla!  (Earth’s field 3-7x10</a:t>
            </a:r>
            <a:r>
              <a:rPr lang="en-US" baseline="30000" dirty="0" smtClean="0">
                <a:latin typeface="Arial"/>
                <a:ea typeface="Arial"/>
                <a:cs typeface="Arial"/>
              </a:rPr>
              <a:t>-5</a:t>
            </a:r>
            <a:r>
              <a:rPr lang="en-US" dirty="0" smtClean="0">
                <a:latin typeface="Arial"/>
                <a:ea typeface="Arial"/>
                <a:cs typeface="Arial"/>
              </a:rPr>
              <a:t> Tesla)</a:t>
            </a:r>
          </a:p>
        </p:txBody>
      </p:sp>
    </p:spTree>
    <p:extLst>
      <p:ext uri="{BB962C8B-B14F-4D97-AF65-F5344CB8AC3E}">
        <p14:creationId xmlns:p14="http://schemas.microsoft.com/office/powerpoint/2010/main" val="3541664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Normal </a:t>
            </a:r>
            <a:r>
              <a:rPr lang="en-US" dirty="0" err="1">
                <a:latin typeface="Arial" charset="0"/>
              </a:rPr>
              <a:t>vs</a:t>
            </a:r>
            <a:r>
              <a:rPr lang="en-US" dirty="0">
                <a:latin typeface="Arial" charset="0"/>
              </a:rPr>
              <a:t> Superconducting Magnets 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685800" y="5638800"/>
            <a:ext cx="7772400" cy="457200"/>
          </a:xfrm>
        </p:spPr>
        <p:txBody>
          <a:bodyPr/>
          <a:lstStyle/>
          <a:p>
            <a:pPr lvl="1"/>
            <a:r>
              <a:rPr lang="en-US" dirty="0" smtClean="0">
                <a:latin typeface="Arial" charset="0"/>
                <a:cs typeface="Arial"/>
              </a:rPr>
              <a:t>Note high field strengths (red) where flux lines are densely packed together</a:t>
            </a:r>
            <a:endParaRPr lang="en-US" dirty="0">
              <a:latin typeface="Arial" charset="0"/>
              <a:cs typeface="Arial"/>
            </a:endParaRPr>
          </a:p>
        </p:txBody>
      </p:sp>
      <p:pic>
        <p:nvPicPr>
          <p:cNvPr id="5018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3900" y="838200"/>
            <a:ext cx="439896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914400"/>
            <a:ext cx="4303713" cy="418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Box 5"/>
          <p:cNvSpPr txBox="1">
            <a:spLocks noChangeArrowheads="1"/>
          </p:cNvSpPr>
          <p:nvPr/>
        </p:nvSpPr>
        <p:spPr bwMode="auto">
          <a:xfrm>
            <a:off x="4876800" y="5105400"/>
            <a:ext cx="3810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  <a:latin typeface="Arial" charset="0"/>
                <a:ea typeface="Arial"/>
                <a:cs typeface="Arial"/>
              </a:rPr>
              <a:t>LHC dipole magnets (SC)</a:t>
            </a:r>
          </a:p>
        </p:txBody>
      </p:sp>
      <p:sp>
        <p:nvSpPr>
          <p:cNvPr id="50183" name="TextBox 6"/>
          <p:cNvSpPr txBox="1">
            <a:spLocks noChangeArrowheads="1"/>
          </p:cNvSpPr>
          <p:nvPr/>
        </p:nvSpPr>
        <p:spPr bwMode="auto">
          <a:xfrm>
            <a:off x="228600" y="5105400"/>
            <a:ext cx="419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  <a:latin typeface="Arial" charset="0"/>
                <a:ea typeface="Arial"/>
                <a:cs typeface="Arial"/>
              </a:rPr>
              <a:t>LEP quadrupole magnet (NC)</a:t>
            </a:r>
          </a:p>
        </p:txBody>
      </p:sp>
    </p:spTree>
    <p:extLst>
      <p:ext uri="{BB962C8B-B14F-4D97-AF65-F5344CB8AC3E}">
        <p14:creationId xmlns:p14="http://schemas.microsoft.com/office/powerpoint/2010/main" val="2140446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Picturing Drift and Quadrupole Motion</a:t>
            </a:r>
          </a:p>
        </p:txBody>
      </p:sp>
      <p:pic>
        <p:nvPicPr>
          <p:cNvPr id="22531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550" y="990600"/>
            <a:ext cx="4511675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15"/>
          <p:cNvSpPr txBox="1">
            <a:spLocks noChangeArrowheads="1"/>
          </p:cNvSpPr>
          <p:nvPr/>
        </p:nvSpPr>
        <p:spPr bwMode="auto">
          <a:xfrm>
            <a:off x="3389313" y="1066800"/>
            <a:ext cx="14700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300" dirty="0">
                <a:solidFill>
                  <a:srgbClr val="FF0000"/>
                </a:solidFill>
                <a:latin typeface="Arial" charset="0"/>
                <a:ea typeface="Arial"/>
                <a:cs typeface="Arial"/>
              </a:rPr>
              <a:t>KL=0.5 m</a:t>
            </a:r>
            <a:r>
              <a:rPr lang="en-US" sz="1300" baseline="30000" dirty="0">
                <a:solidFill>
                  <a:srgbClr val="FF0000"/>
                </a:solidFill>
                <a:latin typeface="Arial" charset="0"/>
                <a:ea typeface="Arial"/>
                <a:cs typeface="Arial"/>
              </a:rPr>
              <a:t>-1</a:t>
            </a:r>
            <a:r>
              <a:rPr lang="en-US" sz="1300" dirty="0">
                <a:solidFill>
                  <a:srgbClr val="FF0000"/>
                </a:solidFill>
                <a:latin typeface="Arial" charset="0"/>
                <a:ea typeface="Arial"/>
                <a:cs typeface="Arial"/>
              </a:rPr>
              <a:t>, f=2m</a:t>
            </a:r>
          </a:p>
        </p:txBody>
      </p:sp>
      <p:pic>
        <p:nvPicPr>
          <p:cNvPr id="22533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7638" y="990600"/>
            <a:ext cx="3363912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Box 15"/>
          <p:cNvSpPr txBox="1">
            <a:spLocks noChangeArrowheads="1"/>
          </p:cNvSpPr>
          <p:nvPr/>
        </p:nvSpPr>
        <p:spPr bwMode="auto">
          <a:xfrm>
            <a:off x="6894513" y="1066800"/>
            <a:ext cx="156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300" dirty="0">
                <a:solidFill>
                  <a:srgbClr val="FF0000"/>
                </a:solidFill>
                <a:latin typeface="Arial" charset="0"/>
                <a:ea typeface="Arial"/>
                <a:cs typeface="Arial"/>
              </a:rPr>
              <a:t>KL=0.1 m</a:t>
            </a:r>
            <a:r>
              <a:rPr lang="en-US" sz="1300" baseline="30000" dirty="0">
                <a:solidFill>
                  <a:srgbClr val="FF0000"/>
                </a:solidFill>
                <a:latin typeface="Arial" charset="0"/>
                <a:ea typeface="Arial"/>
                <a:cs typeface="Arial"/>
              </a:rPr>
              <a:t>-1</a:t>
            </a:r>
            <a:r>
              <a:rPr lang="en-US" sz="1300" dirty="0">
                <a:solidFill>
                  <a:srgbClr val="FF0000"/>
                </a:solidFill>
                <a:latin typeface="Arial" charset="0"/>
                <a:ea typeface="Arial"/>
                <a:cs typeface="Arial"/>
              </a:rPr>
              <a:t>, f=20m</a:t>
            </a:r>
          </a:p>
        </p:txBody>
      </p:sp>
      <p:pic>
        <p:nvPicPr>
          <p:cNvPr id="22535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8438" y="3351213"/>
            <a:ext cx="3313112" cy="25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Box 15"/>
          <p:cNvSpPr txBox="1">
            <a:spLocks noChangeArrowheads="1"/>
          </p:cNvSpPr>
          <p:nvPr/>
        </p:nvSpPr>
        <p:spPr bwMode="auto">
          <a:xfrm>
            <a:off x="3268663" y="3200400"/>
            <a:ext cx="1655762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300" dirty="0">
                <a:solidFill>
                  <a:srgbClr val="FF0000"/>
                </a:solidFill>
                <a:latin typeface="Arial" charset="0"/>
                <a:ea typeface="Arial"/>
                <a:cs typeface="Arial"/>
              </a:rPr>
              <a:t>KL=20 m</a:t>
            </a:r>
            <a:r>
              <a:rPr lang="en-US" sz="1300" baseline="30000" dirty="0">
                <a:solidFill>
                  <a:srgbClr val="FF0000"/>
                </a:solidFill>
                <a:latin typeface="Arial" charset="0"/>
                <a:ea typeface="Arial"/>
                <a:cs typeface="Arial"/>
              </a:rPr>
              <a:t>-1</a:t>
            </a:r>
            <a:r>
              <a:rPr lang="en-US" sz="1300" dirty="0">
                <a:solidFill>
                  <a:srgbClr val="FF0000"/>
                </a:solidFill>
                <a:latin typeface="Arial" charset="0"/>
                <a:ea typeface="Arial"/>
                <a:cs typeface="Arial"/>
              </a:rPr>
              <a:t>, f=0.05m</a:t>
            </a:r>
          </a:p>
        </p:txBody>
      </p:sp>
      <p:pic>
        <p:nvPicPr>
          <p:cNvPr id="22537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638" y="3424238"/>
            <a:ext cx="4356100" cy="249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TextBox 15"/>
          <p:cNvSpPr txBox="1">
            <a:spLocks noChangeArrowheads="1"/>
          </p:cNvSpPr>
          <p:nvPr/>
        </p:nvSpPr>
        <p:spPr bwMode="auto">
          <a:xfrm>
            <a:off x="6937375" y="3200400"/>
            <a:ext cx="16732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300" dirty="0">
                <a:solidFill>
                  <a:srgbClr val="FF0000"/>
                </a:solidFill>
                <a:latin typeface="Arial" charset="0"/>
                <a:ea typeface="Arial"/>
                <a:cs typeface="Arial"/>
              </a:rPr>
              <a:t>KL=-0.1 m</a:t>
            </a:r>
            <a:r>
              <a:rPr lang="en-US" sz="1300" baseline="30000" dirty="0">
                <a:solidFill>
                  <a:srgbClr val="FF0000"/>
                </a:solidFill>
                <a:latin typeface="Arial" charset="0"/>
                <a:ea typeface="Arial"/>
                <a:cs typeface="Arial"/>
              </a:rPr>
              <a:t>-1</a:t>
            </a:r>
            <a:r>
              <a:rPr lang="en-US" sz="1300" dirty="0">
                <a:solidFill>
                  <a:srgbClr val="FF0000"/>
                </a:solidFill>
                <a:latin typeface="Arial" charset="0"/>
                <a:ea typeface="Arial"/>
                <a:cs typeface="Arial"/>
              </a:rPr>
              <a:t>, f=-20m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36430" y="6019800"/>
            <a:ext cx="7112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ea typeface="Arial"/>
                <a:cs typeface="Arial"/>
              </a:rPr>
              <a:t>Quadrupoles act </a:t>
            </a:r>
            <a:r>
              <a:rPr lang="en-US" b="1" dirty="0" smtClean="0">
                <a:latin typeface="Arial"/>
                <a:ea typeface="Arial"/>
                <a:cs typeface="Arial"/>
              </a:rPr>
              <a:t>just like </a:t>
            </a:r>
            <a:r>
              <a:rPr lang="en-US" dirty="0" smtClean="0">
                <a:latin typeface="Arial"/>
                <a:ea typeface="Arial"/>
                <a:cs typeface="Arial"/>
              </a:rPr>
              <a:t>lenses in classical optics</a:t>
            </a:r>
            <a:endParaRPr lang="en-US" dirty="0"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7960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It All Together</a:t>
            </a:r>
            <a:endParaRPr lang="en-US" dirty="0"/>
          </a:p>
        </p:txBody>
      </p:sp>
      <p:pic>
        <p:nvPicPr>
          <p:cNvPr id="4" name="fodo2Bend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24000"/>
            <a:ext cx="9144000" cy="457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14400" y="990600"/>
            <a:ext cx="1676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"/>
                <a:ea typeface="Arial"/>
                <a:cs typeface="Arial"/>
              </a:rPr>
              <a:t>Horizontal particle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Arial"/>
                <a:ea typeface="Arial"/>
                <a:cs typeface="Arial"/>
              </a:rPr>
              <a:t>Position and angle</a:t>
            </a:r>
            <a:endParaRPr lang="en-US" sz="1400" dirty="0">
              <a:solidFill>
                <a:srgbClr val="FF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86200" y="1066800"/>
            <a:ext cx="1676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Arial"/>
                <a:ea typeface="Arial"/>
                <a:cs typeface="Arial"/>
              </a:rPr>
              <a:t>Vertical particle</a:t>
            </a:r>
          </a:p>
          <a:p>
            <a:r>
              <a:rPr lang="en-US" sz="1400" dirty="0" smtClean="0">
                <a:solidFill>
                  <a:srgbClr val="0000FF"/>
                </a:solidFill>
                <a:latin typeface="Arial"/>
                <a:ea typeface="Arial"/>
                <a:cs typeface="Arial"/>
              </a:rPr>
              <a:t>Position and angle</a:t>
            </a:r>
            <a:endParaRPr lang="en-US" sz="1400" dirty="0">
              <a:solidFill>
                <a:srgbClr val="0000FF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8000" y="1066800"/>
            <a:ext cx="1676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9B00"/>
                </a:solidFill>
                <a:latin typeface="Arial"/>
                <a:ea typeface="Arial"/>
                <a:cs typeface="Arial"/>
              </a:rPr>
              <a:t>Horizontal and</a:t>
            </a:r>
          </a:p>
          <a:p>
            <a:r>
              <a:rPr lang="en-US" sz="1400" dirty="0" smtClean="0">
                <a:solidFill>
                  <a:srgbClr val="009B00"/>
                </a:solidFill>
                <a:latin typeface="Arial"/>
                <a:ea typeface="Arial"/>
                <a:cs typeface="Arial"/>
              </a:rPr>
              <a:t>Vertical position</a:t>
            </a:r>
            <a:endParaRPr lang="en-US" sz="1400" dirty="0">
              <a:solidFill>
                <a:srgbClr val="009B00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5659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Stretch Break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762000"/>
            <a:ext cx="8940800" cy="27800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3505200"/>
            <a:ext cx="3200400" cy="37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71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Beam of Particles is a Very Useful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beam of the right particles with the right energy at </a:t>
            </a:r>
            <a:r>
              <a:rPr lang="en-US" dirty="0" smtClean="0"/>
              <a:t>the right </a:t>
            </a:r>
            <a:r>
              <a:rPr lang="en-US" dirty="0"/>
              <a:t>intensity </a:t>
            </a:r>
            <a:r>
              <a:rPr lang="en-US" dirty="0" smtClean="0"/>
              <a:t>can…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dirty="0" smtClean="0"/>
              <a:t>… or discover the secrets of the universe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2056745"/>
              </p:ext>
            </p:extLst>
          </p:nvPr>
        </p:nvGraphicFramePr>
        <p:xfrm>
          <a:off x="838200" y="2133600"/>
          <a:ext cx="8153400" cy="2966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076700"/>
                <a:gridCol w="40767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Shrink a tumor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Produce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cleaner energy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Spot suspicious cargo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Make a better radial tire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Clean up dirty drinking water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Map a protein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Study a nuclear explosion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Design a new drug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Make a heat-resistant cable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Diagnose a disease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Reduce nuclear waste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Detect an art forgery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Implant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ions in a semiconductor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Prospect for oil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Date an archaeological find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Package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a Thanksgiving turkey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810000" y="6321623"/>
            <a:ext cx="4343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  <a:latin typeface="Arial"/>
                <a:ea typeface="Arial"/>
                <a:cs typeface="Arial"/>
              </a:rPr>
              <a:t>Accelerators for America’s Future, DOE report, 2010</a:t>
            </a:r>
            <a:endParaRPr lang="en-US" sz="1400" dirty="0">
              <a:solidFill>
                <a:srgbClr val="008000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2015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Beam of Particles is a Very Useful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beam of the right particles with the right energy at </a:t>
            </a:r>
            <a:r>
              <a:rPr lang="en-US" dirty="0" smtClean="0"/>
              <a:t>the right </a:t>
            </a:r>
            <a:r>
              <a:rPr lang="en-US" dirty="0"/>
              <a:t>intensity </a:t>
            </a:r>
            <a:r>
              <a:rPr lang="en-US" dirty="0" smtClean="0"/>
              <a:t>can…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dirty="0" smtClean="0"/>
              <a:t>… or </a:t>
            </a:r>
            <a:r>
              <a:rPr lang="en-US" b="1" dirty="0" smtClean="0">
                <a:solidFill>
                  <a:srgbClr val="FF0000"/>
                </a:solidFill>
              </a:rPr>
              <a:t>discover the secrets of the universe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9949"/>
              </p:ext>
            </p:extLst>
          </p:nvPr>
        </p:nvGraphicFramePr>
        <p:xfrm>
          <a:off x="838200" y="2133600"/>
          <a:ext cx="8153400" cy="2966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076700"/>
                <a:gridCol w="40767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Shrink a tumor</a:t>
                      </a:r>
                      <a:endParaRPr lang="en-US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Produce</a:t>
                      </a:r>
                      <a:r>
                        <a:rPr lang="en-US" b="1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cleaner energy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Spot suspicious cargo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Make a better radial tire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Clean up dirty drinking water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Map a protein</a:t>
                      </a:r>
                      <a:endParaRPr lang="en-US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Study a nuclear explosion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Design a new drug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Make a heat-resistant cable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Diagnose a disease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Reduce nuclear waste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Detect an art forgery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Implant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ions in a semiconductor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Prospect for oil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Date an archaeological find</a:t>
                      </a:r>
                      <a:endParaRPr lang="en-US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Package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a Thanksgiving turkey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810000" y="6321623"/>
            <a:ext cx="4343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  <a:latin typeface="Arial"/>
                <a:ea typeface="Arial"/>
                <a:cs typeface="Arial"/>
              </a:rPr>
              <a:t>Accelerators for America’s Future, DOE report, 2010</a:t>
            </a:r>
            <a:endParaRPr lang="en-US" sz="1400" dirty="0">
              <a:solidFill>
                <a:srgbClr val="008000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8892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Shrink a Tumor: X-Ray Radiotherapy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382000" cy="1676400"/>
          </a:xfrm>
        </p:spPr>
        <p:txBody>
          <a:bodyPr/>
          <a:lstStyle/>
          <a:p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From the perspective of medicine</a:t>
            </a:r>
          </a:p>
          <a:p>
            <a:pPr lvl="1"/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Irradiate the cancer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and</a:t>
            </a: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 spare healthy tissue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We can use beams of radiation and particles as surgical scalpels to selectively kill cancer cells</a:t>
            </a:r>
          </a:p>
          <a:p>
            <a:pPr lvl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25" y="2536825"/>
            <a:ext cx="3648075" cy="362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638800" y="6186488"/>
            <a:ext cx="2819400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buFont typeface="Wingdings" charset="0"/>
              <a:buNone/>
              <a:defRPr/>
            </a:pPr>
            <a:r>
              <a:rPr lang="en-US" sz="1400" dirty="0">
                <a:solidFill>
                  <a:srgbClr val="008000"/>
                </a:solidFill>
                <a:latin typeface="Arial"/>
                <a:cs typeface="Arial"/>
              </a:rPr>
              <a:t>Image courtesy of Varian/Eclipse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81000" y="2590800"/>
            <a:ext cx="4953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 typeface="Wingdings" charset="0"/>
              <a:buChar char="§"/>
            </a:pPr>
            <a:r>
              <a:rPr lang="en-US" sz="2000">
                <a:latin typeface="Arial" charset="0"/>
              </a:rPr>
              <a:t>X-ray intensity-modulated radation therapy (IMRT)</a:t>
            </a:r>
          </a:p>
          <a:p>
            <a:pPr lvl="1">
              <a:spcBef>
                <a:spcPct val="20000"/>
              </a:spcBef>
              <a:buFont typeface="Wingdings" charset="0"/>
              <a:buChar char="§"/>
            </a:pPr>
            <a:r>
              <a:rPr lang="en-US" altLang="ja-JP" sz="2000">
                <a:solidFill>
                  <a:srgbClr val="000090"/>
                </a:solidFill>
                <a:latin typeface="Arial" charset="0"/>
              </a:rPr>
              <a:t>Commonly performed “gamma knife”</a:t>
            </a:r>
          </a:p>
          <a:p>
            <a:pPr lvl="1">
              <a:spcBef>
                <a:spcPct val="20000"/>
              </a:spcBef>
              <a:buFont typeface="Wingdings" charset="0"/>
              <a:buChar char="§"/>
            </a:pPr>
            <a:r>
              <a:rPr lang="en-US" sz="2000">
                <a:solidFill>
                  <a:srgbClr val="000090"/>
                </a:solidFill>
                <a:latin typeface="Arial" charset="0"/>
              </a:rPr>
              <a:t>Requires multiple directions</a:t>
            </a:r>
          </a:p>
          <a:p>
            <a:pPr>
              <a:spcBef>
                <a:spcPct val="20000"/>
              </a:spcBef>
              <a:buFont typeface="Wingdings" charset="0"/>
              <a:buChar char="§"/>
            </a:pPr>
            <a:r>
              <a:rPr lang="en-US" sz="2000">
                <a:latin typeface="Arial" charset="0"/>
              </a:rPr>
              <a:t>Can (mostly) avoid critical structures</a:t>
            </a:r>
          </a:p>
          <a:p>
            <a:pPr lvl="1">
              <a:spcBef>
                <a:spcPct val="20000"/>
              </a:spcBef>
              <a:buFont typeface="Wingdings" charset="0"/>
              <a:buChar char="§"/>
            </a:pPr>
            <a:r>
              <a:rPr lang="en-US" sz="2000">
                <a:solidFill>
                  <a:srgbClr val="000090"/>
                </a:solidFill>
                <a:latin typeface="Arial" charset="0"/>
              </a:rPr>
              <a:t>But still </a:t>
            </a:r>
            <a:r>
              <a:rPr lang="en-US" sz="2000" b="1">
                <a:solidFill>
                  <a:srgbClr val="000090"/>
                </a:solidFill>
                <a:latin typeface="Arial" charset="0"/>
              </a:rPr>
              <a:t>residual radiation dose</a:t>
            </a:r>
          </a:p>
          <a:p>
            <a:pPr lvl="1">
              <a:spcBef>
                <a:spcPct val="20000"/>
              </a:spcBef>
              <a:buFont typeface="Wingdings" charset="0"/>
              <a:buChar char="§"/>
            </a:pPr>
            <a:r>
              <a:rPr lang="en-US" sz="2000">
                <a:solidFill>
                  <a:srgbClr val="000090"/>
                </a:solidFill>
                <a:latin typeface="Arial" charset="0"/>
              </a:rPr>
              <a:t>Residual dose is high on skin, in early entry areas</a:t>
            </a:r>
          </a:p>
          <a:p>
            <a:pPr lvl="1">
              <a:spcBef>
                <a:spcPct val="20000"/>
              </a:spcBef>
              <a:buFont typeface="Wingdings" charset="0"/>
              <a:buChar char="§"/>
            </a:pPr>
            <a:r>
              <a:rPr lang="en-US" sz="2000">
                <a:solidFill>
                  <a:srgbClr val="000090"/>
                </a:solidFill>
                <a:latin typeface="Arial" charset="0"/>
              </a:rPr>
              <a:t>Some unpleasant side effects</a:t>
            </a:r>
          </a:p>
        </p:txBody>
      </p:sp>
    </p:spTree>
    <p:extLst>
      <p:ext uri="{BB962C8B-B14F-4D97-AF65-F5344CB8AC3E}">
        <p14:creationId xmlns:p14="http://schemas.microsoft.com/office/powerpoint/2010/main" val="3967835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Shrink</a:t>
            </a:r>
            <a:r>
              <a:rPr lang="en-US" baseline="0" dirty="0" smtClean="0"/>
              <a:t> a Tumor: Proton Radiotherapy</a:t>
            </a:r>
            <a:endParaRPr lang="en-US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33425"/>
            <a:ext cx="876300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606675" y="6248400"/>
            <a:ext cx="40989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pl-PL" sz="1500" dirty="0">
                <a:solidFill>
                  <a:srgbClr val="008000"/>
                </a:solidFill>
                <a:latin typeface="Arial" charset="0"/>
                <a:cs typeface="Arial" charset="0"/>
              </a:rPr>
              <a:t>http://</a:t>
            </a:r>
            <a:r>
              <a:rPr lang="pl-PL" sz="1500" dirty="0" err="1">
                <a:solidFill>
                  <a:srgbClr val="008000"/>
                </a:solidFill>
                <a:latin typeface="Arial" charset="0"/>
                <a:cs typeface="Arial" charset="0"/>
              </a:rPr>
              <a:t>iopscience.iop.org</a:t>
            </a:r>
            <a:r>
              <a:rPr lang="pl-PL" sz="1500" dirty="0">
                <a:solidFill>
                  <a:srgbClr val="008000"/>
                </a:solidFill>
                <a:latin typeface="Arial" charset="0"/>
                <a:cs typeface="Arial" charset="0"/>
              </a:rPr>
              <a:t>/0031-9155/55/12/018</a:t>
            </a:r>
            <a:endParaRPr lang="en-US" sz="1500" dirty="0">
              <a:solidFill>
                <a:srgbClr val="008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103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Shrink a Tumor: Radiotherapy Cyclotron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0" y="4572000"/>
            <a:ext cx="4419600" cy="11430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2000" dirty="0">
                <a:solidFill>
                  <a:srgbClr val="2D2D8A"/>
                </a:solidFill>
                <a:latin typeface="Arial" charset="0"/>
                <a:ea typeface="ＭＳ Ｐゴシック" charset="0"/>
                <a:cs typeface="ＭＳ Ｐゴシック" charset="0"/>
              </a:rPr>
              <a:t>Distinct dose localization advantage for hadrons over X-rays</a:t>
            </a:r>
          </a:p>
          <a:p>
            <a:pPr>
              <a:buFont typeface="Wingdings" charset="0"/>
              <a:buNone/>
            </a:pPr>
            <a:r>
              <a:rPr lang="en-US" sz="2000" dirty="0" smtClean="0">
                <a:solidFill>
                  <a:srgbClr val="2D2D8A"/>
                </a:solidFill>
                <a:latin typeface="Arial" charset="0"/>
                <a:ea typeface="ＭＳ Ｐゴシック" charset="0"/>
                <a:cs typeface="ＭＳ Ｐゴシック" charset="0"/>
              </a:rPr>
              <a:t>There is a</a:t>
            </a:r>
            <a:r>
              <a:rPr lang="en-US" sz="2000" dirty="0" smtClean="0">
                <a:solidFill>
                  <a:srgbClr val="2D2D8A"/>
                </a:solidFill>
                <a:latin typeface="Arial" charset="0"/>
                <a:ea typeface="ＭＳ Ｐゴシック" charset="0"/>
                <a:cs typeface="ＭＳ Ｐゴシック" charset="0"/>
              </a:rPr>
              <a:t>lso </a:t>
            </a:r>
            <a:r>
              <a:rPr lang="en-US" sz="2000" dirty="0">
                <a:solidFill>
                  <a:srgbClr val="2D2D8A"/>
                </a:solidFill>
                <a:latin typeface="Arial" charset="0"/>
                <a:ea typeface="ＭＳ Ｐゴシック" charset="0"/>
                <a:cs typeface="ＭＳ Ｐゴシック" charset="0"/>
              </a:rPr>
              <a:t>present work on proton and carbon radiotherapy fast-cycling synchrotrons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92175"/>
            <a:ext cx="4038600" cy="540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914400"/>
            <a:ext cx="4800600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800600" y="6263377"/>
            <a:ext cx="3581400" cy="28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buFont typeface="Wingdings" charset="0"/>
              <a:buNone/>
              <a:defRPr/>
            </a:pPr>
            <a:r>
              <a:rPr lang="en-US" sz="1400" dirty="0" smtClean="0">
                <a:solidFill>
                  <a:srgbClr val="008000"/>
                </a:solidFill>
                <a:latin typeface="Arial"/>
                <a:cs typeface="Arial"/>
              </a:rPr>
              <a:t>Cynthia Keppel, July 14 GSPDA Lecture</a:t>
            </a:r>
            <a:endParaRPr lang="en-US" sz="1400" dirty="0">
              <a:solidFill>
                <a:srgbClr val="008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122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Beam of Particles is a Very Useful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beam of the right particles with the right energy at </a:t>
            </a:r>
            <a:r>
              <a:rPr lang="en-US" dirty="0" smtClean="0"/>
              <a:t>the right </a:t>
            </a:r>
            <a:r>
              <a:rPr lang="en-US" dirty="0"/>
              <a:t>intensity </a:t>
            </a:r>
            <a:r>
              <a:rPr lang="en-US" dirty="0" smtClean="0"/>
              <a:t>can…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dirty="0" smtClean="0"/>
              <a:t>… or discover the secrets of the universe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089876"/>
              </p:ext>
            </p:extLst>
          </p:nvPr>
        </p:nvGraphicFramePr>
        <p:xfrm>
          <a:off x="838200" y="2133600"/>
          <a:ext cx="8153400" cy="2966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076700"/>
                <a:gridCol w="40767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Shrink a tumor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Produce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cleaner energy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Spot suspicious cargo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Make a better radial tire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Clean up dirty drinking water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Map a protein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Study a nuclear explosion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Design a new drug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Make a heat-resistant cable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Diagnose a disease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Reduce nuclear waste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Detect an art forgery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Implant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ions in a semiconductor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Prospect for oil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Date an archaeological find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Package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a Thanksgiving turkey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810000" y="6321623"/>
            <a:ext cx="4343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  <a:latin typeface="Arial"/>
                <a:ea typeface="Arial"/>
                <a:cs typeface="Arial"/>
              </a:rPr>
              <a:t>Accelerators for America’s Future, DOE report, 2010</a:t>
            </a:r>
            <a:endParaRPr lang="en-US" sz="1400" dirty="0">
              <a:solidFill>
                <a:srgbClr val="008000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8628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Produce Cleaner</a:t>
            </a:r>
            <a:r>
              <a:rPr lang="en-US" baseline="0" dirty="0" smtClean="0"/>
              <a:t> Energy</a:t>
            </a:r>
            <a:endParaRPr lang="en-US" dirty="0"/>
          </a:p>
        </p:txBody>
      </p:sp>
      <p:pic>
        <p:nvPicPr>
          <p:cNvPr id="4" name="Picture 3" descr="Screen Shot 2016-06-08 at 5.24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877980"/>
            <a:ext cx="8312727" cy="521802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825875" y="6222212"/>
            <a:ext cx="455612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pl-PL" sz="15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S. Henderson, </a:t>
            </a:r>
            <a:r>
              <a:rPr lang="pl-PL" sz="1500" dirty="0" err="1" smtClean="0">
                <a:solidFill>
                  <a:srgbClr val="008000"/>
                </a:solidFill>
                <a:latin typeface="Arial" charset="0"/>
                <a:cs typeface="Arial" charset="0"/>
              </a:rPr>
              <a:t>Thorium</a:t>
            </a:r>
            <a:r>
              <a:rPr lang="pl-PL" sz="15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 </a:t>
            </a:r>
            <a:r>
              <a:rPr lang="pl-PL" sz="1500" dirty="0" err="1" smtClean="0">
                <a:solidFill>
                  <a:srgbClr val="008000"/>
                </a:solidFill>
                <a:latin typeface="Arial" charset="0"/>
                <a:cs typeface="Arial" charset="0"/>
              </a:rPr>
              <a:t>Energy</a:t>
            </a:r>
            <a:r>
              <a:rPr lang="pl-PL" sz="15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 Alliance </a:t>
            </a:r>
            <a:r>
              <a:rPr lang="pl-PL" sz="1500" dirty="0" err="1" smtClean="0">
                <a:solidFill>
                  <a:srgbClr val="008000"/>
                </a:solidFill>
                <a:latin typeface="Arial" charset="0"/>
                <a:cs typeface="Arial" charset="0"/>
              </a:rPr>
              <a:t>Conf</a:t>
            </a:r>
            <a:r>
              <a:rPr lang="pl-PL" sz="15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 2012</a:t>
            </a:r>
            <a:endParaRPr lang="en-US" sz="1500" dirty="0">
              <a:solidFill>
                <a:srgbClr val="008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760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Produce Cleaner</a:t>
            </a:r>
            <a:r>
              <a:rPr lang="en-US" baseline="0" dirty="0" smtClean="0"/>
              <a:t> Energy: Thorium Reactor</a:t>
            </a:r>
            <a:endParaRPr lang="en-US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825875" y="6222212"/>
            <a:ext cx="455612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pl-PL" sz="15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S. Henderson, </a:t>
            </a:r>
            <a:r>
              <a:rPr lang="pl-PL" sz="1500" dirty="0" err="1" smtClean="0">
                <a:solidFill>
                  <a:srgbClr val="008000"/>
                </a:solidFill>
                <a:latin typeface="Arial" charset="0"/>
                <a:cs typeface="Arial" charset="0"/>
              </a:rPr>
              <a:t>Thorium</a:t>
            </a:r>
            <a:r>
              <a:rPr lang="pl-PL" sz="15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 </a:t>
            </a:r>
            <a:r>
              <a:rPr lang="pl-PL" sz="1500" dirty="0" err="1" smtClean="0">
                <a:solidFill>
                  <a:srgbClr val="008000"/>
                </a:solidFill>
                <a:latin typeface="Arial" charset="0"/>
                <a:cs typeface="Arial" charset="0"/>
              </a:rPr>
              <a:t>Energy</a:t>
            </a:r>
            <a:r>
              <a:rPr lang="pl-PL" sz="15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 Alliance </a:t>
            </a:r>
            <a:r>
              <a:rPr lang="pl-PL" sz="1500" dirty="0" err="1" smtClean="0">
                <a:solidFill>
                  <a:srgbClr val="008000"/>
                </a:solidFill>
                <a:latin typeface="Arial" charset="0"/>
                <a:cs typeface="Arial" charset="0"/>
              </a:rPr>
              <a:t>Conf</a:t>
            </a:r>
            <a:r>
              <a:rPr lang="pl-PL" sz="1500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 2012</a:t>
            </a:r>
            <a:endParaRPr lang="en-US" sz="1500" dirty="0">
              <a:solidFill>
                <a:srgbClr val="008000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Picture 2" descr="Screen Shot 2016-06-08 at 5.26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88" y="685800"/>
            <a:ext cx="7557025" cy="560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53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Date</a:t>
            </a:r>
            <a:r>
              <a:rPr lang="en-US" baseline="0" dirty="0" smtClean="0"/>
              <a:t> an Archaeological Find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8077200" cy="4876800"/>
          </a:xfrm>
        </p:spPr>
        <p:txBody>
          <a:bodyPr/>
          <a:lstStyle/>
          <a:p>
            <a:r>
              <a:rPr lang="en-US" dirty="0" smtClean="0"/>
              <a:t>A 4-6 MeV accelerator in the basement of the Louvre</a:t>
            </a:r>
          </a:p>
          <a:p>
            <a:pPr lvl="1"/>
            <a:r>
              <a:rPr lang="en-US" dirty="0" smtClean="0"/>
              <a:t>Date and determine atomic constituents of antiquities</a:t>
            </a:r>
          </a:p>
          <a:p>
            <a:pPr lvl="1"/>
            <a:r>
              <a:rPr lang="en-US" dirty="0" smtClean="0"/>
              <a:t>Induces low-level nuclear emissions of charged particles</a:t>
            </a:r>
          </a:p>
          <a:p>
            <a:pPr lvl="2"/>
            <a:r>
              <a:rPr lang="en-US" dirty="0" smtClean="0"/>
              <a:t>No damage to art objects in process of analysis</a:t>
            </a:r>
          </a:p>
          <a:p>
            <a:pPr lvl="1"/>
            <a:r>
              <a:rPr lang="en-US" dirty="0" smtClean="0"/>
              <a:t>Very trace elements can be detected</a:t>
            </a:r>
          </a:p>
          <a:p>
            <a:pPr lvl="2"/>
            <a:r>
              <a:rPr lang="en-US" dirty="0" smtClean="0"/>
              <a:t>E.g. Far-East provenance</a:t>
            </a:r>
          </a:p>
          <a:p>
            <a:pPr marL="914400" lvl="2" indent="0">
              <a:buNone/>
            </a:pPr>
            <a:r>
              <a:rPr lang="en-US" dirty="0"/>
              <a:t> </a:t>
            </a:r>
            <a:r>
              <a:rPr lang="en-US" dirty="0" smtClean="0"/>
              <a:t>   of Ishtar statue found in</a:t>
            </a:r>
          </a:p>
          <a:p>
            <a:pPr marL="914400" lvl="2" indent="0">
              <a:buNone/>
            </a:pPr>
            <a:r>
              <a:rPr lang="en-US" dirty="0"/>
              <a:t> </a:t>
            </a:r>
            <a:r>
              <a:rPr lang="en-US" dirty="0" smtClean="0"/>
              <a:t>   Mesopotamia near 0 CE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3048000"/>
            <a:ext cx="3276600" cy="3159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4267200"/>
            <a:ext cx="4114800" cy="1981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81600" y="5865974"/>
            <a:ext cx="26670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Arial"/>
                <a:ea typeface="Arial"/>
                <a:cs typeface="Arial"/>
              </a:rPr>
              <a:t>Ruby-eyed ~0 CE Ishtar</a:t>
            </a:r>
            <a:endParaRPr lang="en-US" sz="1800" dirty="0">
              <a:solidFill>
                <a:srgbClr val="FF0000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0331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a Protein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81000" y="2590800"/>
            <a:ext cx="838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400">
                <a:solidFill>
                  <a:schemeClr val="tx1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200">
                <a:solidFill>
                  <a:srgbClr val="000090"/>
                </a:solidFill>
                <a:latin typeface="Arial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E6507"/>
                </a:solidFill>
                <a:latin typeface="Arial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FF0000"/>
                </a:solidFill>
                <a:latin typeface="Arial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dirty="0" smtClean="0">
                <a:latin typeface="Arial" charset="0"/>
                <a:ea typeface="Arial"/>
                <a:cs typeface="Arial"/>
              </a:rPr>
              <a:t>Resolution of imaging is directly related to wavelength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Arial" charset="0"/>
                <a:ea typeface="Arial"/>
                <a:cs typeface="Arial"/>
              </a:rPr>
              <a:t>Small wavelengths can resolve molecular, atomic detail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Arial" charset="0"/>
                <a:ea typeface="Arial"/>
                <a:cs typeface="Arial"/>
              </a:rPr>
              <a:t>Smaller wavelengths can resolve electron motion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Arial" charset="0"/>
                <a:ea typeface="Arial"/>
                <a:cs typeface="Arial"/>
              </a:rPr>
              <a:t>Wavelengths: VUV into X-ray region (NSLS)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Arial" charset="0"/>
                <a:ea typeface="Arial"/>
                <a:cs typeface="Arial"/>
              </a:rPr>
              <a:t>Pulse lengths: picoseconds </a:t>
            </a:r>
            <a:r>
              <a:rPr lang="en-US" sz="1800" dirty="0" smtClean="0">
                <a:latin typeface="Arial" charset="0"/>
                <a:ea typeface="Arial"/>
                <a:cs typeface="Arial"/>
              </a:rPr>
              <a:t>(10</a:t>
            </a:r>
            <a:r>
              <a:rPr lang="en-US" sz="1800" baseline="30000" dirty="0" smtClean="0">
                <a:latin typeface="Arial" charset="0"/>
                <a:ea typeface="Arial"/>
                <a:cs typeface="Arial"/>
              </a:rPr>
              <a:t>-12</a:t>
            </a:r>
            <a:r>
              <a:rPr lang="en-US" sz="1800" dirty="0" smtClean="0">
                <a:latin typeface="Arial" charset="0"/>
                <a:ea typeface="Arial"/>
                <a:cs typeface="Arial"/>
              </a:rPr>
              <a:t> s) </a:t>
            </a:r>
            <a:r>
              <a:rPr lang="en-US" dirty="0" smtClean="0">
                <a:latin typeface="Arial" charset="0"/>
                <a:ea typeface="Arial"/>
                <a:cs typeface="Arial"/>
              </a:rPr>
              <a:t>to </a:t>
            </a:r>
            <a:r>
              <a:rPr lang="en-US" dirty="0" err="1" smtClean="0">
                <a:latin typeface="Arial" charset="0"/>
                <a:ea typeface="Arial"/>
                <a:cs typeface="Arial"/>
              </a:rPr>
              <a:t>attoseconds</a:t>
            </a:r>
            <a:r>
              <a:rPr lang="en-US" dirty="0" smtClean="0">
                <a:latin typeface="Arial" charset="0"/>
                <a:ea typeface="Arial"/>
                <a:cs typeface="Arial"/>
              </a:rPr>
              <a:t> </a:t>
            </a:r>
            <a:r>
              <a:rPr lang="en-US" sz="1800" dirty="0" smtClean="0">
                <a:latin typeface="Arial" charset="0"/>
                <a:ea typeface="Arial"/>
                <a:cs typeface="Arial"/>
              </a:rPr>
              <a:t>(10</a:t>
            </a:r>
            <a:r>
              <a:rPr lang="en-US" sz="1800" baseline="30000" dirty="0" smtClean="0">
                <a:latin typeface="Arial" charset="0"/>
                <a:ea typeface="Arial"/>
                <a:cs typeface="Arial"/>
              </a:rPr>
              <a:t>-18</a:t>
            </a:r>
            <a:r>
              <a:rPr lang="en-US" sz="1800" dirty="0" smtClean="0">
                <a:latin typeface="Arial" charset="0"/>
                <a:ea typeface="Arial"/>
                <a:cs typeface="Arial"/>
              </a:rPr>
              <a:t> s)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Arial" charset="0"/>
                <a:ea typeface="Arial"/>
                <a:cs typeface="Arial"/>
              </a:rPr>
              <a:t>Ultra-short wavelengths/pulses: very high power (~GW)</a:t>
            </a:r>
            <a:endParaRPr lang="en-US" sz="1800" dirty="0" smtClean="0">
              <a:latin typeface="Arial" charset="0"/>
              <a:ea typeface="Arial"/>
              <a:cs typeface="Arial"/>
            </a:endParaRPr>
          </a:p>
          <a:p>
            <a:pPr lvl="1">
              <a:lnSpc>
                <a:spcPct val="90000"/>
              </a:lnSpc>
            </a:pPr>
            <a:endParaRPr lang="en-US" sz="1800" dirty="0" smtClean="0">
              <a:latin typeface="Arial" charset="0"/>
              <a:ea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latin typeface="Arial" charset="0"/>
                <a:ea typeface="Arial"/>
                <a:cs typeface="Arial"/>
              </a:rPr>
              <a:t>Objectives of accelerator-based light sources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Arial" charset="0"/>
                <a:ea typeface="Arial"/>
                <a:cs typeface="Arial"/>
              </a:rPr>
              <a:t>Investigate imaging of atoms, molecules, and materials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Arial" charset="0"/>
                <a:ea typeface="Arial"/>
                <a:cs typeface="Arial"/>
              </a:rPr>
              <a:t>... in timescales of electron motion around orbitals </a:t>
            </a:r>
            <a:r>
              <a:rPr lang="en-US" sz="1600" dirty="0" smtClean="0">
                <a:latin typeface="Arial" charset="0"/>
                <a:ea typeface="Arial"/>
                <a:cs typeface="Arial"/>
              </a:rPr>
              <a:t>(~100 as!)</a:t>
            </a:r>
            <a:endParaRPr lang="en-US" sz="1600" dirty="0">
              <a:latin typeface="Arial" charset="0"/>
              <a:ea typeface="Arial"/>
              <a:cs typeface="Arial"/>
            </a:endParaRPr>
          </a:p>
        </p:txBody>
      </p: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914400" y="914400"/>
            <a:ext cx="7239000" cy="1616075"/>
            <a:chOff x="672" y="1392"/>
            <a:chExt cx="4560" cy="1018"/>
          </a:xfrm>
        </p:grpSpPr>
        <p:pic>
          <p:nvPicPr>
            <p:cNvPr id="6" name="Picture 4" descr="protei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1680"/>
              <a:ext cx="672" cy="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4176" y="1402"/>
              <a:ext cx="76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dirty="0">
                  <a:latin typeface="Arial"/>
                  <a:ea typeface="Arial"/>
                  <a:cs typeface="Arial"/>
                </a:rPr>
                <a:t>molecule</a:t>
              </a:r>
            </a:p>
          </p:txBody>
        </p:sp>
        <p:pic>
          <p:nvPicPr>
            <p:cNvPr id="8" name="Picture 6" descr="line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1773"/>
              <a:ext cx="1344" cy="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line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1786"/>
              <a:ext cx="2736" cy="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protei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1781"/>
              <a:ext cx="672" cy="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1872" y="1392"/>
              <a:ext cx="76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dirty="0">
                  <a:latin typeface="Arial"/>
                  <a:ea typeface="Arial"/>
                  <a:cs typeface="Arial"/>
                </a:rPr>
                <a:t>molecule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9908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a Protein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" t="185"/>
          <a:stretch>
            <a:fillRect/>
          </a:stretch>
        </p:blipFill>
        <p:spPr bwMode="auto">
          <a:xfrm>
            <a:off x="457200" y="838200"/>
            <a:ext cx="8305800" cy="534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057400" y="914400"/>
            <a:ext cx="419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29783" dir="3885598" algn="ctr" rotWithShape="0">
                    <a:schemeClr val="bg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lnSpc>
                <a:spcPct val="80000"/>
              </a:lnSpc>
            </a:pPr>
            <a:r>
              <a:rPr lang="en-GB" sz="1600" dirty="0">
                <a:solidFill>
                  <a:srgbClr val="66CCFF"/>
                </a:solidFill>
                <a:latin typeface="Arial"/>
                <a:ea typeface="Arial"/>
                <a:cs typeface="Arial"/>
              </a:rPr>
              <a:t>Coulomb Explosion of Lysozyme (50 </a:t>
            </a:r>
            <a:r>
              <a:rPr lang="en-GB" sz="1600" dirty="0" err="1">
                <a:solidFill>
                  <a:srgbClr val="66CCFF"/>
                </a:solidFill>
                <a:latin typeface="Arial"/>
                <a:ea typeface="Arial"/>
                <a:cs typeface="Arial"/>
              </a:rPr>
              <a:t>fs</a:t>
            </a:r>
            <a:r>
              <a:rPr lang="en-GB" sz="1600" dirty="0">
                <a:solidFill>
                  <a:srgbClr val="66CCFF"/>
                </a:solidFill>
                <a:latin typeface="Arial"/>
                <a:ea typeface="Arial"/>
                <a:cs typeface="Arial"/>
              </a:rPr>
              <a:t>)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17525" y="4495800"/>
            <a:ext cx="245427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2400" dirty="0">
                <a:solidFill>
                  <a:srgbClr val="66CCFF"/>
                </a:solidFill>
                <a:latin typeface="Arial"/>
                <a:ea typeface="Arial"/>
                <a:cs typeface="Arial"/>
              </a:rPr>
              <a:t>Atomic and molecular dynamics occur at the </a:t>
            </a:r>
            <a:r>
              <a:rPr lang="en-US" sz="2400" dirty="0" err="1">
                <a:solidFill>
                  <a:srgbClr val="66CCFF"/>
                </a:solidFill>
                <a:latin typeface="Arial"/>
                <a:ea typeface="Arial"/>
                <a:cs typeface="Arial"/>
              </a:rPr>
              <a:t>fsec</a:t>
            </a:r>
            <a:r>
              <a:rPr lang="en-US" sz="2400" dirty="0">
                <a:solidFill>
                  <a:srgbClr val="66CCFF"/>
                </a:solidFill>
                <a:latin typeface="Arial"/>
                <a:ea typeface="Arial"/>
                <a:cs typeface="Arial"/>
              </a:rPr>
              <a:t>-scale</a:t>
            </a:r>
          </a:p>
        </p:txBody>
      </p:sp>
      <p:sp>
        <p:nvSpPr>
          <p:cNvPr id="8" name="Rectangle 7"/>
          <p:cNvSpPr/>
          <p:nvPr/>
        </p:nvSpPr>
        <p:spPr>
          <a:xfrm>
            <a:off x="6629400" y="6248400"/>
            <a:ext cx="1600200" cy="304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  <a:latin typeface="Arial"/>
                <a:ea typeface="Arial"/>
                <a:cs typeface="Arial"/>
              </a:rPr>
              <a:t>J. </a:t>
            </a:r>
            <a:r>
              <a:rPr lang="en-US" sz="1400" dirty="0" err="1" smtClean="0">
                <a:solidFill>
                  <a:srgbClr val="008000"/>
                </a:solidFill>
                <a:latin typeface="Arial"/>
                <a:ea typeface="Arial"/>
                <a:cs typeface="Arial"/>
              </a:rPr>
              <a:t>Hajdu</a:t>
            </a:r>
            <a:r>
              <a:rPr lang="en-US" sz="1400" dirty="0" smtClean="0">
                <a:solidFill>
                  <a:srgbClr val="008000"/>
                </a:solidFill>
                <a:latin typeface="Arial"/>
                <a:ea typeface="Arial"/>
                <a:cs typeface="Arial"/>
              </a:rPr>
              <a:t>, Uppsala</a:t>
            </a:r>
            <a:endParaRPr lang="en-US" sz="1400" dirty="0">
              <a:solidFill>
                <a:srgbClr val="008000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6240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" y="152400"/>
            <a:ext cx="8549640" cy="685800"/>
          </a:xfrm>
        </p:spPr>
        <p:txBody>
          <a:bodyPr/>
          <a:lstStyle/>
          <a:p>
            <a:r>
              <a:rPr lang="en-US" dirty="0" smtClean="0"/>
              <a:t>Map</a:t>
            </a:r>
            <a:r>
              <a:rPr lang="en-US" baseline="0" dirty="0" smtClean="0"/>
              <a:t> a Protein… with Free Electron Lasers (FELs)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81000" y="2895600"/>
            <a:ext cx="4800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4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200">
                <a:solidFill>
                  <a:srgbClr val="000090"/>
                </a:solidFill>
                <a:latin typeface="Arial"/>
                <a:ea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E6507"/>
                </a:solidFill>
                <a:latin typeface="Arial"/>
                <a:ea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FF0000"/>
                </a:solidFill>
                <a:latin typeface="Arial"/>
                <a:ea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200" dirty="0" smtClean="0">
                <a:latin typeface="Arial" charset="0"/>
                <a:ea typeface="ＭＳ Ｐゴシック" charset="0"/>
              </a:rPr>
              <a:t>Free electrons can be lased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latin typeface="Arial" charset="0"/>
                <a:ea typeface="ＭＳ Ｐゴシック" charset="0"/>
              </a:rPr>
              <a:t>Not a gas/liquid/solid state laser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latin typeface="Arial" charset="0"/>
                <a:ea typeface="ＭＳ Ｐゴシック" charset="0"/>
              </a:rPr>
              <a:t>Capture laser in optical cavity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latin typeface="Arial" charset="0"/>
                <a:ea typeface="ＭＳ Ｐゴシック" charset="0"/>
              </a:rPr>
              <a:t>Laser beam and undulator stimulate further laser emission</a:t>
            </a:r>
          </a:p>
          <a:p>
            <a:pPr>
              <a:lnSpc>
                <a:spcPct val="90000"/>
              </a:lnSpc>
            </a:pPr>
            <a:r>
              <a:rPr lang="en-US" sz="2200" dirty="0" smtClean="0">
                <a:latin typeface="Arial" charset="0"/>
                <a:ea typeface="ＭＳ Ｐゴシック" charset="0"/>
              </a:rPr>
              <a:t>Very high brightness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latin typeface="Arial" charset="0"/>
                <a:ea typeface="ＭＳ Ｐゴシック" charset="0"/>
              </a:rPr>
              <a:t>10</a:t>
            </a:r>
            <a:r>
              <a:rPr lang="en-US" sz="2000" baseline="30000" dirty="0" smtClean="0">
                <a:latin typeface="Arial" charset="0"/>
                <a:ea typeface="ＭＳ Ｐゴシック" charset="0"/>
              </a:rPr>
              <a:t>2</a:t>
            </a:r>
            <a:r>
              <a:rPr lang="en-US" sz="2000" dirty="0" smtClean="0">
                <a:latin typeface="Arial" charset="0"/>
                <a:ea typeface="ＭＳ Ｐゴシック" charset="0"/>
              </a:rPr>
              <a:t>-10</a:t>
            </a:r>
            <a:r>
              <a:rPr lang="en-US" sz="2000" baseline="30000" dirty="0" smtClean="0">
                <a:latin typeface="Arial" charset="0"/>
                <a:ea typeface="ＭＳ Ｐゴシック" charset="0"/>
              </a:rPr>
              <a:t>5</a:t>
            </a:r>
            <a:r>
              <a:rPr lang="en-US" sz="2000" dirty="0" smtClean="0">
                <a:latin typeface="Arial" charset="0"/>
                <a:ea typeface="ＭＳ Ｐゴシック" charset="0"/>
              </a:rPr>
              <a:t> over older accelerators</a:t>
            </a:r>
          </a:p>
          <a:p>
            <a:pPr>
              <a:lnSpc>
                <a:spcPct val="90000"/>
              </a:lnSpc>
            </a:pPr>
            <a:r>
              <a:rPr lang="en-US" sz="2200" dirty="0" smtClean="0">
                <a:latin typeface="Arial" charset="0"/>
                <a:ea typeface="ＭＳ Ｐゴシック" charset="0"/>
              </a:rPr>
              <a:t>Tunable laser frequencies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latin typeface="Arial" charset="0"/>
                <a:ea typeface="ＭＳ Ｐゴシック" charset="0"/>
              </a:rPr>
              <a:t>&gt;5-10, microwaves to X-rays</a:t>
            </a:r>
            <a:endParaRPr lang="en-US" sz="2000" dirty="0">
              <a:latin typeface="Arial" charset="0"/>
              <a:ea typeface="ＭＳ Ｐゴシック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66775"/>
            <a:ext cx="47625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27063" y="974725"/>
            <a:ext cx="18827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 defTabSz="457200">
              <a:tabLst>
                <a:tab pos="7239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31800" indent="-215900" defTabSz="457200">
              <a:tabLst>
                <a:tab pos="7239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47700" indent="-215900" defTabSz="457200">
              <a:tabLst>
                <a:tab pos="7239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863600" indent="-215900" defTabSz="457200">
              <a:tabLst>
                <a:tab pos="7239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079500" indent="-215900" defTabSz="457200">
              <a:tabLst>
                <a:tab pos="7239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536700" indent="-2159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1993900" indent="-2159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451100" indent="-2159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908300" indent="-2159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800">
                <a:solidFill>
                  <a:srgbClr val="0099FF"/>
                </a:solidFill>
                <a:cs typeface="DejaVu LGC Sans" charset="0"/>
              </a:rPr>
              <a:t>RF Electron Gun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600200" y="2133600"/>
            <a:ext cx="7270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 defTabSz="457200">
              <a:tabLst>
                <a:tab pos="7239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31800" indent="-215900" defTabSz="457200">
              <a:tabLst>
                <a:tab pos="7239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47700" indent="-215900" defTabSz="457200">
              <a:tabLst>
                <a:tab pos="7239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863600" indent="-215900" defTabSz="457200">
              <a:tabLst>
                <a:tab pos="7239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079500" indent="-215900" defTabSz="457200">
              <a:tabLst>
                <a:tab pos="7239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536700" indent="-2159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1993900" indent="-2159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451100" indent="-2159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908300" indent="-2159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800">
                <a:solidFill>
                  <a:srgbClr val="0099FF"/>
                </a:solidFill>
                <a:cs typeface="DejaVu LGC Sans" charset="0"/>
              </a:rPr>
              <a:t>Linac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705225" y="2438400"/>
            <a:ext cx="11715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 defTabSz="457200"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31800" indent="-215900" defTabSz="457200"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47700" indent="-215900" defTabSz="457200"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863600" indent="-215900" defTabSz="457200"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079500" indent="-215900" defTabSz="457200"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536700" indent="-2159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1993900" indent="-2159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451100" indent="-2159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908300" indent="-2159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800">
                <a:solidFill>
                  <a:srgbClr val="0099FF"/>
                </a:solidFill>
                <a:cs typeface="DejaVu LGC Sans" charset="0"/>
              </a:rPr>
              <a:t>Undulator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505200" y="990600"/>
            <a:ext cx="15906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 defTabSz="457200"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31800" indent="-215900" defTabSz="457200"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47700" indent="-215900" defTabSz="457200"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863600" indent="-215900" defTabSz="457200"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079500" indent="-215900" defTabSz="457200"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536700" indent="-2159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1993900" indent="-2159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451100" indent="-2159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908300" indent="-2159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800">
                <a:solidFill>
                  <a:srgbClr val="0099FF"/>
                </a:solidFill>
                <a:cs typeface="DejaVu LGC Sans" charset="0"/>
              </a:rPr>
              <a:t>Optical Cavity</a:t>
            </a:r>
          </a:p>
        </p:txBody>
      </p:sp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288" y="914400"/>
            <a:ext cx="3846512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Line 13"/>
          <p:cNvSpPr>
            <a:spLocks noChangeShapeType="1"/>
          </p:cNvSpPr>
          <p:nvPr/>
        </p:nvSpPr>
        <p:spPr bwMode="auto">
          <a:xfrm flipV="1">
            <a:off x="4267200" y="2057400"/>
            <a:ext cx="0" cy="381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5003800" y="1384300"/>
            <a:ext cx="101600" cy="2921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H="1">
            <a:off x="3581400" y="1346200"/>
            <a:ext cx="139700" cy="3429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5072063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5130800" y="2336800"/>
            <a:ext cx="13112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lvl1pPr defTabSz="457200"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31800" indent="-215900" defTabSz="457200"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647700" indent="-215900" defTabSz="457200"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863600" indent="-215900" defTabSz="457200"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079500" indent="-215900" defTabSz="457200"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1536700" indent="-2159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1993900" indent="-2159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2451100" indent="-2159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908300" indent="-2159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en-GB" sz="1800">
                <a:solidFill>
                  <a:srgbClr val="C31E0D"/>
                </a:solidFill>
                <a:cs typeface="DejaVu LGC Sans" charset="0"/>
              </a:rPr>
              <a:t>Laser Light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248400" y="6324600"/>
            <a:ext cx="2057400" cy="304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  <a:latin typeface="Arial"/>
                <a:ea typeface="Arial"/>
                <a:cs typeface="Arial"/>
              </a:rPr>
              <a:t>Bill </a:t>
            </a:r>
            <a:r>
              <a:rPr lang="en-US" sz="1400" dirty="0" err="1" smtClean="0">
                <a:solidFill>
                  <a:srgbClr val="008000"/>
                </a:solidFill>
                <a:latin typeface="Arial"/>
                <a:ea typeface="Arial"/>
                <a:cs typeface="Arial"/>
              </a:rPr>
              <a:t>Gabella</a:t>
            </a:r>
            <a:r>
              <a:rPr lang="en-US" sz="1400" dirty="0" smtClean="0">
                <a:solidFill>
                  <a:srgbClr val="008000"/>
                </a:solidFill>
                <a:latin typeface="Arial"/>
                <a:ea typeface="Arial"/>
                <a:cs typeface="Arial"/>
              </a:rPr>
              <a:t>, Vanderbilt</a:t>
            </a:r>
            <a:endParaRPr lang="en-US" sz="1400" dirty="0">
              <a:solidFill>
                <a:srgbClr val="008000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46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</a:t>
            </a:r>
            <a:r>
              <a:rPr lang="en-US" baseline="0" dirty="0" smtClean="0"/>
              <a:t> a Protein… with LCLS-II FEL at SLAC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248400" y="6324600"/>
            <a:ext cx="2057400" cy="304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  <a:latin typeface="Arial"/>
                <a:ea typeface="Arial"/>
                <a:cs typeface="Arial"/>
              </a:rPr>
              <a:t>LCLS-II Design Report</a:t>
            </a:r>
            <a:endParaRPr lang="en-US" sz="1400" dirty="0">
              <a:solidFill>
                <a:srgbClr val="008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200400"/>
            <a:ext cx="8312727" cy="22811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341" y="762000"/>
            <a:ext cx="5793719" cy="2424545"/>
          </a:xfrm>
          <a:prstGeom prst="rect">
            <a:avLst/>
          </a:prstGeom>
        </p:spPr>
      </p:pic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609600" y="5715000"/>
            <a:ext cx="899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400">
                <a:solidFill>
                  <a:schemeClr val="tx1"/>
                </a:solidFill>
                <a:latin typeface="Arial"/>
                <a:ea typeface="Arial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200">
                <a:solidFill>
                  <a:srgbClr val="000090"/>
                </a:solidFill>
                <a:latin typeface="Arial"/>
                <a:ea typeface="Arial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E6507"/>
                </a:solidFill>
                <a:latin typeface="Arial"/>
                <a:ea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rgbClr val="FF0000"/>
                </a:solidFill>
                <a:latin typeface="Arial"/>
                <a:ea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/>
                <a:ea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200" dirty="0" smtClean="0">
                <a:latin typeface="Arial" charset="0"/>
                <a:ea typeface="ＭＳ Ｐゴシック" charset="0"/>
              </a:rPr>
              <a:t>Being built with Jefferson Lab Superconducting RF technology</a:t>
            </a:r>
            <a:endParaRPr lang="en-US" sz="2000" dirty="0">
              <a:latin typeface="Arial" charset="0"/>
              <a:ea typeface="ＭＳ Ｐゴシック" charset="0"/>
            </a:endParaRPr>
          </a:p>
        </p:txBody>
      </p:sp>
      <p:sp>
        <p:nvSpPr>
          <p:cNvPr id="20" name="Bent Arrow 19"/>
          <p:cNvSpPr/>
          <p:nvPr/>
        </p:nvSpPr>
        <p:spPr bwMode="auto">
          <a:xfrm rot="5400000" flipH="1">
            <a:off x="6324600" y="4953000"/>
            <a:ext cx="914400" cy="609600"/>
          </a:xfrm>
          <a:prstGeom prst="bentArrow">
            <a:avLst>
              <a:gd name="adj1" fmla="val 20704"/>
              <a:gd name="adj2" fmla="val 25000"/>
              <a:gd name="adj3" fmla="val 25000"/>
              <a:gd name="adj4" fmla="val 8535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1" name="Bent Arrow 20"/>
          <p:cNvSpPr/>
          <p:nvPr/>
        </p:nvSpPr>
        <p:spPr bwMode="auto">
          <a:xfrm rot="5400000" flipH="1">
            <a:off x="4114800" y="4953000"/>
            <a:ext cx="914400" cy="609600"/>
          </a:xfrm>
          <a:prstGeom prst="bentArrow">
            <a:avLst>
              <a:gd name="adj1" fmla="val 20704"/>
              <a:gd name="adj2" fmla="val 25000"/>
              <a:gd name="adj3" fmla="val 25000"/>
              <a:gd name="adj4" fmla="val 8535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674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Discover</a:t>
            </a:r>
            <a:r>
              <a:rPr lang="en-US" baseline="0" dirty="0" smtClean="0"/>
              <a:t> the Secrets of the Universe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838200"/>
            <a:ext cx="4291101" cy="3124200"/>
          </a:xfrm>
          <a:prstGeom prst="rect">
            <a:avLst/>
          </a:prstGeom>
        </p:spPr>
      </p:pic>
      <p:pic>
        <p:nvPicPr>
          <p:cNvPr id="5" name="Picture 4" descr="Screen Shot 2016-06-08 at 5.30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83953"/>
            <a:ext cx="4446432" cy="29197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0" y="838200"/>
            <a:ext cx="11430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CEBAF</a:t>
            </a:r>
            <a:endParaRPr lang="en-US" sz="180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0" y="3352800"/>
            <a:ext cx="21336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LHC (Switzerland)</a:t>
            </a:r>
            <a:endParaRPr lang="en-US" sz="180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9" name="Picture 8" descr="Screen Shot 2016-06-08 at 5.32.58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0"/>
          <a:stretch/>
        </p:blipFill>
        <p:spPr>
          <a:xfrm>
            <a:off x="152400" y="3962400"/>
            <a:ext cx="5294393" cy="2590800"/>
          </a:xfrm>
          <a:prstGeom prst="rect">
            <a:avLst/>
          </a:prstGeom>
        </p:spPr>
      </p:pic>
      <p:pic>
        <p:nvPicPr>
          <p:cNvPr id="11" name="Picture 10" descr="Screen Shot 2016-06-08 at 5.36.4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810000"/>
            <a:ext cx="3593500" cy="271881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172200" y="3810000"/>
            <a:ext cx="17526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KEKB (Japan)</a:t>
            </a:r>
            <a:endParaRPr lang="en-US" sz="180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57400" y="4343400"/>
            <a:ext cx="21336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RHIC (New York)</a:t>
            </a:r>
            <a:endParaRPr lang="en-US" sz="180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297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Did Somebody Say CEBAF?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99" y="749300"/>
            <a:ext cx="5346053" cy="4851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700" y="850900"/>
            <a:ext cx="3797300" cy="60417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9383" y="5537200"/>
            <a:ext cx="391050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00" dirty="0" smtClean="0">
                <a:latin typeface="Arial"/>
                <a:ea typeface="Arial"/>
                <a:cs typeface="Arial"/>
              </a:rPr>
              <a:t>6-12 GeV (~1 MW) polarized electrons</a:t>
            </a:r>
          </a:p>
          <a:p>
            <a:pPr algn="ctr"/>
            <a:r>
              <a:rPr lang="en-US" sz="1700" dirty="0" smtClean="0">
                <a:latin typeface="Arial"/>
                <a:ea typeface="Arial"/>
                <a:cs typeface="Arial"/>
              </a:rPr>
              <a:t>1497 MHz beams</a:t>
            </a:r>
          </a:p>
          <a:p>
            <a:pPr algn="ctr"/>
            <a:r>
              <a:rPr lang="en-US" sz="1700" dirty="0" smtClean="0">
                <a:latin typeface="Arial"/>
                <a:ea typeface="Arial"/>
                <a:cs typeface="Arial"/>
              </a:rPr>
              <a:t>Circumference ~1300m (0.8 miles)</a:t>
            </a:r>
          </a:p>
          <a:p>
            <a:pPr algn="ctr"/>
            <a:r>
              <a:rPr lang="en-US" sz="1700" dirty="0" smtClean="0">
                <a:latin typeface="Arial"/>
                <a:ea typeface="Arial"/>
                <a:cs typeface="Arial"/>
              </a:rPr>
              <a:t>CW recirculating linacs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79800" y="4279900"/>
            <a:ext cx="1891113" cy="369332"/>
          </a:xfrm>
          <a:prstGeom prst="rect">
            <a:avLst/>
          </a:prstGeom>
          <a:solidFill>
            <a:srgbClr val="DAEDEF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/>
                <a:ea typeface="Arial"/>
                <a:cs typeface="Arial"/>
              </a:rPr>
              <a:t>RF and magnets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54100" y="1206500"/>
            <a:ext cx="1891113" cy="369332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/>
                <a:ea typeface="Arial"/>
                <a:cs typeface="Arial"/>
              </a:rPr>
              <a:t>RF and magnets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54400" y="1104900"/>
            <a:ext cx="1070012" cy="369332"/>
          </a:xfrm>
          <a:prstGeom prst="rect">
            <a:avLst/>
          </a:prstGeom>
          <a:solidFill>
            <a:srgbClr val="DAEDEF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/>
                <a:ea typeface="Arial"/>
                <a:cs typeface="Arial"/>
              </a:rPr>
              <a:t>magnets</a:t>
            </a:r>
          </a:p>
        </p:txBody>
      </p:sp>
    </p:spTree>
    <p:extLst>
      <p:ext uri="{BB962C8B-B14F-4D97-AF65-F5344CB8AC3E}">
        <p14:creationId xmlns:p14="http://schemas.microsoft.com/office/powerpoint/2010/main" val="804421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CEBAF Tunnel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78142"/>
            <a:ext cx="3761654" cy="51525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901700"/>
            <a:ext cx="5334000" cy="31426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93900" y="952500"/>
            <a:ext cx="1493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/>
                <a:ea typeface="Arial"/>
                <a:cs typeface="Arial"/>
              </a:rPr>
              <a:t>Arc magnets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27800" y="3581400"/>
            <a:ext cx="2481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/>
                <a:ea typeface="Arial"/>
                <a:cs typeface="Arial"/>
              </a:rPr>
              <a:t>Linac RF </a:t>
            </a:r>
            <a:r>
              <a:rPr lang="en-US" sz="1800" dirty="0" err="1" smtClean="0">
                <a:latin typeface="Arial"/>
                <a:ea typeface="Arial"/>
                <a:cs typeface="Arial"/>
              </a:rPr>
              <a:t>cryomodules</a:t>
            </a:r>
            <a:endParaRPr lang="en-US" sz="1800" dirty="0" smtClean="0">
              <a:latin typeface="Arial"/>
              <a:ea typeface="Arial"/>
              <a:cs typeface="Arial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822700" y="4127500"/>
            <a:ext cx="5321300" cy="2298700"/>
          </a:xfrm>
        </p:spPr>
        <p:txBody>
          <a:bodyPr/>
          <a:lstStyle/>
          <a:p>
            <a:r>
              <a:rPr lang="en-US" sz="2200" dirty="0" smtClean="0"/>
              <a:t>Superconducting RF operates at 2K</a:t>
            </a:r>
          </a:p>
          <a:p>
            <a:r>
              <a:rPr lang="en-US" sz="2200" dirty="0" smtClean="0"/>
              <a:t>High vacuum systems</a:t>
            </a:r>
          </a:p>
          <a:p>
            <a:r>
              <a:rPr lang="en-US" sz="2200" dirty="0" smtClean="0"/>
              <a:t>Instrumentation/diagnostic systems</a:t>
            </a:r>
          </a:p>
          <a:p>
            <a:r>
              <a:rPr lang="en-US" sz="2200" dirty="0" smtClean="0"/>
              <a:t>High-power electrical systems</a:t>
            </a:r>
          </a:p>
          <a:p>
            <a:r>
              <a:rPr lang="en-US" sz="2200" dirty="0" smtClean="0"/>
              <a:t>Control system: 10k+ control points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766911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Beam of Particles is a Very Useful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beam of the right particles with the right energy at </a:t>
            </a:r>
            <a:r>
              <a:rPr lang="en-US" dirty="0" smtClean="0"/>
              <a:t>the right </a:t>
            </a:r>
            <a:r>
              <a:rPr lang="en-US" dirty="0"/>
              <a:t>intensity </a:t>
            </a:r>
            <a:r>
              <a:rPr lang="en-US" dirty="0" smtClean="0"/>
              <a:t>can…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dirty="0" smtClean="0"/>
              <a:t>… or discover the secrets of the universe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380614"/>
              </p:ext>
            </p:extLst>
          </p:nvPr>
        </p:nvGraphicFramePr>
        <p:xfrm>
          <a:off x="838200" y="2133600"/>
          <a:ext cx="8153400" cy="2966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076700"/>
                <a:gridCol w="40767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Shrink a tumor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Produce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cleaner energy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Spot suspicious cargo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Make a better radial tire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Clean up dirty drinking water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Map a protein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Study a nuclear explosion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Design a new drug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Make a heat-resistant cable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Diagnose a disease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Reduce nuclear waste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Detect an art forgery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Implant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ions in a semiconductor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Prospect for oil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Date an archaeological find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Package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a Thanksgiving turkey</a:t>
                      </a:r>
                      <a:endParaRPr lang="en-US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810000" y="6321623"/>
            <a:ext cx="4343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  <a:latin typeface="Arial"/>
                <a:ea typeface="Arial"/>
                <a:cs typeface="Arial"/>
              </a:rPr>
              <a:t>Accelerators for America’s Future, DOE report, 2010</a:t>
            </a:r>
            <a:endParaRPr lang="en-US" sz="1400" dirty="0">
              <a:solidFill>
                <a:srgbClr val="008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5105400"/>
            <a:ext cx="1981200" cy="128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76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CEBAF?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54100"/>
            <a:ext cx="7772400" cy="5257800"/>
          </a:xfrm>
        </p:spPr>
        <p:txBody>
          <a:bodyPr/>
          <a:lstStyle/>
          <a:p>
            <a:r>
              <a:rPr lang="en-US" sz="2200" dirty="0" smtClean="0"/>
              <a:t>Let’s say we want to do a diffraction/scattering experiment to get images of atomic nuclei (protons and neutrons)</a:t>
            </a:r>
          </a:p>
          <a:p>
            <a:endParaRPr lang="en-US" sz="1200" dirty="0"/>
          </a:p>
          <a:p>
            <a:pPr lvl="1"/>
            <a:r>
              <a:rPr lang="en-US" sz="2000" dirty="0" smtClean="0"/>
              <a:t>Proton charge radius: ~0.88 x 10</a:t>
            </a:r>
            <a:r>
              <a:rPr lang="en-US" sz="2000" baseline="30000" dirty="0" smtClean="0"/>
              <a:t>-15</a:t>
            </a:r>
            <a:r>
              <a:rPr lang="en-US" sz="2000" dirty="0" smtClean="0"/>
              <a:t> m   (0.88 </a:t>
            </a:r>
            <a:r>
              <a:rPr lang="en-US" sz="2000" dirty="0" err="1" smtClean="0"/>
              <a:t>fm</a:t>
            </a:r>
            <a:r>
              <a:rPr lang="en-US" sz="2000" dirty="0" smtClean="0"/>
              <a:t>)</a:t>
            </a:r>
          </a:p>
          <a:p>
            <a:pPr lvl="1"/>
            <a:endParaRPr lang="en-US" sz="1200" dirty="0"/>
          </a:p>
          <a:p>
            <a:r>
              <a:rPr lang="en-US" sz="2200" dirty="0" smtClean="0"/>
              <a:t>We also want to measure electroweak interactions</a:t>
            </a:r>
          </a:p>
          <a:p>
            <a:pPr lvl="1"/>
            <a:r>
              <a:rPr lang="en-US" sz="2000" dirty="0" smtClean="0"/>
              <a:t>So our probe better be EM charged and polarizable (to see asymmetric scattering from weak force parity violation)</a:t>
            </a:r>
          </a:p>
          <a:p>
            <a:pPr lvl="1"/>
            <a:endParaRPr lang="en-US" sz="1200" dirty="0"/>
          </a:p>
          <a:p>
            <a:r>
              <a:rPr lang="en-US" sz="2200" dirty="0" smtClean="0"/>
              <a:t>High-energy electrons fit the bill perfectly</a:t>
            </a:r>
          </a:p>
          <a:p>
            <a:endParaRPr lang="en-US" sz="1200" dirty="0"/>
          </a:p>
          <a:p>
            <a:endParaRPr lang="en-US" dirty="0" smtClean="0"/>
          </a:p>
          <a:p>
            <a:pPr lvl="1"/>
            <a:r>
              <a:rPr lang="en-US" sz="2000" dirty="0" smtClean="0"/>
              <a:t>Higher energies can also excite new nuclear/</a:t>
            </a:r>
            <a:r>
              <a:rPr lang="en-US" sz="2000" dirty="0" err="1" smtClean="0"/>
              <a:t>parton</a:t>
            </a:r>
            <a:r>
              <a:rPr lang="en-US" sz="2000" dirty="0" smtClean="0"/>
              <a:t> states</a:t>
            </a:r>
          </a:p>
          <a:p>
            <a:pPr lvl="1"/>
            <a:r>
              <a:rPr lang="en-US" sz="2000" dirty="0" smtClean="0"/>
              <a:t>Polarized beam asymmetries are sensitive to weak interaction currents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953" y="4337685"/>
            <a:ext cx="5916295" cy="69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46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CEBAF?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77900"/>
            <a:ext cx="7772400" cy="5041900"/>
          </a:xfrm>
        </p:spPr>
        <p:txBody>
          <a:bodyPr/>
          <a:lstStyle/>
          <a:p>
            <a:r>
              <a:rPr lang="en-US" sz="2200" dirty="0" smtClean="0"/>
              <a:t>A multi-GeV continuous electron beam is not common!</a:t>
            </a:r>
          </a:p>
          <a:p>
            <a:pPr lvl="1"/>
            <a:r>
              <a:rPr lang="en-US" sz="2000" dirty="0" smtClean="0"/>
              <a:t>Equivalent to accelerating through GV of potential</a:t>
            </a:r>
          </a:p>
          <a:p>
            <a:pPr lvl="1"/>
            <a:r>
              <a:rPr lang="en-US" sz="2000" dirty="0" smtClean="0"/>
              <a:t>Far far too large to create with electrostatics</a:t>
            </a:r>
          </a:p>
          <a:p>
            <a:pPr lvl="1"/>
            <a:endParaRPr lang="en-US" dirty="0"/>
          </a:p>
          <a:p>
            <a:r>
              <a:rPr lang="en-US" sz="2200" dirty="0" smtClean="0"/>
              <a:t>Regular (non-superconducting) RF cavities?</a:t>
            </a:r>
          </a:p>
          <a:p>
            <a:pPr lvl="1"/>
            <a:r>
              <a:rPr lang="en-US" sz="2000" dirty="0" smtClean="0"/>
              <a:t>CW state of the art was ~2 MV/m: 2 GeV = 1 km of cavities</a:t>
            </a:r>
          </a:p>
          <a:p>
            <a:pPr lvl="1"/>
            <a:r>
              <a:rPr lang="en-US" sz="2000" dirty="0" smtClean="0"/>
              <a:t>We want high frequency (100s of MHz): </a:t>
            </a:r>
            <a:r>
              <a:rPr lang="en-US" sz="2000" b="1" dirty="0" smtClean="0"/>
              <a:t>high </a:t>
            </a:r>
            <a:r>
              <a:rPr lang="en-US" sz="2000" b="1" dirty="0" err="1" smtClean="0"/>
              <a:t>Ohmic</a:t>
            </a:r>
            <a:r>
              <a:rPr lang="en-US" sz="2000" b="1" dirty="0" smtClean="0"/>
              <a:t> losses</a:t>
            </a:r>
          </a:p>
          <a:p>
            <a:pPr lvl="1"/>
            <a:r>
              <a:rPr lang="en-US" sz="2000" dirty="0" smtClean="0"/>
              <a:t>This implies many 10s of MW of wall plug power!</a:t>
            </a:r>
          </a:p>
          <a:p>
            <a:pPr lvl="1"/>
            <a:endParaRPr lang="en-US" dirty="0"/>
          </a:p>
          <a:p>
            <a:r>
              <a:rPr lang="en-US" sz="2200" dirty="0" smtClean="0"/>
              <a:t>Superconducting RF cavities!</a:t>
            </a:r>
          </a:p>
          <a:p>
            <a:pPr lvl="1"/>
            <a:r>
              <a:rPr lang="en-US" sz="2000" dirty="0" smtClean="0"/>
              <a:t>Requires construction of large 2K (or 4K) cryogenic facility</a:t>
            </a:r>
          </a:p>
          <a:p>
            <a:pPr lvl="1"/>
            <a:r>
              <a:rPr lang="en-US" sz="2000" dirty="0" smtClean="0"/>
              <a:t>But can achieve high energy, “high current” CW beams</a:t>
            </a:r>
          </a:p>
          <a:p>
            <a:pPr lvl="1"/>
            <a:r>
              <a:rPr lang="en-US" sz="2000" dirty="0" smtClean="0"/>
              <a:t>Original gradients: ~5 MV/m       =&gt;      </a:t>
            </a:r>
            <a:r>
              <a:rPr lang="en-US" sz="2000" dirty="0" err="1" smtClean="0"/>
              <a:t>E</a:t>
            </a:r>
            <a:r>
              <a:rPr lang="en-US" sz="2000" baseline="-25000" dirty="0" err="1" smtClean="0"/>
              <a:t>e</a:t>
            </a:r>
            <a:r>
              <a:rPr lang="en-US" sz="2000" dirty="0" smtClean="0"/>
              <a:t> ~ 4 </a:t>
            </a:r>
            <a:r>
              <a:rPr lang="en-US" sz="2000" dirty="0"/>
              <a:t>G</a:t>
            </a:r>
            <a:r>
              <a:rPr lang="en-US" sz="2000" dirty="0" smtClean="0"/>
              <a:t>eV</a:t>
            </a:r>
          </a:p>
          <a:p>
            <a:pPr lvl="1"/>
            <a:r>
              <a:rPr lang="en-US" sz="2000" dirty="0" smtClean="0"/>
              <a:t>The first major superconducting RF facility in the world</a:t>
            </a:r>
          </a:p>
        </p:txBody>
      </p:sp>
    </p:spTree>
    <p:extLst>
      <p:ext uri="{BB962C8B-B14F-4D97-AF65-F5344CB8AC3E}">
        <p14:creationId xmlns:p14="http://schemas.microsoft.com/office/powerpoint/2010/main" val="2173593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CEBAF Reminder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898974" y="1155700"/>
            <a:ext cx="5346053" cy="4851400"/>
            <a:chOff x="63499" y="863600"/>
            <a:chExt cx="5346053" cy="48514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499" y="863600"/>
              <a:ext cx="5346053" cy="48514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479800" y="4394200"/>
              <a:ext cx="1891113" cy="369332"/>
            </a:xfrm>
            <a:prstGeom prst="rect">
              <a:avLst/>
            </a:prstGeom>
            <a:solidFill>
              <a:srgbClr val="DAEDEF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Arial"/>
                  <a:ea typeface="Arial"/>
                  <a:cs typeface="Arial"/>
                </a:rPr>
                <a:t>RF and magnets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54100" y="1320800"/>
              <a:ext cx="1891113" cy="369332"/>
            </a:xfrm>
            <a:prstGeom prst="rect">
              <a:avLst/>
            </a:prstGeom>
            <a:solidFill>
              <a:schemeClr val="accent5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Arial"/>
                  <a:ea typeface="Arial"/>
                  <a:cs typeface="Arial"/>
                </a:rPr>
                <a:t>RF and magnets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454400" y="1219200"/>
              <a:ext cx="1070012" cy="369332"/>
            </a:xfrm>
            <a:prstGeom prst="rect">
              <a:avLst/>
            </a:prstGeom>
            <a:solidFill>
              <a:srgbClr val="DAEDEF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Arial"/>
                  <a:ea typeface="Arial"/>
                  <a:cs typeface="Arial"/>
                </a:rPr>
                <a:t>magnets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3360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Refurbished CEBAF RF Cavities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432300"/>
            <a:ext cx="8051800" cy="1663700"/>
          </a:xfrm>
        </p:spPr>
        <p:txBody>
          <a:bodyPr/>
          <a:lstStyle/>
          <a:p>
            <a:r>
              <a:rPr lang="en-US" sz="2200" dirty="0" smtClean="0"/>
              <a:t>Made out of very pure large-grain </a:t>
            </a:r>
            <a:r>
              <a:rPr lang="en-US" sz="2200" dirty="0" err="1" smtClean="0"/>
              <a:t>Nb</a:t>
            </a:r>
            <a:endParaRPr lang="en-US" sz="2200" dirty="0" smtClean="0"/>
          </a:p>
          <a:p>
            <a:pPr lvl="1"/>
            <a:r>
              <a:rPr lang="en-US" sz="2000" dirty="0" smtClean="0"/>
              <a:t>Superconducting RF technology research is a very active area</a:t>
            </a:r>
          </a:p>
          <a:p>
            <a:pPr lvl="2"/>
            <a:r>
              <a:rPr lang="en-US" sz="1800" dirty="0" smtClean="0"/>
              <a:t>Includes many active control loops for consistent fields</a:t>
            </a:r>
          </a:p>
          <a:p>
            <a:pPr lvl="1"/>
            <a:r>
              <a:rPr lang="en-US" sz="2000" dirty="0" err="1" smtClean="0"/>
              <a:t>Nb</a:t>
            </a:r>
            <a:r>
              <a:rPr lang="en-US" sz="2000" dirty="0" smtClean="0"/>
              <a:t> RF technology theoretical limit: 55 MV/m</a:t>
            </a:r>
          </a:p>
          <a:p>
            <a:pPr lvl="1"/>
            <a:r>
              <a:rPr lang="en-US" sz="2000" dirty="0" smtClean="0"/>
              <a:t>Insulating cryomodule layers removed here for visibility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7100"/>
            <a:ext cx="9144000" cy="317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581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CEBAF: From 6 GeV to 12 GeV</a:t>
            </a:r>
            <a:endParaRPr lang="en-US" dirty="0"/>
          </a:p>
        </p:txBody>
      </p:sp>
      <p:pic>
        <p:nvPicPr>
          <p:cNvPr id="4" name="Picture 3" descr="upgrade_26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9" y="711577"/>
            <a:ext cx="8884920" cy="565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34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C100</a:t>
            </a:r>
            <a:r>
              <a:rPr lang="en-US" baseline="0" dirty="0" smtClean="0"/>
              <a:t> 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98500"/>
            <a:ext cx="7772400" cy="1409700"/>
          </a:xfrm>
        </p:spPr>
        <p:txBody>
          <a:bodyPr/>
          <a:lstStyle/>
          <a:p>
            <a:r>
              <a:rPr lang="en-US" sz="2200" dirty="0" smtClean="0"/>
              <a:t>New RF </a:t>
            </a:r>
            <a:r>
              <a:rPr lang="en-US" sz="2200" dirty="0" err="1" smtClean="0"/>
              <a:t>cryomodules</a:t>
            </a:r>
            <a:r>
              <a:rPr lang="en-US" sz="2200" dirty="0" smtClean="0"/>
              <a:t>: 4x gradient of old modules</a:t>
            </a:r>
          </a:p>
          <a:p>
            <a:pPr lvl="1"/>
            <a:r>
              <a:rPr lang="en-US" sz="2000" dirty="0" smtClean="0"/>
              <a:t>Adding 5 new modules doubles energy of accelerator</a:t>
            </a:r>
          </a:p>
          <a:p>
            <a:pPr lvl="1"/>
            <a:r>
              <a:rPr lang="en-US" sz="2000" dirty="0" smtClean="0"/>
              <a:t>Each module: 20 MV/m, ~100 MeV energy gain/module</a:t>
            </a:r>
            <a:endParaRPr lang="en-US" sz="2000" dirty="0"/>
          </a:p>
        </p:txBody>
      </p:sp>
      <p:grpSp>
        <p:nvGrpSpPr>
          <p:cNvPr id="6" name="Group 5"/>
          <p:cNvGrpSpPr/>
          <p:nvPr/>
        </p:nvGrpSpPr>
        <p:grpSpPr>
          <a:xfrm>
            <a:off x="296767" y="2133085"/>
            <a:ext cx="8550466" cy="4039115"/>
            <a:chOff x="495100" y="2234685"/>
            <a:chExt cx="8550466" cy="403911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100" y="2234685"/>
              <a:ext cx="3043043" cy="403911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1100" y="2235200"/>
              <a:ext cx="5324466" cy="403860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749300" y="5435600"/>
            <a:ext cx="1044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err="1" smtClean="0">
                <a:latin typeface="Arial"/>
                <a:ea typeface="Arial"/>
                <a:cs typeface="Arial"/>
              </a:rPr>
              <a:t>Ilkyoung</a:t>
            </a:r>
            <a:endParaRPr lang="en-US" sz="1800" dirty="0" smtClean="0">
              <a:latin typeface="Arial"/>
              <a:ea typeface="Arial"/>
              <a:cs typeface="Arial"/>
            </a:endParaRPr>
          </a:p>
          <a:p>
            <a:pPr algn="ctr"/>
            <a:r>
              <a:rPr lang="en-US" sz="1800" dirty="0" smtClean="0">
                <a:latin typeface="Arial"/>
                <a:ea typeface="Arial"/>
                <a:cs typeface="Arial"/>
              </a:rPr>
              <a:t>Shin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06313" y="3454400"/>
            <a:ext cx="1686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</a:rPr>
              <a:t>Shahid</a:t>
            </a:r>
            <a:r>
              <a:rPr lang="en-US" sz="1800" dirty="0" smtClean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Ahmed</a:t>
            </a:r>
          </a:p>
        </p:txBody>
      </p:sp>
    </p:spTree>
    <p:extLst>
      <p:ext uri="{BB962C8B-B14F-4D97-AF65-F5344CB8AC3E}">
        <p14:creationId xmlns:p14="http://schemas.microsoft.com/office/powerpoint/2010/main" val="269756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you!!!</a:t>
            </a:r>
            <a:endParaRPr lang="en-US" dirty="0"/>
          </a:p>
        </p:txBody>
      </p:sp>
      <p:pic>
        <p:nvPicPr>
          <p:cNvPr id="3" name="Picture 2" descr="string_theor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621538"/>
            <a:ext cx="6146800" cy="593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2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 Glory not a Beam is left…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b="1" dirty="0"/>
              <a:t>beam</a:t>
            </a:r>
            <a:r>
              <a:rPr lang="en-US" dirty="0"/>
              <a:t> of the right particles with the right energy at </a:t>
            </a:r>
            <a:r>
              <a:rPr lang="en-US" dirty="0" smtClean="0"/>
              <a:t>the right intensity…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400800" y="609600"/>
            <a:ext cx="1752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  <a:latin typeface="Arial"/>
                <a:ea typeface="Arial"/>
                <a:cs typeface="Arial"/>
              </a:rPr>
              <a:t>E. Dickinson (1685)</a:t>
            </a:r>
            <a:endParaRPr lang="en-US" sz="1400" dirty="0">
              <a:solidFill>
                <a:srgbClr val="008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4533" b="7835"/>
          <a:stretch/>
        </p:blipFill>
        <p:spPr>
          <a:xfrm>
            <a:off x="2286000" y="2092799"/>
            <a:ext cx="4495800" cy="232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509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 Glory not a Beam is left…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b="1" dirty="0"/>
              <a:t>beam</a:t>
            </a:r>
            <a:r>
              <a:rPr lang="en-US" dirty="0"/>
              <a:t> of the right particles with the right energy at </a:t>
            </a:r>
            <a:r>
              <a:rPr lang="en-US" dirty="0" smtClean="0"/>
              <a:t>the right intensity…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 smtClean="0"/>
              <a:t>Directed</a:t>
            </a:r>
          </a:p>
          <a:p>
            <a:pPr lvl="1"/>
            <a:r>
              <a:rPr lang="en-US" dirty="0" smtClean="0"/>
              <a:t>Focused</a:t>
            </a:r>
          </a:p>
          <a:p>
            <a:pPr lvl="1"/>
            <a:r>
              <a:rPr lang="en-US" dirty="0" smtClean="0"/>
              <a:t>Controlled</a:t>
            </a:r>
          </a:p>
        </p:txBody>
      </p:sp>
      <p:sp>
        <p:nvSpPr>
          <p:cNvPr id="8" name="Rectangle 7"/>
          <p:cNvSpPr/>
          <p:nvPr/>
        </p:nvSpPr>
        <p:spPr>
          <a:xfrm>
            <a:off x="6400800" y="609600"/>
            <a:ext cx="1752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  <a:latin typeface="Arial"/>
                <a:ea typeface="Arial"/>
                <a:cs typeface="Arial"/>
              </a:rPr>
              <a:t>E. Dickinson (1685)</a:t>
            </a:r>
            <a:endParaRPr lang="en-US" sz="1400" dirty="0">
              <a:solidFill>
                <a:srgbClr val="008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4533" b="7835"/>
          <a:stretch/>
        </p:blipFill>
        <p:spPr>
          <a:xfrm>
            <a:off x="2286000" y="2092799"/>
            <a:ext cx="4495800" cy="232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917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bg2">
            <a:lumMod val="50000"/>
          </a:schemeClr>
        </a:solidFill>
      </a:spPr>
      <a:bodyPr wrap="square" rtlCol="0">
        <a:spAutoFit/>
      </a:bodyPr>
      <a:lstStyle>
        <a:defPPr>
          <a:defRPr sz="1600" dirty="0" smtClean="0">
            <a:solidFill>
              <a:schemeClr val="tx2"/>
            </a:solidFill>
            <a:latin typeface="Arial"/>
            <a:cs typeface="Arial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5566</TotalTime>
  <Words>3594</Words>
  <Application>Microsoft Macintosh PowerPoint</Application>
  <PresentationFormat>On-screen Show (4:3)</PresentationFormat>
  <Paragraphs>668</Paragraphs>
  <Slides>76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76</vt:i4>
      </vt:variant>
    </vt:vector>
  </HeadingPairs>
  <TitlesOfParts>
    <vt:vector size="78" baseType="lpstr">
      <vt:lpstr>Office Theme</vt:lpstr>
      <vt:lpstr>JLabPowerpointMain</vt:lpstr>
      <vt:lpstr>PowerPoint Presentation</vt:lpstr>
      <vt:lpstr>GSPDA Summer Lecture Series</vt:lpstr>
      <vt:lpstr>History: Jean-Antoine Nollet</vt:lpstr>
      <vt:lpstr>The Monkotron</vt:lpstr>
      <vt:lpstr>We’ve Come A Long Way Since This</vt:lpstr>
      <vt:lpstr>A Beam of Particles is a Very Useful Tool</vt:lpstr>
      <vt:lpstr>A Beam of Particles is a Very Useful Tool</vt:lpstr>
      <vt:lpstr>Of Glory not a Beam is left…</vt:lpstr>
      <vt:lpstr>Of Glory not a Beam is left…</vt:lpstr>
      <vt:lpstr>Of Glory not a Beam is left…</vt:lpstr>
      <vt:lpstr>The Right Particles</vt:lpstr>
      <vt:lpstr>The Right Particles</vt:lpstr>
      <vt:lpstr>The Right Energy</vt:lpstr>
      <vt:lpstr>The Right Energy</vt:lpstr>
      <vt:lpstr>The Right Energy</vt:lpstr>
      <vt:lpstr>The Right Energy</vt:lpstr>
      <vt:lpstr>The Right Energy</vt:lpstr>
      <vt:lpstr>How Accelerators Accelerate</vt:lpstr>
      <vt:lpstr>How Accelerators Accelerate</vt:lpstr>
      <vt:lpstr>DC Accelerating Gaps: Cockcroft-Walton</vt:lpstr>
      <vt:lpstr>DC Accelerating Gaps: Van de Graaff</vt:lpstr>
      <vt:lpstr>Van de Graaff Popularity</vt:lpstr>
      <vt:lpstr>Van de Graaff Popularity</vt:lpstr>
      <vt:lpstr>DC Accelerating Gaps: Tandem Van de Graaff</vt:lpstr>
      <vt:lpstr>From Electrostatic to RF Acceleration</vt:lpstr>
      <vt:lpstr>“Radio Frequency” RF Cavity Examples</vt:lpstr>
      <vt:lpstr>Advanced Acceleration Methods</vt:lpstr>
      <vt:lpstr>BELLA (Berkeley Lab) Makes the News</vt:lpstr>
      <vt:lpstr>Applied Special Relativity</vt:lpstr>
      <vt:lpstr>Applied Special Relativity</vt:lpstr>
      <vt:lpstr>Applied Special Relativity</vt:lpstr>
      <vt:lpstr>Relative Relativity</vt:lpstr>
      <vt:lpstr>Relative Relativity</vt:lpstr>
      <vt:lpstr>Relative Relativity</vt:lpstr>
      <vt:lpstr>Relative Relativity</vt:lpstr>
      <vt:lpstr>“Convenient” Units</vt:lpstr>
      <vt:lpstr>“Convenient” Units</vt:lpstr>
      <vt:lpstr>“Convenient” Units</vt:lpstr>
      <vt:lpstr>“Convenient” Units</vt:lpstr>
      <vt:lpstr>The Right Intensity</vt:lpstr>
      <vt:lpstr>The Right Intensity</vt:lpstr>
      <vt:lpstr>The Right Intensity</vt:lpstr>
      <vt:lpstr>The Right Intensity</vt:lpstr>
      <vt:lpstr>The Right Intensity</vt:lpstr>
      <vt:lpstr>Dipole Field</vt:lpstr>
      <vt:lpstr>The Right Intensity</vt:lpstr>
      <vt:lpstr>The Right Intensity</vt:lpstr>
      <vt:lpstr>The Right Intensity</vt:lpstr>
      <vt:lpstr>Quadrupole Field</vt:lpstr>
      <vt:lpstr>Accelerator Magnet Examples</vt:lpstr>
      <vt:lpstr>Normal vs Superconducting Magnets </vt:lpstr>
      <vt:lpstr>Picturing Drift and Quadrupole Motion</vt:lpstr>
      <vt:lpstr>Putting It All Together</vt:lpstr>
      <vt:lpstr>Stretch Break</vt:lpstr>
      <vt:lpstr>A Beam of Particles is a Very Useful Tool</vt:lpstr>
      <vt:lpstr>A Beam of Particles is a Very Useful Tool</vt:lpstr>
      <vt:lpstr>Shrink a Tumor: X-Ray Radiotherapy</vt:lpstr>
      <vt:lpstr>Shrink a Tumor: Proton Radiotherapy</vt:lpstr>
      <vt:lpstr>Shrink a Tumor: Radiotherapy Cyclotron</vt:lpstr>
      <vt:lpstr>Produce Cleaner Energy</vt:lpstr>
      <vt:lpstr>Produce Cleaner Energy: Thorium Reactor</vt:lpstr>
      <vt:lpstr>Date an Archaeological Find</vt:lpstr>
      <vt:lpstr>Map a Protein</vt:lpstr>
      <vt:lpstr>Map a Protein</vt:lpstr>
      <vt:lpstr>Map a Protein… with Free Electron Lasers (FELs)</vt:lpstr>
      <vt:lpstr>Map a Protein… with LCLS-II FEL at SLAC</vt:lpstr>
      <vt:lpstr>Discover the Secrets of the Universe</vt:lpstr>
      <vt:lpstr>Did Somebody Say CEBAF?</vt:lpstr>
      <vt:lpstr>The CEBAF Tunnel</vt:lpstr>
      <vt:lpstr>Why CEBAF?</vt:lpstr>
      <vt:lpstr>How CEBAF?</vt:lpstr>
      <vt:lpstr>CEBAF Reminder</vt:lpstr>
      <vt:lpstr>Refurbished CEBAF RF Cavities</vt:lpstr>
      <vt:lpstr>CEBAF: From 6 GeV to 12 GeV</vt:lpstr>
      <vt:lpstr>C100 RF</vt:lpstr>
      <vt:lpstr>Thank you!!!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Shannan Kyte</dc:creator>
  <cp:lastModifiedBy>Todd Satogata</cp:lastModifiedBy>
  <cp:revision>894</cp:revision>
  <cp:lastPrinted>2013-01-14T12:47:15Z</cp:lastPrinted>
  <dcterms:created xsi:type="dcterms:W3CDTF">2011-09-01T16:33:54Z</dcterms:created>
  <dcterms:modified xsi:type="dcterms:W3CDTF">2016-06-09T14:14:49Z</dcterms:modified>
</cp:coreProperties>
</file>