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9" r:id="rId2"/>
    <p:sldId id="270" r:id="rId3"/>
    <p:sldId id="364" r:id="rId4"/>
    <p:sldId id="273" r:id="rId5"/>
    <p:sldId id="275" r:id="rId6"/>
    <p:sldId id="276" r:id="rId7"/>
    <p:sldId id="363" r:id="rId8"/>
    <p:sldId id="361" r:id="rId9"/>
    <p:sldId id="362" r:id="rId10"/>
    <p:sldId id="353" r:id="rId11"/>
    <p:sldId id="290" r:id="rId12"/>
    <p:sldId id="291" r:id="rId13"/>
    <p:sldId id="354" r:id="rId14"/>
    <p:sldId id="292" r:id="rId15"/>
    <p:sldId id="300" r:id="rId16"/>
    <p:sldId id="301" r:id="rId17"/>
    <p:sldId id="302" r:id="rId18"/>
    <p:sldId id="303" r:id="rId19"/>
    <p:sldId id="304" r:id="rId20"/>
    <p:sldId id="305" r:id="rId21"/>
    <p:sldId id="349" r:id="rId22"/>
    <p:sldId id="309" r:id="rId23"/>
    <p:sldId id="334" r:id="rId24"/>
    <p:sldId id="311" r:id="rId25"/>
    <p:sldId id="312" r:id="rId26"/>
    <p:sldId id="327" r:id="rId27"/>
    <p:sldId id="332" r:id="rId28"/>
    <p:sldId id="329" r:id="rId29"/>
    <p:sldId id="330" r:id="rId30"/>
    <p:sldId id="333" r:id="rId31"/>
    <p:sldId id="331" r:id="rId32"/>
    <p:sldId id="355" r:id="rId33"/>
    <p:sldId id="336" r:id="rId34"/>
    <p:sldId id="314" r:id="rId35"/>
    <p:sldId id="335" r:id="rId36"/>
    <p:sldId id="337" r:id="rId37"/>
    <p:sldId id="350" r:id="rId38"/>
    <p:sldId id="316" r:id="rId39"/>
    <p:sldId id="340" r:id="rId40"/>
    <p:sldId id="356" r:id="rId41"/>
    <p:sldId id="341" r:id="rId42"/>
    <p:sldId id="318" r:id="rId43"/>
    <p:sldId id="342" r:id="rId44"/>
    <p:sldId id="343" r:id="rId45"/>
    <p:sldId id="357" r:id="rId46"/>
    <p:sldId id="358" r:id="rId47"/>
    <p:sldId id="307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4" autoAdjust="0"/>
    <p:restoredTop sz="92664" autoAdjust="0"/>
  </p:normalViewPr>
  <p:slideViewPr>
    <p:cSldViewPr>
      <p:cViewPr varScale="1">
        <p:scale>
          <a:sx n="99" d="100"/>
          <a:sy n="99" d="100"/>
        </p:scale>
        <p:origin x="-96" y="-82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50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20" Type="http://schemas.openxmlformats.org/officeDocument/2006/relationships/slide" Target="slides/slide23.xml"/><Relationship Id="rId21" Type="http://schemas.openxmlformats.org/officeDocument/2006/relationships/slide" Target="slides/slide24.xml"/><Relationship Id="rId22" Type="http://schemas.openxmlformats.org/officeDocument/2006/relationships/slide" Target="slides/slide25.xml"/><Relationship Id="rId23" Type="http://schemas.openxmlformats.org/officeDocument/2006/relationships/slide" Target="slides/slide26.xml"/><Relationship Id="rId24" Type="http://schemas.openxmlformats.org/officeDocument/2006/relationships/slide" Target="slides/slide28.xml"/><Relationship Id="rId25" Type="http://schemas.openxmlformats.org/officeDocument/2006/relationships/slide" Target="slides/slide29.xml"/><Relationship Id="rId26" Type="http://schemas.openxmlformats.org/officeDocument/2006/relationships/slide" Target="slides/slide30.xml"/><Relationship Id="rId27" Type="http://schemas.openxmlformats.org/officeDocument/2006/relationships/slide" Target="slides/slide31.xml"/><Relationship Id="rId28" Type="http://schemas.openxmlformats.org/officeDocument/2006/relationships/slide" Target="slides/slide34.xml"/><Relationship Id="rId29" Type="http://schemas.openxmlformats.org/officeDocument/2006/relationships/slide" Target="slides/slide35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30" Type="http://schemas.openxmlformats.org/officeDocument/2006/relationships/slide" Target="slides/slide36.xml"/><Relationship Id="rId31" Type="http://schemas.openxmlformats.org/officeDocument/2006/relationships/slide" Target="slides/slide38.xml"/><Relationship Id="rId32" Type="http://schemas.openxmlformats.org/officeDocument/2006/relationships/slide" Target="slides/slide40.xml"/><Relationship Id="rId9" Type="http://schemas.openxmlformats.org/officeDocument/2006/relationships/slide" Target="slides/slide11.xml"/><Relationship Id="rId6" Type="http://schemas.openxmlformats.org/officeDocument/2006/relationships/slide" Target="slides/slide8.xml"/><Relationship Id="rId7" Type="http://schemas.openxmlformats.org/officeDocument/2006/relationships/slide" Target="slides/slide9.xml"/><Relationship Id="rId8" Type="http://schemas.openxmlformats.org/officeDocument/2006/relationships/slide" Target="slides/slide10.xml"/><Relationship Id="rId33" Type="http://schemas.openxmlformats.org/officeDocument/2006/relationships/slide" Target="slides/slide41.xml"/><Relationship Id="rId34" Type="http://schemas.openxmlformats.org/officeDocument/2006/relationships/slide" Target="slides/slide42.xml"/><Relationship Id="rId35" Type="http://schemas.openxmlformats.org/officeDocument/2006/relationships/slide" Target="slides/slide43.xml"/><Relationship Id="rId36" Type="http://schemas.openxmlformats.org/officeDocument/2006/relationships/slide" Target="slides/slide44.xml"/><Relationship Id="rId10" Type="http://schemas.openxmlformats.org/officeDocument/2006/relationships/slide" Target="slides/slide12.xml"/><Relationship Id="rId11" Type="http://schemas.openxmlformats.org/officeDocument/2006/relationships/slide" Target="slides/slide14.xml"/><Relationship Id="rId12" Type="http://schemas.openxmlformats.org/officeDocument/2006/relationships/slide" Target="slides/slide15.xml"/><Relationship Id="rId13" Type="http://schemas.openxmlformats.org/officeDocument/2006/relationships/slide" Target="slides/slide16.xml"/><Relationship Id="rId14" Type="http://schemas.openxmlformats.org/officeDocument/2006/relationships/slide" Target="slides/slide17.xml"/><Relationship Id="rId15" Type="http://schemas.openxmlformats.org/officeDocument/2006/relationships/slide" Target="slides/slide18.xml"/><Relationship Id="rId16" Type="http://schemas.openxmlformats.org/officeDocument/2006/relationships/slide" Target="slides/slide19.xml"/><Relationship Id="rId17" Type="http://schemas.openxmlformats.org/officeDocument/2006/relationships/slide" Target="slides/slide20.xml"/><Relationship Id="rId18" Type="http://schemas.openxmlformats.org/officeDocument/2006/relationships/slide" Target="slides/slide21.xml"/><Relationship Id="rId19" Type="http://schemas.openxmlformats.org/officeDocument/2006/relationships/slide" Target="slides/slide22.xml"/><Relationship Id="rId37" Type="http://schemas.openxmlformats.org/officeDocument/2006/relationships/slide" Target="slides/slide45.xml"/><Relationship Id="rId38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1270D12-9FC0-364C-847B-46AB477F4964}" type="datetime1">
              <a:rPr lang="en-US"/>
              <a:pPr>
                <a:defRPr/>
              </a:pPr>
              <a:t>1/3/18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F429A4-012D-9D4C-8A29-2443B096B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674FD63-DBD7-DB40-B380-DE733FC2F988}" type="datetime1">
              <a:rPr lang="en-US"/>
              <a:pPr>
                <a:defRPr/>
              </a:pPr>
              <a:t>1/3/18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8C9941-D3AF-E744-95F2-D91CB5FE1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2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Perpendicular B!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Add q[e] (or Z) to last equation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 careful; very low-energy people may define rigidity relative to KE rather than p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RHIC: dAu tradeoff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5CEC00F-EC2B-5445-8150-A948A1D5BC05}" type="slidenum">
              <a:rPr lang="en-US" sz="120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not a DC electric field?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Electrons don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t accelerate in cyclotron, but comment on ECR for electron stripping/ion sources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A1E0CE-1701-1649-8349-92081BB4CEAC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Yes, this is the same M. (Morton) Stanley Livingston that built the Cosmotron and AGS,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Courant/Snyder/Livingston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Livingston was Lawrence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s student and his thesis work was to build cyclotrons!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F19FF9-B357-BB4F-B208-3EA02858E1A5}" type="slidenum">
              <a:rPr lang="en-US" sz="1200">
                <a:latin typeface="Arial" charset="0"/>
              </a:rPr>
              <a:pPr/>
              <a:t>19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Microtrons are nonlinear amplifiers, vs klystrons which have better linear performance over uwave to RF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Microtrons were crucial to radar development, still common in microwave ovens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ECRs are important as ion sources, particularly for medical and industrial applications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F731B5-BB1A-C044-A8A2-1694474D6A53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First artificial nuclear reaction (1932) Li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+p -&gt; He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+ He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293E5E2-25D4-EF4A-BB9A-7B82DEEDB8D8}" type="slidenum">
              <a:rPr lang="en-US" sz="1200">
                <a:latin typeface="Arial" charset="0"/>
              </a:rPr>
              <a:pPr/>
              <a:t>25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SF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also happens to be the worst greenhouse gas known.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Also extremely dense. For amusement, http://www.youtube.com/watch?v=d-XbjFn3aqE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4E3470-2FCD-AD4F-8876-00655B616F58}" type="slidenum">
              <a:rPr lang="en-US" sz="1200">
                <a:latin typeface="Arial" charset="0"/>
              </a:rPr>
              <a:pPr/>
              <a:t>26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8BC2703-349E-B048-85EC-6E305551640A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0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95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5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5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30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5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7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160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114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86000" y="6550025"/>
            <a:ext cx="50292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2D2D8A"/>
                </a:solidFill>
                <a:latin typeface="Arial" charset="0"/>
              </a:rPr>
              <a:t>T. Satogata  </a:t>
            </a:r>
            <a:r>
              <a:rPr lang="en-US" sz="1400" baseline="0" dirty="0" smtClean="0">
                <a:solidFill>
                  <a:srgbClr val="2D2D8A"/>
                </a:solidFill>
                <a:latin typeface="Arial" charset="0"/>
              </a:rPr>
              <a:t>    ODU PHYS 417        Lecture 1      Jan 9 2017</a:t>
            </a:r>
            <a:endParaRPr lang="en-US" sz="1400" dirty="0" smtClean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9574FC72-369C-4147-9F32-D97786F27486}" type="slidenum">
              <a:rPr lang="en-US" sz="1400" smtClean="0">
                <a:solidFill>
                  <a:srgbClr val="2D2D8A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400" smtClean="0">
              <a:solidFill>
                <a:srgbClr val="2D2D8A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88D1B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atogata@jlab.org" TargetMode="External"/><Relationship Id="rId3" Type="http://schemas.openxmlformats.org/officeDocument/2006/relationships/hyperlink" Target="http://www.toddsatogata.net/2018-ODU-A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5.emf"/><Relationship Id="rId6" Type="http://schemas.openxmlformats.org/officeDocument/2006/relationships/image" Target="../media/image27.emf"/><Relationship Id="rId7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1" Type="http://schemas.microsoft.com/office/2007/relationships/media" Target="file://localhost/Users/satogata/Teaching/movie/fodo1Bend.gif" TargetMode="External"/><Relationship Id="rId2" Type="http://schemas.openxmlformats.org/officeDocument/2006/relationships/video" Target="file://localhost/Users/satogata/Teaching/movie/fodo1Bend.gi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Introduction to Accelerator Physics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Spring 2018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Introductions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Overview of Particle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Accelerators</a:t>
            </a:r>
          </a:p>
        </p:txBody>
      </p:sp>
      <p:sp>
        <p:nvSpPr>
          <p:cNvPr id="4098" name="Subtitle 2"/>
          <p:cNvSpPr>
            <a:spLocks noGrp="1"/>
          </p:cNvSpPr>
          <p:nvPr>
            <p:ph type="subTitle" idx="1"/>
          </p:nvPr>
        </p:nvSpPr>
        <p:spPr>
          <a:xfrm>
            <a:off x="311499" y="3886200"/>
            <a:ext cx="8521002" cy="17526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Todd Satogata (Jefferson </a:t>
            </a:r>
            <a:r>
              <a:rPr lang="en-US" sz="2200" dirty="0" smtClean="0">
                <a:latin typeface="Arial" charset="0"/>
                <a:ea typeface="ＭＳ Ｐゴシック" charset="0"/>
                <a:cs typeface="ＭＳ Ｐゴシック" charset="0"/>
              </a:rPr>
              <a:t>Lab and ODU)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/ 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  <a:hlinkClick r:id="rId2"/>
              </a:rPr>
              <a:t>satogata@jlab.org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http://www.toddsatogata.net/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2018-ODU-AP</a:t>
            </a:r>
            <a:endParaRPr lang="en-US" sz="18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Happy Birthday to Nina Dobrev, Dave Matthews, Jimmy Page, Joan Baez, and Vladimir Steklov!</a:t>
            </a:r>
          </a:p>
          <a:p>
            <a:r>
              <a:rPr lang="en-US" sz="1400" dirty="0" smtClean="0">
                <a:latin typeface="Arial" charset="0"/>
                <a:ea typeface="ＭＳ Ｐゴシック" charset="0"/>
                <a:cs typeface="ＭＳ Ｐゴシック" charset="0"/>
              </a:rPr>
              <a:t>Happy National Cassoulet day, Static Electricity Day, and Word Nerd Day!</a:t>
            </a:r>
            <a:endParaRPr lang="en-US" sz="1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Simplified Particle Motion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3505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Design trajectory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Particle motion will be </a:t>
            </a:r>
            <a:r>
              <a:rPr lang="en-US" dirty="0" err="1">
                <a:latin typeface="Arial" charset="0"/>
                <a:ea typeface="ＭＳ Ｐゴシック" charset="0"/>
              </a:rPr>
              <a:t>perturbatively</a:t>
            </a:r>
            <a:r>
              <a:rPr lang="en-US" dirty="0">
                <a:latin typeface="Arial" charset="0"/>
                <a:ea typeface="ＭＳ Ｐゴシック" charset="0"/>
              </a:rPr>
              <a:t> expanded around a </a:t>
            </a:r>
            <a:r>
              <a:rPr lang="en-US" b="1" dirty="0">
                <a:latin typeface="Arial" charset="0"/>
                <a:ea typeface="ＭＳ Ｐゴシック" charset="0"/>
              </a:rPr>
              <a:t>design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b="1" dirty="0">
                <a:latin typeface="Arial" charset="0"/>
                <a:ea typeface="ＭＳ Ｐゴシック" charset="0"/>
              </a:rPr>
              <a:t>trajectory </a:t>
            </a:r>
            <a:r>
              <a:rPr lang="en-US" dirty="0">
                <a:latin typeface="Arial" charset="0"/>
                <a:ea typeface="ＭＳ Ｐゴシック" charset="0"/>
              </a:rPr>
              <a:t>or </a:t>
            </a:r>
            <a:r>
              <a:rPr lang="en-US" b="1" dirty="0">
                <a:latin typeface="Arial" charset="0"/>
                <a:ea typeface="ＭＳ Ｐゴシック" charset="0"/>
              </a:rPr>
              <a:t>orbit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This orbit can be over </a:t>
            </a:r>
            <a:r>
              <a:rPr lang="en-US" dirty="0" smtClean="0">
                <a:latin typeface="Arial" charset="0"/>
                <a:ea typeface="ＭＳ Ｐゴシック" charset="0"/>
              </a:rPr>
              <a:t>10</a:t>
            </a:r>
            <a:r>
              <a:rPr lang="en-US" baseline="30000" dirty="0" smtClean="0">
                <a:latin typeface="Arial" charset="0"/>
                <a:ea typeface="ＭＳ Ｐゴシック" charset="0"/>
              </a:rPr>
              <a:t>10</a:t>
            </a:r>
            <a:r>
              <a:rPr lang="en-US" dirty="0" smtClean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km in a storage ring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Separation of fields: Lorentz force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Magnetic fields from static or slowly-changing magnets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transverse to design trajectory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Electric fields from high-frequency RF cavities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in direction of design trajectory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Relativistic charged particle velocities</a:t>
            </a:r>
          </a:p>
        </p:txBody>
      </p:sp>
      <p:sp>
        <p:nvSpPr>
          <p:cNvPr id="19464" name="Oval 42"/>
          <p:cNvSpPr>
            <a:spLocks noChangeArrowheads="1"/>
          </p:cNvSpPr>
          <p:nvPr/>
        </p:nvSpPr>
        <p:spPr bwMode="auto">
          <a:xfrm>
            <a:off x="5943061" y="1066831"/>
            <a:ext cx="152405" cy="762312"/>
          </a:xfrm>
          <a:prstGeom prst="ellipse">
            <a:avLst/>
          </a:prstGeom>
          <a:solidFill>
            <a:srgbClr val="9FF5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9465" name="Group 40"/>
          <p:cNvGrpSpPr>
            <a:grpSpLocks/>
          </p:cNvGrpSpPr>
          <p:nvPr/>
        </p:nvGrpSpPr>
        <p:grpSpPr bwMode="auto">
          <a:xfrm>
            <a:off x="1142290" y="1001062"/>
            <a:ext cx="6723773" cy="828080"/>
            <a:chOff x="1449294" y="1229658"/>
            <a:chExt cx="6723533" cy="827742"/>
          </a:xfrm>
        </p:grpSpPr>
        <p:sp>
          <p:nvSpPr>
            <p:cNvPr id="19469" name="Rectangle 38"/>
            <p:cNvSpPr>
              <a:spLocks noChangeArrowheads="1"/>
            </p:cNvSpPr>
            <p:nvPr/>
          </p:nvSpPr>
          <p:spPr bwMode="auto">
            <a:xfrm>
              <a:off x="7239000" y="1371600"/>
              <a:ext cx="609600" cy="685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Rectangle 37"/>
            <p:cNvSpPr>
              <a:spLocks noChangeArrowheads="1"/>
            </p:cNvSpPr>
            <p:nvPr/>
          </p:nvSpPr>
          <p:spPr bwMode="auto">
            <a:xfrm>
              <a:off x="6629400" y="1600200"/>
              <a:ext cx="609600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Rectangle 36"/>
            <p:cNvSpPr>
              <a:spLocks noChangeArrowheads="1"/>
            </p:cNvSpPr>
            <p:nvPr/>
          </p:nvSpPr>
          <p:spPr bwMode="auto">
            <a:xfrm>
              <a:off x="5105400" y="1371600"/>
              <a:ext cx="908424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Rectangle 35"/>
            <p:cNvSpPr>
              <a:spLocks noChangeArrowheads="1"/>
            </p:cNvSpPr>
            <p:nvPr/>
          </p:nvSpPr>
          <p:spPr bwMode="auto">
            <a:xfrm>
              <a:off x="3962400" y="1524000"/>
              <a:ext cx="803835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Rectangle 34"/>
            <p:cNvSpPr>
              <a:spLocks noChangeArrowheads="1"/>
            </p:cNvSpPr>
            <p:nvPr/>
          </p:nvSpPr>
          <p:spPr bwMode="auto">
            <a:xfrm>
              <a:off x="2438400" y="1295400"/>
              <a:ext cx="914400" cy="457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9474" name="Straight Connector 4"/>
            <p:cNvCxnSpPr>
              <a:cxnSpLocks noChangeShapeType="1"/>
              <a:endCxn id="8" idx="0"/>
            </p:cNvCxnSpPr>
            <p:nvPr/>
          </p:nvCxnSpPr>
          <p:spPr bwMode="auto">
            <a:xfrm flipV="1">
              <a:off x="1449294" y="1413125"/>
              <a:ext cx="1109727" cy="2901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Arc 7"/>
            <p:cNvSpPr/>
            <p:nvPr/>
          </p:nvSpPr>
          <p:spPr bwMode="auto">
            <a:xfrm>
              <a:off x="2083394" y="1395341"/>
              <a:ext cx="1447748" cy="609351"/>
            </a:xfrm>
            <a:prstGeom prst="arc">
              <a:avLst>
                <a:gd name="adj1" fmla="val 13744124"/>
                <a:gd name="adj2" fmla="val 20157273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19476" name="Straight Connector 9"/>
            <p:cNvCxnSpPr>
              <a:cxnSpLocks noChangeShapeType="1"/>
              <a:stCxn id="8" idx="2"/>
            </p:cNvCxnSpPr>
            <p:nvPr/>
          </p:nvCxnSpPr>
          <p:spPr bwMode="auto">
            <a:xfrm rot="16200000" flipH="1">
              <a:off x="3537685" y="1244212"/>
              <a:ext cx="292770" cy="759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Arc 13"/>
            <p:cNvSpPr/>
            <p:nvPr/>
          </p:nvSpPr>
          <p:spPr bwMode="auto">
            <a:xfrm>
              <a:off x="3966102" y="1582590"/>
              <a:ext cx="761973" cy="228507"/>
            </a:xfrm>
            <a:prstGeom prst="arc">
              <a:avLst>
                <a:gd name="adj1" fmla="val 687285"/>
                <a:gd name="adj2" fmla="val 984371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19478" name="Straight Connector 16"/>
            <p:cNvCxnSpPr>
              <a:cxnSpLocks noChangeShapeType="1"/>
              <a:stCxn id="14" idx="0"/>
              <a:endCxn id="18" idx="0"/>
            </p:cNvCxnSpPr>
            <p:nvPr/>
          </p:nvCxnSpPr>
          <p:spPr bwMode="auto">
            <a:xfrm rot="5400000" flipH="1" flipV="1">
              <a:off x="4789342" y="1454699"/>
              <a:ext cx="178623" cy="433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Arc 17"/>
            <p:cNvSpPr/>
            <p:nvPr/>
          </p:nvSpPr>
          <p:spPr bwMode="auto">
            <a:xfrm>
              <a:off x="4904281" y="1500074"/>
              <a:ext cx="1371551" cy="533182"/>
            </a:xfrm>
            <a:prstGeom prst="arc">
              <a:avLst>
                <a:gd name="adj1" fmla="val 12030349"/>
                <a:gd name="adj2" fmla="val 2005073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19480" name="Straight Connector 20"/>
            <p:cNvCxnSpPr>
              <a:cxnSpLocks noChangeShapeType="1"/>
              <a:stCxn id="18" idx="2"/>
            </p:cNvCxnSpPr>
            <p:nvPr/>
          </p:nvCxnSpPr>
          <p:spPr bwMode="auto">
            <a:xfrm rot="16200000" flipH="1">
              <a:off x="6258043" y="1319983"/>
              <a:ext cx="219091" cy="6969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Arc 25"/>
            <p:cNvSpPr/>
            <p:nvPr/>
          </p:nvSpPr>
          <p:spPr bwMode="auto">
            <a:xfrm>
              <a:off x="6426639" y="1230309"/>
              <a:ext cx="1447748" cy="609351"/>
            </a:xfrm>
            <a:prstGeom prst="arc">
              <a:avLst>
                <a:gd name="adj1" fmla="val 471848"/>
                <a:gd name="adj2" fmla="val 908634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cxnSp>
          <p:nvCxnSpPr>
            <p:cNvPr id="19482" name="Straight Arrow Connector 28"/>
            <p:cNvCxnSpPr>
              <a:cxnSpLocks noChangeShapeType="1"/>
              <a:stCxn id="26" idx="0"/>
            </p:cNvCxnSpPr>
            <p:nvPr/>
          </p:nvCxnSpPr>
          <p:spPr bwMode="auto">
            <a:xfrm rot="5400000" flipH="1" flipV="1">
              <a:off x="7825650" y="1282287"/>
              <a:ext cx="359464" cy="3348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466" name="TextBox 41"/>
          <p:cNvSpPr txBox="1">
            <a:spLocks noChangeArrowheads="1"/>
          </p:cNvSpPr>
          <p:nvPr/>
        </p:nvSpPr>
        <p:spPr bwMode="auto">
          <a:xfrm>
            <a:off x="3123561" y="1981605"/>
            <a:ext cx="1070050" cy="36948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Magnets</a:t>
            </a:r>
          </a:p>
        </p:txBody>
      </p:sp>
      <p:sp>
        <p:nvSpPr>
          <p:cNvPr id="19467" name="TextBox 43"/>
          <p:cNvSpPr txBox="1">
            <a:spLocks noChangeArrowheads="1"/>
          </p:cNvSpPr>
          <p:nvPr/>
        </p:nvSpPr>
        <p:spPr bwMode="auto">
          <a:xfrm>
            <a:off x="5409642" y="1981605"/>
            <a:ext cx="1197869" cy="369483"/>
          </a:xfrm>
          <a:prstGeom prst="rect">
            <a:avLst/>
          </a:prstGeom>
          <a:solidFill>
            <a:srgbClr val="9FF5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RF Cavity</a:t>
            </a:r>
          </a:p>
        </p:txBody>
      </p:sp>
      <p:sp>
        <p:nvSpPr>
          <p:cNvPr id="19468" name="TextBox 44"/>
          <p:cNvSpPr txBox="1">
            <a:spLocks noChangeArrowheads="1"/>
          </p:cNvSpPr>
          <p:nvPr/>
        </p:nvSpPr>
        <p:spPr bwMode="auto">
          <a:xfrm>
            <a:off x="609600" y="990600"/>
            <a:ext cx="1313778" cy="27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design trajectory</a:t>
            </a:r>
          </a:p>
        </p:txBody>
      </p:sp>
      <p:pic>
        <p:nvPicPr>
          <p:cNvPr id="19461" name="Picture 4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000" y="4073525"/>
            <a:ext cx="2387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5715000"/>
            <a:ext cx="12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876800"/>
            <a:ext cx="457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47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297180" y="118110"/>
            <a:ext cx="8549640" cy="75438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Classical Constant Magnetic Field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(Zero Electric Field and ignoring relativity for now)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a constant magnetic field, charged particles move in circular arcs of radius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with constant angular velocity </a:t>
            </a:r>
            <a:r>
              <a:rPr lang="en-US" dirty="0">
                <a:latin typeface="Symbol" charset="0"/>
                <a:ea typeface="ＭＳ Ｐゴシック" charset="0"/>
                <a:cs typeface="ＭＳ Ｐゴシック" charset="0"/>
              </a:rPr>
              <a:t>w:</a:t>
            </a: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Symbo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For               we then have</a:t>
            </a:r>
          </a:p>
        </p:txBody>
      </p:sp>
      <p:grpSp>
        <p:nvGrpSpPr>
          <p:cNvPr id="27653" name="Group 16"/>
          <p:cNvGrpSpPr>
            <a:grpSpLocks/>
          </p:cNvGrpSpPr>
          <p:nvPr/>
        </p:nvGrpSpPr>
        <p:grpSpPr bwMode="auto">
          <a:xfrm>
            <a:off x="5486400" y="2135188"/>
            <a:ext cx="3276600" cy="1046162"/>
            <a:chOff x="4876800" y="2134394"/>
            <a:chExt cx="3276600" cy="1046956"/>
          </a:xfrm>
        </p:grpSpPr>
        <p:sp>
          <p:nvSpPr>
            <p:cNvPr id="27661" name="Oval 4"/>
            <p:cNvSpPr>
              <a:spLocks noChangeArrowheads="1"/>
            </p:cNvSpPr>
            <p:nvPr/>
          </p:nvSpPr>
          <p:spPr bwMode="auto">
            <a:xfrm>
              <a:off x="4876800" y="2362200"/>
              <a:ext cx="3276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charset="0"/>
              </a:endParaRPr>
            </a:p>
          </p:txBody>
        </p:sp>
        <p:cxnSp>
          <p:nvCxnSpPr>
            <p:cNvPr id="27662" name="Straight Arrow Connector 6"/>
            <p:cNvCxnSpPr>
              <a:cxnSpLocks noChangeShapeType="1"/>
            </p:cNvCxnSpPr>
            <p:nvPr/>
          </p:nvCxnSpPr>
          <p:spPr bwMode="auto">
            <a:xfrm rot="10800000" flipV="1">
              <a:off x="5410200" y="2590800"/>
              <a:ext cx="1143000" cy="228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3" name="Straight Arrow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6324600" y="2362200"/>
              <a:ext cx="457200" cy="1588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4" name="Straight Arrow Connector 10"/>
            <p:cNvCxnSpPr>
              <a:cxnSpLocks noChangeShapeType="1"/>
            </p:cNvCxnSpPr>
            <p:nvPr/>
          </p:nvCxnSpPr>
          <p:spPr bwMode="auto">
            <a:xfrm>
              <a:off x="5410200" y="2819400"/>
              <a:ext cx="1219200" cy="228600"/>
            </a:xfrm>
            <a:prstGeom prst="straightConnector1">
              <a:avLst/>
            </a:prstGeom>
            <a:noFill/>
            <a:ln w="25400">
              <a:solidFill>
                <a:srgbClr val="00B5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7665" name="Picture 13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425" y="2940050"/>
              <a:ext cx="2032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6" name="Picture 1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413" y="2474913"/>
              <a:ext cx="2159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7" name="Picture 1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688" y="2406650"/>
              <a:ext cx="2159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6328268" y="4724400"/>
            <a:ext cx="1828800" cy="990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24" name="Rounded Rectangle 23"/>
          <p:cNvSpPr>
            <a:spLocks noChangeArrowheads="1"/>
          </p:cNvSpPr>
          <p:nvPr/>
        </p:nvSpPr>
        <p:spPr bwMode="auto">
          <a:xfrm>
            <a:off x="3657600" y="5562600"/>
            <a:ext cx="2209800" cy="990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7660" name="Picture 2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850" y="4146550"/>
            <a:ext cx="901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8"/>
          <p:cNvCxnSpPr>
            <a:cxnSpLocks noChangeShapeType="1"/>
          </p:cNvCxnSpPr>
          <p:nvPr/>
        </p:nvCxnSpPr>
        <p:spPr bwMode="auto">
          <a:xfrm flipV="1">
            <a:off x="8305997" y="2057400"/>
            <a:ext cx="0" cy="512764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3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432" y="2399699"/>
            <a:ext cx="267168" cy="3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79" y="2575462"/>
            <a:ext cx="4356100" cy="698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52" y="3396433"/>
            <a:ext cx="7086600" cy="698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4743851"/>
            <a:ext cx="6515100" cy="800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27" y="5660839"/>
            <a:ext cx="18288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ChangeArrowheads="1"/>
          </p:cNvSpPr>
          <p:nvPr/>
        </p:nvSpPr>
        <p:spPr bwMode="auto">
          <a:xfrm>
            <a:off x="2635250" y="5486400"/>
            <a:ext cx="3852863" cy="927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3487738" y="1066800"/>
            <a:ext cx="2235200" cy="1227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Rigidity: Bending Radius vs Momentum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(A true relationship even for relativistic particles)</a:t>
            </a: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35052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This is such a useful expression in accelerator physics that it has its own name: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rigidity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Ratio of momentum to charge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How hard (or easy) is a particle to deflect?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Often expressed in [T-m] (easy to calculate B)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Be careful when </a:t>
            </a:r>
            <a:r>
              <a:rPr lang="en-US" dirty="0" err="1">
                <a:latin typeface="Arial" charset="0"/>
                <a:ea typeface="ＭＳ Ｐゴシック" charset="0"/>
              </a:rPr>
              <a:t>q≠e</a:t>
            </a:r>
            <a:r>
              <a:rPr lang="en-US" dirty="0">
                <a:latin typeface="Arial" charset="0"/>
                <a:ea typeface="ＭＳ Ｐゴシック" charset="0"/>
              </a:rPr>
              <a:t>!!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ver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y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useful scaling expression</a:t>
            </a:r>
          </a:p>
        </p:txBody>
      </p:sp>
      <p:pic>
        <p:nvPicPr>
          <p:cNvPr id="28677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2057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304800" y="1219200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</a:rPr>
              <a:t>Beam properties</a:t>
            </a:r>
          </a:p>
          <a:p>
            <a:r>
              <a:rPr lang="en-US">
                <a:solidFill>
                  <a:srgbClr val="008000"/>
                </a:solidFill>
                <a:latin typeface="Arial" charset="0"/>
              </a:rPr>
              <a:t>(charge, momentum)</a:t>
            </a:r>
            <a:endParaRPr lang="en-US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6019800" y="1143000"/>
            <a:ext cx="31242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300">
                <a:solidFill>
                  <a:srgbClr val="008000"/>
                </a:solidFill>
                <a:latin typeface="Arial" charset="0"/>
              </a:rPr>
              <a:t>Accelerator properties</a:t>
            </a:r>
          </a:p>
          <a:p>
            <a:r>
              <a:rPr lang="en-US" sz="2300">
                <a:solidFill>
                  <a:srgbClr val="008000"/>
                </a:solidFill>
                <a:latin typeface="Arial" charset="0"/>
              </a:rPr>
              <a:t>(magnets, geometry)</a:t>
            </a:r>
          </a:p>
        </p:txBody>
      </p:sp>
      <p:pic>
        <p:nvPicPr>
          <p:cNvPr id="28680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150" y="5551488"/>
            <a:ext cx="368776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Application: Particle Spectrometer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Identify particle momentum by measuring bend angle   from a calibrated magnetic field</a:t>
            </a:r>
          </a:p>
        </p:txBody>
      </p:sp>
      <p:pic>
        <p:nvPicPr>
          <p:cNvPr id="348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846263"/>
            <a:ext cx="69342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1219200"/>
            <a:ext cx="2286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981200"/>
            <a:ext cx="1828800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2921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940050"/>
            <a:ext cx="2895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78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ChangeArrowheads="1"/>
          </p:cNvSpPr>
          <p:nvPr/>
        </p:nvSpPr>
        <p:spPr bwMode="auto">
          <a:xfrm>
            <a:off x="1600200" y="990600"/>
            <a:ext cx="3319463" cy="139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Cyclotron Frequency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(True only in non-relativistic regime)</a:t>
            </a: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8153400" cy="3352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Another very useful expression for particle angular frequency in a constant field: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cyclotron frequency</a:t>
            </a:r>
          </a:p>
          <a:p>
            <a:endParaRPr lang="en-US" b="1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Revolution frequency is independent of radius or energy!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Relativistic version: 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5486400" y="1295400"/>
            <a:ext cx="3276600" cy="1046162"/>
            <a:chOff x="4876800" y="2134394"/>
            <a:chExt cx="3276600" cy="1046956"/>
          </a:xfrm>
        </p:grpSpPr>
        <p:sp>
          <p:nvSpPr>
            <p:cNvPr id="17" name="Oval 4"/>
            <p:cNvSpPr>
              <a:spLocks noChangeArrowheads="1"/>
            </p:cNvSpPr>
            <p:nvPr/>
          </p:nvSpPr>
          <p:spPr bwMode="auto">
            <a:xfrm>
              <a:off x="4876800" y="2362200"/>
              <a:ext cx="3276600" cy="5334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charset="0"/>
              </a:endParaRPr>
            </a:p>
          </p:txBody>
        </p:sp>
        <p:cxnSp>
          <p:nvCxnSpPr>
            <p:cNvPr id="18" name="Straight Arrow Connector 6"/>
            <p:cNvCxnSpPr>
              <a:cxnSpLocks noChangeShapeType="1"/>
            </p:cNvCxnSpPr>
            <p:nvPr/>
          </p:nvCxnSpPr>
          <p:spPr bwMode="auto">
            <a:xfrm rot="10800000" flipV="1">
              <a:off x="5410200" y="2590800"/>
              <a:ext cx="1143000" cy="228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6324600" y="2362200"/>
              <a:ext cx="457200" cy="1588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0"/>
            <p:cNvCxnSpPr>
              <a:cxnSpLocks noChangeShapeType="1"/>
            </p:cNvCxnSpPr>
            <p:nvPr/>
          </p:nvCxnSpPr>
          <p:spPr bwMode="auto">
            <a:xfrm>
              <a:off x="5410200" y="2819400"/>
              <a:ext cx="1219200" cy="228600"/>
            </a:xfrm>
            <a:prstGeom prst="straightConnector1">
              <a:avLst/>
            </a:prstGeom>
            <a:noFill/>
            <a:ln w="25400">
              <a:solidFill>
                <a:srgbClr val="00B5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1" name="Picture 13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425" y="2940050"/>
              <a:ext cx="2032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413" y="2474913"/>
              <a:ext cx="2159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688" y="2406650"/>
              <a:ext cx="215900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" name="Straight Arrow Connector 8"/>
          <p:cNvCxnSpPr>
            <a:cxnSpLocks noChangeShapeType="1"/>
          </p:cNvCxnSpPr>
          <p:nvPr/>
        </p:nvCxnSpPr>
        <p:spPr bwMode="auto">
          <a:xfrm flipV="1">
            <a:off x="8305800" y="1217612"/>
            <a:ext cx="0" cy="512764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3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235" y="1559911"/>
            <a:ext cx="267168" cy="3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28230"/>
            <a:ext cx="2975051" cy="123397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055839"/>
            <a:ext cx="1899752" cy="766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Lawrence and the Cyclotron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191000" y="1219200"/>
            <a:ext cx="44196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Can we repeatedly spiral and accelerate particles through the same potential gap?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9751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1143000" y="6096000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Ernest Orlando Lawrence</a:t>
            </a:r>
          </a:p>
        </p:txBody>
      </p:sp>
      <p:grpSp>
        <p:nvGrpSpPr>
          <p:cNvPr id="31749" name="Group 7"/>
          <p:cNvGrpSpPr>
            <a:grpSpLocks/>
          </p:cNvGrpSpPr>
          <p:nvPr/>
        </p:nvGrpSpPr>
        <p:grpSpPr bwMode="auto">
          <a:xfrm>
            <a:off x="5486400" y="2830513"/>
            <a:ext cx="2590800" cy="3265487"/>
            <a:chOff x="5562600" y="2743200"/>
            <a:chExt cx="2590800" cy="3264932"/>
          </a:xfrm>
        </p:grpSpPr>
        <p:pic>
          <p:nvPicPr>
            <p:cNvPr id="3175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113" y="2743200"/>
              <a:ext cx="1932887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TextBox 5"/>
            <p:cNvSpPr txBox="1">
              <a:spLocks noChangeArrowheads="1"/>
            </p:cNvSpPr>
            <p:nvPr/>
          </p:nvSpPr>
          <p:spPr bwMode="auto">
            <a:xfrm>
              <a:off x="5562600" y="5638800"/>
              <a:ext cx="2590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>
                  <a:latin typeface="Arial" charset="0"/>
                </a:rPr>
                <a:t>Accelerating gap </a:t>
              </a:r>
              <a:r>
                <a:rPr lang="en-US" sz="1800">
                  <a:latin typeface="Symbol" charset="0"/>
                </a:rPr>
                <a:t>DF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22" y="1689100"/>
            <a:ext cx="4914900" cy="749300"/>
          </a:xfrm>
          <a:prstGeom prst="rect">
            <a:avLst/>
          </a:prstGeom>
        </p:spPr>
      </p:pic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Cyclotron Frequency Again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495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Recall that for a constant B field </a:t>
            </a: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(nonrelativistic)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: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Radius/circumference of orbit scale with velocity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Circulation time (and frequency) are independent of v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Apply AC electric field in the gap at frequency f</a:t>
            </a:r>
            <a:r>
              <a:rPr lang="en-US" baseline="-25000">
                <a:latin typeface="Arial" charset="0"/>
                <a:ea typeface="ＭＳ Ｐゴシック" charset="0"/>
              </a:rPr>
              <a:t>rf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Particles accelerate until they drop out of resonance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Note a first appearance of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bunches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</a:rPr>
              <a:t>, not DC beam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Works </a:t>
            </a:r>
            <a:r>
              <a:rPr lang="en-US" altLang="ja-JP">
                <a:latin typeface="Arial" charset="0"/>
                <a:ea typeface="ＭＳ Ｐゴシック" charset="0"/>
              </a:rPr>
              <a:t>best with heavy particles (hadrons, not electrons)</a:t>
            </a: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499614"/>
            <a:ext cx="4330700" cy="69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Patentable Idea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685800" y="5638800"/>
            <a:ext cx="7772400" cy="838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1934 patent 1948384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Two accelerating gaps per turn!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8" y="838200"/>
            <a:ext cx="87042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All The Fundamentals of an Accelerator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3886200" cy="5334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Large static magnetic fields for guiding (~1T)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no vertical focusing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HV RF electric fields for accelerating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(No phase focusing)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(Precise f control)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p/H source, injection, extraction, vacuum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13 cm: 80 keV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28 cm: 1 MeV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69 cm: ~5 MeV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… 223 cm: ~55 MeV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Arial" charset="0"/>
                <a:ea typeface="ＭＳ Ｐゴシック" charset="0"/>
                <a:cs typeface="ＭＳ Ｐゴシック" charset="0"/>
              </a:rPr>
              <a:t>                                      (Berkeley)</a:t>
            </a:r>
          </a:p>
        </p:txBody>
      </p:sp>
      <p:pic>
        <p:nvPicPr>
          <p:cNvPr id="358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130300"/>
            <a:ext cx="4141788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6172200" y="12192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  <a:latin typeface="Arial" charset="0"/>
              </a:rPr>
              <a:t>~13 cm</a:t>
            </a:r>
          </a:p>
        </p:txBody>
      </p:sp>
      <p:cxnSp>
        <p:nvCxnSpPr>
          <p:cNvPr id="35845" name="Straight Arrow Connector 7"/>
          <p:cNvCxnSpPr>
            <a:cxnSpLocks noChangeShapeType="1"/>
          </p:cNvCxnSpPr>
          <p:nvPr/>
        </p:nvCxnSpPr>
        <p:spPr bwMode="auto">
          <a:xfrm rot="10800000">
            <a:off x="5791200" y="1447800"/>
            <a:ext cx="3810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46" name="Straight Arrow Connector 8"/>
          <p:cNvCxnSpPr>
            <a:cxnSpLocks noChangeShapeType="1"/>
          </p:cNvCxnSpPr>
          <p:nvPr/>
        </p:nvCxnSpPr>
        <p:spPr bwMode="auto">
          <a:xfrm>
            <a:off x="7239000" y="1447800"/>
            <a:ext cx="5334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Livingston, Lawrence, 27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/69 cm Cyclotron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762000" y="5791200"/>
            <a:ext cx="441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M.S. Livingston and E.O. Lawrence, 1934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Introductions and Outline</a:t>
            </a:r>
          </a:p>
        </p:txBody>
      </p:sp>
      <p:sp>
        <p:nvSpPr>
          <p:cNvPr id="51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sign-in sheet is being passed around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Introductions: Getting to know you, and us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Let’s get it started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Course </a:t>
            </a:r>
            <a:r>
              <a:rPr lang="en-US" dirty="0" err="1">
                <a:latin typeface="Arial" charset="0"/>
                <a:ea typeface="ＭＳ Ｐゴシック" charset="0"/>
              </a:rPr>
              <a:t>administrivia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Survey of accelerators and accelerator concepts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</a:rPr>
              <a:t>Next lecture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Special relativity and E&amp;M fundamentals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Joy of Physics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Describing the events of January 9, 1932, Livingston is quoted saying: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I recall the day when </a:t>
            </a:r>
            <a:r>
              <a:rPr lang="en-US" altLang="ja-JP" i="1">
                <a:latin typeface="Arial" charset="0"/>
                <a:ea typeface="ＭＳ Ｐゴシック" charset="0"/>
              </a:rPr>
              <a:t>I had adjusted the oscillator to a new high frequency</a:t>
            </a:r>
            <a:r>
              <a:rPr lang="en-US" altLang="ja-JP">
                <a:latin typeface="Arial" charset="0"/>
                <a:ea typeface="ＭＳ Ｐゴシック" charset="0"/>
              </a:rPr>
              <a:t>, and, with </a:t>
            </a:r>
            <a:r>
              <a:rPr lang="en-US" altLang="ja-JP" i="1">
                <a:latin typeface="Arial" charset="0"/>
                <a:ea typeface="ＭＳ Ｐゴシック" charset="0"/>
              </a:rPr>
              <a:t>Lawrence looking over my shoulder</a:t>
            </a:r>
            <a:r>
              <a:rPr lang="en-US" altLang="ja-JP">
                <a:latin typeface="Arial" charset="0"/>
                <a:ea typeface="ＭＳ Ｐゴシック" charset="0"/>
              </a:rPr>
              <a:t>, tuned the magnet through resonance. As the galvanometer spot swung across the scale, indicating that protons of 1-MeV energy were reaching the collector, </a:t>
            </a:r>
            <a:r>
              <a:rPr lang="en-US" altLang="ja-JP" i="1">
                <a:latin typeface="Arial" charset="0"/>
                <a:ea typeface="ＭＳ Ｐゴシック" charset="0"/>
              </a:rPr>
              <a:t>Lawrence literally danced around the room with glee</a:t>
            </a:r>
            <a:r>
              <a:rPr lang="en-US" altLang="ja-JP">
                <a:latin typeface="Arial" charset="0"/>
                <a:ea typeface="ＭＳ Ｐゴシック" charset="0"/>
              </a:rPr>
              <a:t>. The news quickly spread through the Berkeley laboratory, and we were busy all that day demonstrating million-volt protons to eager viewers.</a:t>
            </a:r>
            <a:r>
              <a:rPr lang="en-US">
                <a:latin typeface="Arial" charset="0"/>
                <a:ea typeface="ＭＳ Ｐゴシック" charset="0"/>
              </a:rPr>
              <a:t>”</a:t>
            </a: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1219200" y="5878513"/>
            <a:ext cx="739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  <a:latin typeface="Arial" charset="0"/>
              </a:rPr>
              <a:t>APS Physics History, Ernest Lawrence and M. Stanley Livingston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Electrons, Magnetrons, ECRs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3810000" y="1219200"/>
            <a:ext cx="46482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Cyclotrons aren’t good for accelerating electrons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Very quickly relativistic</a:t>
            </a:r>
            <a:r>
              <a:rPr lang="en-US">
                <a:latin typeface="Arial" charset="0"/>
                <a:ea typeface="ＭＳ Ｐゴシック" charset="0"/>
              </a:rPr>
              <a:t>!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But narrow-band response has advantages and uses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Magnetrons</a:t>
            </a:r>
          </a:p>
          <a:p>
            <a:pPr lvl="2">
              <a:buFontTx/>
              <a:buNone/>
            </a:pPr>
            <a:r>
              <a:rPr lang="en-US">
                <a:latin typeface="Arial" charset="0"/>
                <a:ea typeface="ＭＳ Ｐゴシック" charset="0"/>
              </a:rPr>
              <a:t>generate resonant high-power microwaves from circulating electron current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ECRs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generate high-intensity ion beams and plasmas by resonantly stripping electrons with microwaves</a:t>
            </a:r>
          </a:p>
        </p:txBody>
      </p:sp>
      <p:pic>
        <p:nvPicPr>
          <p:cNvPr id="409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" y="1371600"/>
            <a:ext cx="279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4290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939800" y="10668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Radar/microwave magnetron</a:t>
            </a:r>
          </a:p>
        </p:txBody>
      </p:sp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1295400" y="6169025"/>
            <a:ext cx="220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ECR plasma/ion source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Cyclotrons Today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Cyclotrons continue to evolve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Many contemporary developments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Superconducting cyclotrons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Synchrocyclotrons (FM modulated RF)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Isochronous/Alternating Vertical Focusing (AVF)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FFAGs (Fixed Field Alternating Gradient)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Versatile with many applications even below ~500 MeV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High power (&gt;1MW) neutron production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Reliable (medical isotope production, ion radiotherapy)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  <a:p>
            <a:pPr lvl="2"/>
            <a:r>
              <a:rPr lang="en-US">
                <a:latin typeface="Arial" charset="0"/>
                <a:ea typeface="ＭＳ Ｐゴシック" charset="0"/>
              </a:rPr>
              <a:t>Power+reliability: ~5 MW p beam for ADSR (accelerator driven subcritical reactors, e.g. Thorium reactors)</a:t>
            </a:r>
          </a:p>
          <a:p>
            <a:pPr lvl="2"/>
            <a:endParaRPr lang="en-US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Accel Radiotherapy Cyclotron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4572000" y="4724400"/>
            <a:ext cx="4419600" cy="11430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Distinct dose localization advantage for hadrons over X-rays</a:t>
            </a:r>
          </a:p>
          <a:p>
            <a:pPr>
              <a:buFont typeface="Wingdings" charset="0"/>
              <a:buNone/>
            </a:pPr>
            <a:r>
              <a:rPr lang="en-US" sz="200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Also present work on proton and carbon radiotherapy fast-cycling synchrotrons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92175"/>
            <a:ext cx="40386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800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1"/>
          <p:cNvSpPr txBox="1">
            <a:spLocks noChangeArrowheads="1"/>
          </p:cNvSpPr>
          <p:nvPr/>
        </p:nvSpPr>
        <p:spPr bwMode="auto">
          <a:xfrm>
            <a:off x="7772400" y="1828800"/>
            <a:ext cx="971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>
                <a:latin typeface="Arial" charset="0"/>
                <a:cs typeface="Arial" charset="0"/>
              </a:rPr>
              <a:t>Bragg peak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(Brief) Survey of Accelerator Concepts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Producing accelerating gaps and fields (DC/AC)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Microtrons and their descendants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Betatrons (and betatron motion)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Synchrotrons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Fixed Target Experiments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Colliders and Luminosity (Livingston Plots)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Light Sources (FELs, Compton Sources)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Others include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Medical Applications (radiotherapy, isotope production)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Spallation Sources (SNS, ESS)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Power Production (ADSR)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DC Accelerating Gaps: Cockcroft-Walton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5257800" cy="5181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Accelerates ions through successive electrostatic voltages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First to get protons to &gt;MeV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Continuous HV applied through intermediate electrodes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Rectifier-multipliers (voltage dividers)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Limited by HV sparking/breakdown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FNAL still uses a 750 kV C-W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Also example of early ion source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 gas ionized with HV current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Provides high current DC beam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886200"/>
            <a:ext cx="29051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31242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7391400" y="3865563"/>
            <a:ext cx="16002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charset="0"/>
              </a:rPr>
              <a:t>~1930 1.4 MeV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charset="0"/>
              </a:rPr>
              <a:t>Cavendish Lab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8229600" y="9144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Source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8534400" y="34290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Target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6019800" y="11430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Rectifiers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DC Accelerating Gaps: Van de Graaff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3810000" y="1066800"/>
            <a:ext cx="5105400" cy="5029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 to increase voltage?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R.J. Van de Graaff: charge transport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Electrode (1) sprays HV charge onto insulated belt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Carried up to spherical Faraday cage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Removed by second electrode and distributed over sphere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Limited by discharge breakdown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~2MV in air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Up to 20+ MV in SF</a:t>
            </a:r>
            <a:r>
              <a:rPr lang="en-US" baseline="-25000">
                <a:latin typeface="Arial" charset="0"/>
                <a:ea typeface="ＭＳ Ｐゴシック" charset="0"/>
              </a:rPr>
              <a:t>6</a:t>
            </a:r>
            <a:r>
              <a:rPr lang="en-US">
                <a:latin typeface="Arial" charset="0"/>
                <a:ea typeface="ＭＳ Ｐゴシック" charset="0"/>
              </a:rPr>
              <a:t>!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Ancestors of Pelletrons (chains)/Laddertrons (stripes)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914400"/>
            <a:ext cx="2522537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Van de Graaff Popularity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572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2672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DC Accelerating Gaps: Tandem Van de Graaff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5943600" cy="3200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only works for negative 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However, stripping need not be symmetric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Second stage accelerates more efficiently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BNL: two Tandems (1970, 14 MV, 24m)</a:t>
            </a:r>
          </a:p>
          <a:p>
            <a:pPr lvl="1"/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-1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to 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+10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/Au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+11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/Au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+12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to 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+32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for RHIC</a:t>
            </a:r>
          </a:p>
          <a:p>
            <a:pPr lvl="1"/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About a total of 0.85 MeV/nucleon total energy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22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5749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8" name="Group 6"/>
          <p:cNvGrpSpPr>
            <a:grpSpLocks/>
          </p:cNvGrpSpPr>
          <p:nvPr/>
        </p:nvGrpSpPr>
        <p:grpSpPr bwMode="auto">
          <a:xfrm>
            <a:off x="4114800" y="914400"/>
            <a:ext cx="4435475" cy="1981200"/>
            <a:chOff x="4114800" y="914400"/>
            <a:chExt cx="4435320" cy="1981200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914400"/>
              <a:ext cx="4282920" cy="190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1" name="Rectangle 5"/>
            <p:cNvSpPr>
              <a:spLocks noChangeArrowheads="1"/>
            </p:cNvSpPr>
            <p:nvPr/>
          </p:nvSpPr>
          <p:spPr bwMode="auto">
            <a:xfrm>
              <a:off x="4114800" y="2743200"/>
              <a:ext cx="1371600" cy="15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52229" name="Content Placeholder 2"/>
          <p:cNvSpPr txBox="1">
            <a:spLocks/>
          </p:cNvSpPr>
          <p:nvPr/>
        </p:nvSpPr>
        <p:spPr bwMode="auto">
          <a:xfrm>
            <a:off x="457200" y="990600"/>
            <a:ext cx="3886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Char char="§"/>
            </a:pPr>
            <a:r>
              <a:rPr lang="en-US">
                <a:latin typeface="Arial" charset="0"/>
              </a:rPr>
              <a:t>Reverse ion charge state in middle of Van de Graaff allows over twice the energy gain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200">
                <a:solidFill>
                  <a:srgbClr val="2D2D8A"/>
                </a:solidFill>
                <a:latin typeface="Arial" charset="0"/>
              </a:rPr>
              <a:t>Source is at ground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endParaRPr lang="en-US" sz="22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Electrostatic to RF Acceleration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3962400" y="1219200"/>
            <a:ext cx="4953000" cy="4876800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Cockcroft-Waltons and Van de Graaffs have DC voltages, E fields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What about putting on AC voltage?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Attach consecutive electrodes to opposite polarities of ACV generator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Electric fields between successive electrodes vary sinusoidally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Consecutive electrodes are 180 degrees out of phase (</a:t>
            </a:r>
            <a:r>
              <a:rPr lang="en-US" sz="1800">
                <a:latin typeface="Arial" charset="0"/>
                <a:ea typeface="ＭＳ Ｐゴシック" charset="0"/>
                <a:sym typeface="Symbol" charset="0"/>
              </a:rPr>
              <a:t></a:t>
            </a:r>
            <a:r>
              <a:rPr lang="en-US" sz="1800">
                <a:latin typeface="Arial" charset="0"/>
                <a:ea typeface="ＭＳ Ｐゴシック" charset="0"/>
              </a:rPr>
              <a:t> mode)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At the right drive frequency, particles are </a:t>
            </a:r>
            <a:r>
              <a:rPr lang="en-US" sz="20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accelerated in each gap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While polarity change occurs, </a:t>
            </a:r>
            <a:r>
              <a:rPr lang="en-US" sz="1800">
                <a:solidFill>
                  <a:srgbClr val="FF0000"/>
                </a:solidFill>
                <a:latin typeface="Arial" charset="0"/>
                <a:ea typeface="ＭＳ Ｐゴシック" charset="0"/>
              </a:rPr>
              <a:t>particles are shielded in drift tubes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To stay in phase with the RF, </a:t>
            </a:r>
            <a:r>
              <a:rPr lang="en-US" sz="1800">
                <a:solidFill>
                  <a:srgbClr val="FF0000"/>
                </a:solidFill>
                <a:latin typeface="Arial" charset="0"/>
                <a:ea typeface="ＭＳ Ｐゴシック" charset="0"/>
              </a:rPr>
              <a:t>drift tube length or RF frequency must increase </a:t>
            </a:r>
            <a:r>
              <a:rPr lang="en-US" sz="1800">
                <a:latin typeface="Arial" charset="0"/>
                <a:ea typeface="ＭＳ Ｐゴシック" charset="0"/>
              </a:rPr>
              <a:t>at higher energies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3251" name="Group 10"/>
          <p:cNvGrpSpPr>
            <a:grpSpLocks/>
          </p:cNvGrpSpPr>
          <p:nvPr/>
        </p:nvGrpSpPr>
        <p:grpSpPr bwMode="auto">
          <a:xfrm>
            <a:off x="76200" y="990600"/>
            <a:ext cx="3873500" cy="5105400"/>
            <a:chOff x="48" y="624"/>
            <a:chExt cx="2440" cy="3216"/>
          </a:xfrm>
        </p:grpSpPr>
        <p:pic>
          <p:nvPicPr>
            <p:cNvPr id="5326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24"/>
              <a:ext cx="2440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1" name="Rectangle 6"/>
            <p:cNvSpPr>
              <a:spLocks noChangeArrowheads="1"/>
            </p:cNvSpPr>
            <p:nvPr/>
          </p:nvSpPr>
          <p:spPr bwMode="auto">
            <a:xfrm>
              <a:off x="1680" y="1680"/>
              <a:ext cx="9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62" name="Oval 7"/>
            <p:cNvSpPr>
              <a:spLocks noChangeArrowheads="1"/>
            </p:cNvSpPr>
            <p:nvPr/>
          </p:nvSpPr>
          <p:spPr bwMode="auto">
            <a:xfrm>
              <a:off x="1776" y="177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63" name="Freeform 8"/>
            <p:cNvSpPr>
              <a:spLocks/>
            </p:cNvSpPr>
            <p:nvPr/>
          </p:nvSpPr>
          <p:spPr bwMode="auto">
            <a:xfrm>
              <a:off x="1578" y="1686"/>
              <a:ext cx="352" cy="84"/>
            </a:xfrm>
            <a:custGeom>
              <a:avLst/>
              <a:gdLst>
                <a:gd name="T0" fmla="*/ 0 w 352"/>
                <a:gd name="T1" fmla="*/ 0 h 84"/>
                <a:gd name="T2" fmla="*/ 352 w 352"/>
                <a:gd name="T3" fmla="*/ 0 h 84"/>
                <a:gd name="T4" fmla="*/ 352 w 352"/>
                <a:gd name="T5" fmla="*/ 84 h 84"/>
                <a:gd name="T6" fmla="*/ 0 60000 65536"/>
                <a:gd name="T7" fmla="*/ 0 60000 65536"/>
                <a:gd name="T8" fmla="*/ 0 60000 65536"/>
                <a:gd name="T9" fmla="*/ 0 w 352"/>
                <a:gd name="T10" fmla="*/ 0 h 84"/>
                <a:gd name="T11" fmla="*/ 352 w 352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2" h="84">
                  <a:moveTo>
                    <a:pt x="0" y="0"/>
                  </a:moveTo>
                  <a:lnTo>
                    <a:pt x="352" y="0"/>
                  </a:lnTo>
                  <a:lnTo>
                    <a:pt x="352" y="84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Freeform 9"/>
            <p:cNvSpPr>
              <a:spLocks/>
            </p:cNvSpPr>
            <p:nvPr/>
          </p:nvSpPr>
          <p:spPr bwMode="auto">
            <a:xfrm>
              <a:off x="1590" y="2016"/>
              <a:ext cx="224" cy="52"/>
            </a:xfrm>
            <a:custGeom>
              <a:avLst/>
              <a:gdLst>
                <a:gd name="T0" fmla="*/ 0 w 224"/>
                <a:gd name="T1" fmla="*/ 52 h 52"/>
                <a:gd name="T2" fmla="*/ 148 w 224"/>
                <a:gd name="T3" fmla="*/ 52 h 52"/>
                <a:gd name="T4" fmla="*/ 224 w 224"/>
                <a:gd name="T5" fmla="*/ 0 h 52"/>
                <a:gd name="T6" fmla="*/ 0 60000 65536"/>
                <a:gd name="T7" fmla="*/ 0 60000 65536"/>
                <a:gd name="T8" fmla="*/ 0 60000 65536"/>
                <a:gd name="T9" fmla="*/ 0 w 224"/>
                <a:gd name="T10" fmla="*/ 0 h 52"/>
                <a:gd name="T11" fmla="*/ 224 w 224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52">
                  <a:moveTo>
                    <a:pt x="0" y="52"/>
                  </a:moveTo>
                  <a:lnTo>
                    <a:pt x="148" y="52"/>
                  </a:lnTo>
                  <a:lnTo>
                    <a:pt x="224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52" name="Group 10"/>
          <p:cNvGrpSpPr>
            <a:grpSpLocks/>
          </p:cNvGrpSpPr>
          <p:nvPr/>
        </p:nvGrpSpPr>
        <p:grpSpPr bwMode="auto">
          <a:xfrm>
            <a:off x="76200" y="990600"/>
            <a:ext cx="3873500" cy="5105400"/>
            <a:chOff x="48" y="624"/>
            <a:chExt cx="2440" cy="3216"/>
          </a:xfrm>
        </p:grpSpPr>
        <p:pic>
          <p:nvPicPr>
            <p:cNvPr id="5325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24"/>
              <a:ext cx="2440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6" name="Rectangle 6"/>
            <p:cNvSpPr>
              <a:spLocks noChangeArrowheads="1"/>
            </p:cNvSpPr>
            <p:nvPr/>
          </p:nvSpPr>
          <p:spPr bwMode="auto">
            <a:xfrm>
              <a:off x="1680" y="1680"/>
              <a:ext cx="9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57" name="Oval 7"/>
            <p:cNvSpPr>
              <a:spLocks noChangeArrowheads="1"/>
            </p:cNvSpPr>
            <p:nvPr/>
          </p:nvSpPr>
          <p:spPr bwMode="auto">
            <a:xfrm>
              <a:off x="1776" y="177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58" name="Freeform 8"/>
            <p:cNvSpPr>
              <a:spLocks/>
            </p:cNvSpPr>
            <p:nvPr/>
          </p:nvSpPr>
          <p:spPr bwMode="auto">
            <a:xfrm>
              <a:off x="1578" y="1686"/>
              <a:ext cx="352" cy="84"/>
            </a:xfrm>
            <a:custGeom>
              <a:avLst/>
              <a:gdLst>
                <a:gd name="T0" fmla="*/ 0 w 352"/>
                <a:gd name="T1" fmla="*/ 0 h 84"/>
                <a:gd name="T2" fmla="*/ 352 w 352"/>
                <a:gd name="T3" fmla="*/ 0 h 84"/>
                <a:gd name="T4" fmla="*/ 352 w 352"/>
                <a:gd name="T5" fmla="*/ 84 h 84"/>
                <a:gd name="T6" fmla="*/ 0 60000 65536"/>
                <a:gd name="T7" fmla="*/ 0 60000 65536"/>
                <a:gd name="T8" fmla="*/ 0 60000 65536"/>
                <a:gd name="T9" fmla="*/ 0 w 352"/>
                <a:gd name="T10" fmla="*/ 0 h 84"/>
                <a:gd name="T11" fmla="*/ 352 w 352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2" h="84">
                  <a:moveTo>
                    <a:pt x="0" y="0"/>
                  </a:moveTo>
                  <a:lnTo>
                    <a:pt x="352" y="0"/>
                  </a:lnTo>
                  <a:lnTo>
                    <a:pt x="352" y="84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Freeform 9"/>
            <p:cNvSpPr>
              <a:spLocks/>
            </p:cNvSpPr>
            <p:nvPr/>
          </p:nvSpPr>
          <p:spPr bwMode="auto">
            <a:xfrm>
              <a:off x="1590" y="2016"/>
              <a:ext cx="224" cy="52"/>
            </a:xfrm>
            <a:custGeom>
              <a:avLst/>
              <a:gdLst>
                <a:gd name="T0" fmla="*/ 0 w 224"/>
                <a:gd name="T1" fmla="*/ 52 h 52"/>
                <a:gd name="T2" fmla="*/ 148 w 224"/>
                <a:gd name="T3" fmla="*/ 52 h 52"/>
                <a:gd name="T4" fmla="*/ 224 w 224"/>
                <a:gd name="T5" fmla="*/ 0 h 52"/>
                <a:gd name="T6" fmla="*/ 0 60000 65536"/>
                <a:gd name="T7" fmla="*/ 0 60000 65536"/>
                <a:gd name="T8" fmla="*/ 0 60000 65536"/>
                <a:gd name="T9" fmla="*/ 0 w 224"/>
                <a:gd name="T10" fmla="*/ 0 h 52"/>
                <a:gd name="T11" fmla="*/ 224 w 224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52">
                  <a:moveTo>
                    <a:pt x="0" y="52"/>
                  </a:moveTo>
                  <a:lnTo>
                    <a:pt x="148" y="52"/>
                  </a:lnTo>
                  <a:lnTo>
                    <a:pt x="224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219200" y="6156325"/>
            <a:ext cx="1676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Arial" charset="0"/>
              </a:rPr>
              <a:t>Pagani and Mueller 2002</a:t>
            </a:r>
          </a:p>
        </p:txBody>
      </p:sp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1295400" y="4297363"/>
            <a:ext cx="1676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charset="0"/>
              </a:rPr>
              <a:t>Wideroe linac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Todd’s Absence and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876800"/>
          </a:xfrm>
        </p:spPr>
        <p:txBody>
          <a:bodyPr/>
          <a:lstStyle/>
          <a:p>
            <a:r>
              <a:rPr lang="en-US"/>
              <a:t>Todd will be absent a few weeks after his vehicle was hit by a school bus on Jefferson Ave on Dec 6</a:t>
            </a:r>
          </a:p>
          <a:p>
            <a:r>
              <a:rPr lang="en-US"/>
              <a:t>Drs. Geoff Krafft and Charles Hyde will be filling in for the first several weeks of the class</a:t>
            </a:r>
          </a:p>
          <a:p>
            <a:endParaRPr lang="en-US"/>
          </a:p>
        </p:txBody>
      </p:sp>
      <p:pic>
        <p:nvPicPr>
          <p:cNvPr id="4" name="Picture 3" descr="c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56524"/>
            <a:ext cx="6245476" cy="3444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3048000"/>
            <a:ext cx="3472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Todd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&lt;3 Toyota Airbags</a:t>
            </a:r>
          </a:p>
        </p:txBody>
      </p:sp>
    </p:spTree>
    <p:extLst>
      <p:ext uri="{BB962C8B-B14F-4D97-AF65-F5344CB8AC3E}">
        <p14:creationId xmlns:p14="http://schemas.microsoft.com/office/powerpoint/2010/main" val="2255685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Resonant Linac Structures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6705600" cy="2895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Wideroe linac: 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mode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Alvarez linac: 2</a:t>
            </a:r>
            <a:r>
              <a:rPr lang="en-US"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mode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Need to minimize excess RF power (heating)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Make drift tubes/gaps resonant to RF frequency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In 2</a:t>
            </a:r>
            <a:r>
              <a:rPr lang="en-US" sz="2000">
                <a:latin typeface="Symbol" charset="0"/>
                <a:ea typeface="ＭＳ Ｐゴシック" charset="0"/>
              </a:rPr>
              <a:t>p</a:t>
            </a:r>
            <a:r>
              <a:rPr lang="en-US" sz="2000">
                <a:latin typeface="Arial" charset="0"/>
                <a:ea typeface="ＭＳ Ｐゴシック" charset="0"/>
              </a:rPr>
              <a:t> mode, currents in walls separating two subsequent cavities cancel; tubes are passive</a:t>
            </a:r>
          </a:p>
          <a:p>
            <a:pPr lvl="1"/>
            <a:r>
              <a:rPr lang="en-US" sz="1900">
                <a:latin typeface="Arial" charset="0"/>
                <a:ea typeface="ＭＳ Ｐゴシック" charset="0"/>
              </a:rPr>
              <a:t>We’</a:t>
            </a:r>
            <a:r>
              <a:rPr lang="en-US" altLang="ja-JP" sz="1900">
                <a:latin typeface="Arial" charset="0"/>
                <a:ea typeface="ＭＳ Ｐゴシック" charset="0"/>
              </a:rPr>
              <a:t>ll cover RF and longitudinal motion next week…</a:t>
            </a:r>
            <a:endParaRPr lang="en-US" sz="1900">
              <a:latin typeface="Arial" charset="0"/>
              <a:ea typeface="ＭＳ Ｐゴシック" charset="0"/>
            </a:endParaRPr>
          </a:p>
        </p:txBody>
      </p:sp>
      <p:sp>
        <p:nvSpPr>
          <p:cNvPr id="54275" name="Slide Number Placeholder 5"/>
          <p:cNvSpPr txBox="1">
            <a:spLocks/>
          </p:cNvSpPr>
          <p:nvPr/>
        </p:nvSpPr>
        <p:spPr bwMode="auto">
          <a:xfrm>
            <a:off x="7772400" y="63246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/>
            <a:fld id="{2F29BE51-8D37-5C48-9BEA-12F17E3B92AC}" type="slidenum">
              <a:rPr lang="en-US" sz="1200">
                <a:latin typeface="Comic Sans MS" charset="0"/>
              </a:rPr>
              <a:pPr algn="ctr" eaLnBrk="1" hangingPunct="1"/>
              <a:t>30</a:t>
            </a:fld>
            <a:endParaRPr lang="en-US" sz="1200">
              <a:latin typeface="Comic Sans MS" charset="0"/>
            </a:endParaRPr>
          </a:p>
        </p:txBody>
      </p:sp>
      <p:grpSp>
        <p:nvGrpSpPr>
          <p:cNvPr id="54276" name="Group 9"/>
          <p:cNvGrpSpPr>
            <a:grpSpLocks/>
          </p:cNvGrpSpPr>
          <p:nvPr/>
        </p:nvGrpSpPr>
        <p:grpSpPr bwMode="auto">
          <a:xfrm>
            <a:off x="533400" y="3810000"/>
            <a:ext cx="4362450" cy="2505075"/>
            <a:chOff x="192" y="2352"/>
            <a:chExt cx="2748" cy="1578"/>
          </a:xfrm>
        </p:grpSpPr>
        <p:pic>
          <p:nvPicPr>
            <p:cNvPr id="5428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352"/>
              <a:ext cx="2748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4" name="Text Box 5"/>
            <p:cNvSpPr txBox="1">
              <a:spLocks noChangeArrowheads="1"/>
            </p:cNvSpPr>
            <p:nvPr/>
          </p:nvSpPr>
          <p:spPr bwMode="auto">
            <a:xfrm>
              <a:off x="1872" y="2400"/>
              <a:ext cx="1008" cy="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latin typeface="Arial" charset="0"/>
                </a:rPr>
                <a:t>Wideroe linac</a:t>
              </a:r>
            </a:p>
            <a:p>
              <a:pPr>
                <a:spcBef>
                  <a:spcPct val="50000"/>
                </a:spcBef>
              </a:pPr>
              <a:r>
                <a:rPr lang="en-US" sz="1200">
                  <a:latin typeface="Arial" charset="0"/>
                </a:rPr>
                <a:t>ALICE HI injector, IPN Orsay</a:t>
              </a:r>
            </a:p>
          </p:txBody>
        </p:sp>
      </p:grpSp>
      <p:grpSp>
        <p:nvGrpSpPr>
          <p:cNvPr id="54277" name="Group 10"/>
          <p:cNvGrpSpPr>
            <a:grpSpLocks/>
          </p:cNvGrpSpPr>
          <p:nvPr/>
        </p:nvGrpSpPr>
        <p:grpSpPr bwMode="auto">
          <a:xfrm>
            <a:off x="5257800" y="3810000"/>
            <a:ext cx="3505200" cy="2514600"/>
            <a:chOff x="3168" y="2352"/>
            <a:chExt cx="2208" cy="1584"/>
          </a:xfrm>
        </p:grpSpPr>
        <p:pic>
          <p:nvPicPr>
            <p:cNvPr id="5428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352"/>
              <a:ext cx="2208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2" name="Text Box 8"/>
            <p:cNvSpPr txBox="1">
              <a:spLocks noChangeArrowheads="1"/>
            </p:cNvSpPr>
            <p:nvPr/>
          </p:nvSpPr>
          <p:spPr bwMode="auto">
            <a:xfrm>
              <a:off x="3216" y="2400"/>
              <a:ext cx="1008" cy="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latin typeface="Arial" charset="0"/>
                </a:rPr>
                <a:t>Drift tube linac</a:t>
              </a:r>
            </a:p>
            <a:p>
              <a:pPr>
                <a:spcBef>
                  <a:spcPct val="50000"/>
                </a:spcBef>
              </a:pPr>
              <a:r>
                <a:rPr lang="en-US" sz="1200">
                  <a:latin typeface="Arial" charset="0"/>
                </a:rPr>
                <a:t>Saturne, Saclay</a:t>
              </a:r>
            </a:p>
          </p:txBody>
        </p:sp>
      </p:grpSp>
      <p:pic>
        <p:nvPicPr>
          <p:cNvPr id="5427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42576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876550"/>
            <a:ext cx="13620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975" y="2114550"/>
            <a:ext cx="20288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Advanced Acceleration Methods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0010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How far do accelerating gradients go?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Superconducting RF acceleration: ~40 MV/m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CLIC: ~100 MV/m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Two-beam accelerator: drive beam couples to main beam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Dielectric wall acceleration: ~100 MV/m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Induction accelerator, very high gradient insulators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Dielectric </a:t>
            </a:r>
            <a:r>
              <a:rPr lang="en-US" dirty="0" err="1">
                <a:latin typeface="Arial" charset="0"/>
                <a:ea typeface="ＭＳ Ｐゴシック" charset="0"/>
              </a:rPr>
              <a:t>wakefield</a:t>
            </a:r>
            <a:r>
              <a:rPr lang="en-US" dirty="0">
                <a:latin typeface="Arial" charset="0"/>
                <a:ea typeface="ＭＳ Ｐゴシック" charset="0"/>
              </a:rPr>
              <a:t> acceleration: ~GV/m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Laser plasma acceleration: </a:t>
            </a:r>
            <a:r>
              <a:rPr lang="en-US" dirty="0" smtClean="0">
                <a:latin typeface="Arial" charset="0"/>
                <a:ea typeface="ＭＳ Ｐゴシック" charset="0"/>
              </a:rPr>
              <a:t>~</a:t>
            </a:r>
            <a:r>
              <a:rPr lang="en-US" dirty="0">
                <a:latin typeface="Arial" charset="0"/>
                <a:ea typeface="ＭＳ Ｐゴシック" charset="0"/>
              </a:rPr>
              <a:t>4</a:t>
            </a:r>
            <a:r>
              <a:rPr lang="en-US" dirty="0" smtClean="0">
                <a:latin typeface="Arial" charset="0"/>
                <a:ea typeface="ＭＳ Ｐゴシック" charset="0"/>
              </a:rPr>
              <a:t>0 </a:t>
            </a:r>
            <a:r>
              <a:rPr lang="en-US" dirty="0">
                <a:latin typeface="Arial" charset="0"/>
                <a:ea typeface="ＭＳ Ｐゴシック" charset="0"/>
              </a:rPr>
              <a:t>GV/m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electrons to 1 GeV in 3.3 cm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particles ride in wake of plasma charge separation wave</a:t>
            </a: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953000"/>
            <a:ext cx="364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BELLA (LBL) Makes the News</a:t>
            </a:r>
            <a:endParaRPr lang="en-US" dirty="0"/>
          </a:p>
        </p:txBody>
      </p:sp>
      <p:pic>
        <p:nvPicPr>
          <p:cNvPr id="5" name="Picture 4" descr="Screen Shot 2015-01-17 at 8.59.1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60"/>
          <a:stretch/>
        </p:blipFill>
        <p:spPr>
          <a:xfrm>
            <a:off x="457200" y="789462"/>
            <a:ext cx="5170642" cy="5154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2527518"/>
            <a:ext cx="2648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4.2 GeV electrons</a:t>
            </a:r>
          </a:p>
          <a:p>
            <a:r>
              <a:rPr lang="en-US" dirty="0" smtClean="0">
                <a:latin typeface="Arial"/>
                <a:cs typeface="Arial"/>
              </a:rPr>
              <a:t>in 9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3441918"/>
            <a:ext cx="342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40 </a:t>
            </a:r>
            <a:r>
              <a:rPr lang="en-US" sz="1600" dirty="0" err="1" smtClean="0">
                <a:latin typeface="Arial"/>
                <a:cs typeface="Arial"/>
              </a:rPr>
              <a:t>fs</a:t>
            </a:r>
            <a:r>
              <a:rPr lang="en-US" sz="1600" dirty="0" smtClean="0">
                <a:latin typeface="Arial"/>
                <a:cs typeface="Arial"/>
              </a:rPr>
              <a:t> (=12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m), 0.3 PW peak power drive laser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Multi</a:t>
            </a:r>
            <a:r>
              <a:rPr lang="en-US" sz="1600" dirty="0">
                <a:latin typeface="Arial"/>
                <a:cs typeface="Arial"/>
              </a:rPr>
              <a:t>-GeV Electron Beams from Capillary-Discharge-Guided </a:t>
            </a:r>
            <a:r>
              <a:rPr lang="en-US" sz="1600" dirty="0" err="1">
                <a:latin typeface="Arial"/>
                <a:cs typeface="Arial"/>
              </a:rPr>
              <a:t>Subpetawatt</a:t>
            </a:r>
            <a:r>
              <a:rPr lang="en-US" sz="1600" dirty="0">
                <a:latin typeface="Arial"/>
                <a:cs typeface="Arial"/>
              </a:rPr>
              <a:t> Laser Pulses in the Self- Trapping </a:t>
            </a:r>
            <a:r>
              <a:rPr lang="en-US" sz="1600" dirty="0" smtClean="0">
                <a:latin typeface="Arial"/>
                <a:cs typeface="Arial"/>
              </a:rPr>
              <a:t>Regime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W. P. </a:t>
            </a:r>
            <a:r>
              <a:rPr lang="en-US" sz="1600" dirty="0" err="1">
                <a:latin typeface="Arial"/>
                <a:cs typeface="Arial"/>
              </a:rPr>
              <a:t>Leemans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et al., PRL </a:t>
            </a:r>
            <a:r>
              <a:rPr lang="en-US" sz="1600" b="1" dirty="0" smtClean="0">
                <a:latin typeface="Arial"/>
                <a:cs typeface="Arial"/>
              </a:rPr>
              <a:t>113</a:t>
            </a:r>
            <a:r>
              <a:rPr lang="en-US" sz="1600" dirty="0">
                <a:latin typeface="Arial"/>
                <a:cs typeface="Arial"/>
              </a:rPr>
              <a:t>, 245002 2014 </a:t>
            </a:r>
            <a:r>
              <a:rPr lang="en-US" sz="1600" dirty="0" smtClean="0">
                <a:latin typeface="Arial"/>
                <a:cs typeface="Arial"/>
              </a:rPr>
              <a:t>(December </a:t>
            </a:r>
            <a:r>
              <a:rPr lang="en-US" sz="1600" dirty="0">
                <a:latin typeface="Arial"/>
                <a:cs typeface="Arial"/>
              </a:rPr>
              <a:t>8, </a:t>
            </a:r>
            <a:r>
              <a:rPr lang="en-US" sz="1600" dirty="0" smtClean="0">
                <a:latin typeface="Arial"/>
                <a:cs typeface="Arial"/>
              </a:rPr>
              <a:t>2014)</a:t>
            </a:r>
          </a:p>
        </p:txBody>
      </p:sp>
    </p:spTree>
    <p:extLst>
      <p:ext uri="{BB962C8B-B14F-4D97-AF65-F5344CB8AC3E}">
        <p14:creationId xmlns:p14="http://schemas.microsoft.com/office/powerpoint/2010/main" val="114920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Cyclotrons (Again)</a:t>
            </a: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9437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419100"/>
            <a:ext cx="61722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Microtrons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381000" y="3657600"/>
            <a:ext cx="8382000" cy="26670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What about electrons?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Microtrons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are like cyclotrons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but each revolution electrons </a:t>
            </a:r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altLang="ja-JP" dirty="0">
                <a:latin typeface="Arial" charset="0"/>
                <a:ea typeface="ＭＳ Ｐゴシック" charset="0"/>
              </a:rPr>
              <a:t>slip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r>
              <a:rPr lang="en-US" altLang="ja-JP" dirty="0">
                <a:latin typeface="Arial" charset="0"/>
                <a:ea typeface="ＭＳ Ｐゴシック" charset="0"/>
              </a:rPr>
              <a:t> by integer # of RF cycles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Trades off large # of revs for minimal RF generation cost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Bends must have </a:t>
            </a:r>
            <a:r>
              <a:rPr lang="en-US" dirty="0" smtClean="0">
                <a:latin typeface="Arial" charset="0"/>
                <a:ea typeface="ＭＳ Ｐゴシック" charset="0"/>
              </a:rPr>
              <a:t>very large </a:t>
            </a:r>
            <a:r>
              <a:rPr lang="en-US" dirty="0">
                <a:latin typeface="Arial" charset="0"/>
                <a:ea typeface="ＭＳ Ｐゴシック" charset="0"/>
              </a:rPr>
              <a:t>momentum aperture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Used for medical applications today (20 MeV, 1 big magnet)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Mainz MAMI: 855 MeV, used for nuclear physics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Recirculating Linacs and ERLs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>
          <a:xfrm>
            <a:off x="685800" y="3962400"/>
            <a:ext cx="8229600" cy="2514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Recirculating linacs have separate arcs, longer linacs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CEBAF: 4-&gt;6-&gt;12 GeV polarized electrons, 2 SRF linacs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Higher energy at cost of more linac, separated bends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Energy recovery linacs recirculate exactly out of phase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Raise energy efficiency of linac, less beam power to dump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Requires high-Q SRF to recapture energy efficiently</a:t>
            </a:r>
          </a:p>
        </p:txBody>
      </p:sp>
      <p:pic>
        <p:nvPicPr>
          <p:cNvPr id="5837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914400"/>
            <a:ext cx="41767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5334000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5"/>
          <p:cNvSpPr txBox="1">
            <a:spLocks noChangeArrowheads="1"/>
          </p:cNvSpPr>
          <p:nvPr/>
        </p:nvSpPr>
        <p:spPr bwMode="auto">
          <a:xfrm>
            <a:off x="3124200" y="9144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CEBAF</a:t>
            </a: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6019800" y="1520825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  <a:latin typeface="Arial" charset="0"/>
              </a:rPr>
              <a:t>Cornell ERL Light Source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Weak Focusing: Betatrons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1066800"/>
          </a:xfrm>
        </p:spPr>
        <p:txBody>
          <a:bodyPr/>
          <a:lstStyle/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Apply Faraday’s law with time-varying current in coils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Beam sees time-varying electric field – accelerate half the time!</a:t>
            </a:r>
          </a:p>
          <a:p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Early proofs of stability: focusing and “</a:t>
            </a:r>
            <a:r>
              <a:rPr lang="en-US" altLang="ja-JP" sz="2000">
                <a:latin typeface="Arial" charset="0"/>
                <a:ea typeface="ＭＳ Ｐゴシック" charset="0"/>
                <a:cs typeface="ＭＳ Ｐゴシック" charset="0"/>
              </a:rPr>
              <a:t>betatron” motion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9395" name="Group 35"/>
          <p:cNvGrpSpPr>
            <a:grpSpLocks/>
          </p:cNvGrpSpPr>
          <p:nvPr/>
        </p:nvGrpSpPr>
        <p:grpSpPr bwMode="auto">
          <a:xfrm>
            <a:off x="4191000" y="914400"/>
            <a:ext cx="4343400" cy="1371600"/>
            <a:chOff x="960" y="2880"/>
            <a:chExt cx="2736" cy="864"/>
          </a:xfrm>
        </p:grpSpPr>
        <p:sp>
          <p:nvSpPr>
            <p:cNvPr id="59406" name="Rectangle 4"/>
            <p:cNvSpPr>
              <a:spLocks noChangeArrowheads="1"/>
            </p:cNvSpPr>
            <p:nvPr/>
          </p:nvSpPr>
          <p:spPr bwMode="auto">
            <a:xfrm>
              <a:off x="960" y="2880"/>
              <a:ext cx="2736" cy="8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07" name="Freeform 12"/>
            <p:cNvSpPr>
              <a:spLocks/>
            </p:cNvSpPr>
            <p:nvPr/>
          </p:nvSpPr>
          <p:spPr bwMode="auto">
            <a:xfrm>
              <a:off x="1176" y="3072"/>
              <a:ext cx="2322" cy="446"/>
            </a:xfrm>
            <a:custGeom>
              <a:avLst/>
              <a:gdLst>
                <a:gd name="T0" fmla="*/ 0 w 2322"/>
                <a:gd name="T1" fmla="*/ 444 h 446"/>
                <a:gd name="T2" fmla="*/ 0 w 2322"/>
                <a:gd name="T3" fmla="*/ 0 h 446"/>
                <a:gd name="T4" fmla="*/ 234 w 2322"/>
                <a:gd name="T5" fmla="*/ 0 h 446"/>
                <a:gd name="T6" fmla="*/ 486 w 2322"/>
                <a:gd name="T7" fmla="*/ 112 h 446"/>
                <a:gd name="T8" fmla="*/ 1806 w 2322"/>
                <a:gd name="T9" fmla="*/ 110 h 446"/>
                <a:gd name="T10" fmla="*/ 2002 w 2322"/>
                <a:gd name="T11" fmla="*/ 2 h 446"/>
                <a:gd name="T12" fmla="*/ 2320 w 2322"/>
                <a:gd name="T13" fmla="*/ 0 h 446"/>
                <a:gd name="T14" fmla="*/ 2322 w 2322"/>
                <a:gd name="T15" fmla="*/ 444 h 446"/>
                <a:gd name="T16" fmla="*/ 1982 w 2322"/>
                <a:gd name="T17" fmla="*/ 446 h 446"/>
                <a:gd name="T18" fmla="*/ 1802 w 2322"/>
                <a:gd name="T19" fmla="*/ 328 h 446"/>
                <a:gd name="T20" fmla="*/ 488 w 2322"/>
                <a:gd name="T21" fmla="*/ 328 h 446"/>
                <a:gd name="T22" fmla="*/ 218 w 2322"/>
                <a:gd name="T23" fmla="*/ 446 h 446"/>
                <a:gd name="T24" fmla="*/ 0 w 2322"/>
                <a:gd name="T25" fmla="*/ 444 h 4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22"/>
                <a:gd name="T40" fmla="*/ 0 h 446"/>
                <a:gd name="T41" fmla="*/ 2322 w 2322"/>
                <a:gd name="T42" fmla="*/ 446 h 4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22" h="446">
                  <a:moveTo>
                    <a:pt x="0" y="444"/>
                  </a:moveTo>
                  <a:lnTo>
                    <a:pt x="0" y="0"/>
                  </a:lnTo>
                  <a:lnTo>
                    <a:pt x="234" y="0"/>
                  </a:lnTo>
                  <a:lnTo>
                    <a:pt x="486" y="112"/>
                  </a:lnTo>
                  <a:lnTo>
                    <a:pt x="1806" y="110"/>
                  </a:lnTo>
                  <a:lnTo>
                    <a:pt x="2002" y="2"/>
                  </a:lnTo>
                  <a:lnTo>
                    <a:pt x="2320" y="0"/>
                  </a:lnTo>
                  <a:lnTo>
                    <a:pt x="2322" y="444"/>
                  </a:lnTo>
                  <a:lnTo>
                    <a:pt x="1982" y="446"/>
                  </a:lnTo>
                  <a:lnTo>
                    <a:pt x="1802" y="328"/>
                  </a:lnTo>
                  <a:lnTo>
                    <a:pt x="488" y="328"/>
                  </a:lnTo>
                  <a:lnTo>
                    <a:pt x="218" y="446"/>
                  </a:lnTo>
                  <a:lnTo>
                    <a:pt x="0" y="44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8" name="Oval 13"/>
            <p:cNvSpPr>
              <a:spLocks noChangeArrowheads="1"/>
            </p:cNvSpPr>
            <p:nvPr/>
          </p:nvSpPr>
          <p:spPr bwMode="auto">
            <a:xfrm>
              <a:off x="1440" y="3216"/>
              <a:ext cx="192" cy="14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09" name="Oval 15"/>
            <p:cNvSpPr>
              <a:spLocks noChangeArrowheads="1"/>
            </p:cNvSpPr>
            <p:nvPr/>
          </p:nvSpPr>
          <p:spPr bwMode="auto">
            <a:xfrm>
              <a:off x="3024" y="3216"/>
              <a:ext cx="192" cy="144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10" name="Rectangle 16"/>
            <p:cNvSpPr>
              <a:spLocks noChangeArrowheads="1"/>
            </p:cNvSpPr>
            <p:nvPr/>
          </p:nvSpPr>
          <p:spPr bwMode="auto">
            <a:xfrm>
              <a:off x="1186" y="3082"/>
              <a:ext cx="206" cy="1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11" name="Rectangle 17"/>
            <p:cNvSpPr>
              <a:spLocks noChangeArrowheads="1"/>
            </p:cNvSpPr>
            <p:nvPr/>
          </p:nvSpPr>
          <p:spPr bwMode="auto">
            <a:xfrm>
              <a:off x="1186" y="3352"/>
              <a:ext cx="206" cy="1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12" name="Rectangle 18"/>
            <p:cNvSpPr>
              <a:spLocks noChangeArrowheads="1"/>
            </p:cNvSpPr>
            <p:nvPr/>
          </p:nvSpPr>
          <p:spPr bwMode="auto">
            <a:xfrm>
              <a:off x="3282" y="3082"/>
              <a:ext cx="206" cy="1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13" name="Rectangle 19"/>
            <p:cNvSpPr>
              <a:spLocks noChangeArrowheads="1"/>
            </p:cNvSpPr>
            <p:nvPr/>
          </p:nvSpPr>
          <p:spPr bwMode="auto">
            <a:xfrm>
              <a:off x="3282" y="3352"/>
              <a:ext cx="206" cy="1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14" name="Line 20"/>
            <p:cNvSpPr>
              <a:spLocks noChangeShapeType="1"/>
            </p:cNvSpPr>
            <p:nvPr/>
          </p:nvSpPr>
          <p:spPr bwMode="auto">
            <a:xfrm flipV="1">
              <a:off x="2256" y="3188"/>
              <a:ext cx="0" cy="2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5" name="Text Box 21"/>
            <p:cNvSpPr txBox="1">
              <a:spLocks noChangeArrowheads="1"/>
            </p:cNvSpPr>
            <p:nvPr/>
          </p:nvSpPr>
          <p:spPr bwMode="auto">
            <a:xfrm>
              <a:off x="2208" y="3177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B</a:t>
              </a:r>
              <a:r>
                <a:rPr lang="en-US" sz="1800" baseline="-25000">
                  <a:latin typeface="Arial" charset="0"/>
                </a:rPr>
                <a:t>ave</a:t>
              </a:r>
            </a:p>
          </p:txBody>
        </p:sp>
        <p:sp>
          <p:nvSpPr>
            <p:cNvPr id="59416" name="Line 22"/>
            <p:cNvSpPr>
              <a:spLocks noChangeShapeType="1"/>
            </p:cNvSpPr>
            <p:nvPr/>
          </p:nvSpPr>
          <p:spPr bwMode="auto">
            <a:xfrm flipV="1">
              <a:off x="1536" y="3179"/>
              <a:ext cx="0" cy="2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7" name="Text Box 23"/>
            <p:cNvSpPr txBox="1">
              <a:spLocks noChangeArrowheads="1"/>
            </p:cNvSpPr>
            <p:nvPr/>
          </p:nvSpPr>
          <p:spPr bwMode="auto">
            <a:xfrm>
              <a:off x="1488" y="3168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B</a:t>
              </a:r>
              <a:r>
                <a:rPr lang="en-US" sz="1800" baseline="-25000">
                  <a:latin typeface="Arial" charset="0"/>
                </a:rPr>
                <a:t>g</a:t>
              </a:r>
            </a:p>
          </p:txBody>
        </p:sp>
        <p:sp>
          <p:nvSpPr>
            <p:cNvPr id="59418" name="Line 24"/>
            <p:cNvSpPr>
              <a:spLocks noChangeShapeType="1"/>
            </p:cNvSpPr>
            <p:nvPr/>
          </p:nvSpPr>
          <p:spPr bwMode="auto">
            <a:xfrm flipV="1">
              <a:off x="3122" y="3179"/>
              <a:ext cx="0" cy="2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9" name="Text Box 25"/>
            <p:cNvSpPr txBox="1">
              <a:spLocks noChangeArrowheads="1"/>
            </p:cNvSpPr>
            <p:nvPr/>
          </p:nvSpPr>
          <p:spPr bwMode="auto">
            <a:xfrm>
              <a:off x="2710" y="3168"/>
              <a:ext cx="4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B</a:t>
              </a:r>
              <a:r>
                <a:rPr lang="en-US" sz="1800" baseline="-25000">
                  <a:latin typeface="Arial" charset="0"/>
                </a:rPr>
                <a:t>g</a:t>
              </a:r>
            </a:p>
          </p:txBody>
        </p:sp>
        <p:sp>
          <p:nvSpPr>
            <p:cNvPr id="59420" name="Text Box 28"/>
            <p:cNvSpPr txBox="1">
              <a:spLocks noChangeArrowheads="1"/>
            </p:cNvSpPr>
            <p:nvPr/>
          </p:nvSpPr>
          <p:spPr bwMode="auto">
            <a:xfrm>
              <a:off x="1824" y="3504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>
                  <a:latin typeface="Arial" charset="0"/>
                </a:rPr>
                <a:t>Iron Magnet</a:t>
              </a:r>
              <a:endParaRPr lang="en-US" sz="1800" baseline="-25000">
                <a:latin typeface="Arial" charset="0"/>
              </a:endParaRPr>
            </a:p>
          </p:txBody>
        </p:sp>
        <p:sp>
          <p:nvSpPr>
            <p:cNvPr id="59421" name="Line 29"/>
            <p:cNvSpPr>
              <a:spLocks noChangeShapeType="1"/>
            </p:cNvSpPr>
            <p:nvPr/>
          </p:nvSpPr>
          <p:spPr bwMode="auto">
            <a:xfrm>
              <a:off x="3282" y="3082"/>
              <a:ext cx="204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2" name="Line 30"/>
            <p:cNvSpPr>
              <a:spLocks noChangeShapeType="1"/>
            </p:cNvSpPr>
            <p:nvPr/>
          </p:nvSpPr>
          <p:spPr bwMode="auto">
            <a:xfrm flipV="1">
              <a:off x="3280" y="3082"/>
              <a:ext cx="208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3" name="Line 31"/>
            <p:cNvSpPr>
              <a:spLocks noChangeShapeType="1"/>
            </p:cNvSpPr>
            <p:nvPr/>
          </p:nvSpPr>
          <p:spPr bwMode="auto">
            <a:xfrm>
              <a:off x="3282" y="3352"/>
              <a:ext cx="204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4" name="Line 32"/>
            <p:cNvSpPr>
              <a:spLocks noChangeShapeType="1"/>
            </p:cNvSpPr>
            <p:nvPr/>
          </p:nvSpPr>
          <p:spPr bwMode="auto">
            <a:xfrm flipV="1">
              <a:off x="3280" y="3352"/>
              <a:ext cx="208" cy="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5" name="Oval 33"/>
            <p:cNvSpPr>
              <a:spLocks noChangeArrowheads="1"/>
            </p:cNvSpPr>
            <p:nvPr/>
          </p:nvSpPr>
          <p:spPr bwMode="auto">
            <a:xfrm>
              <a:off x="1214" y="3084"/>
              <a:ext cx="148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26" name="Oval 34"/>
            <p:cNvSpPr>
              <a:spLocks noChangeArrowheads="1"/>
            </p:cNvSpPr>
            <p:nvPr/>
          </p:nvSpPr>
          <p:spPr bwMode="auto">
            <a:xfrm>
              <a:off x="1214" y="3352"/>
              <a:ext cx="148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</p:grpSp>
      <p:grpSp>
        <p:nvGrpSpPr>
          <p:cNvPr id="59396" name="Group 41"/>
          <p:cNvGrpSpPr>
            <a:grpSpLocks/>
          </p:cNvGrpSpPr>
          <p:nvPr/>
        </p:nvGrpSpPr>
        <p:grpSpPr bwMode="auto">
          <a:xfrm>
            <a:off x="304800" y="1143000"/>
            <a:ext cx="914400" cy="914400"/>
            <a:chOff x="1776" y="912"/>
            <a:chExt cx="576" cy="576"/>
          </a:xfrm>
        </p:grpSpPr>
        <p:sp>
          <p:nvSpPr>
            <p:cNvPr id="59404" name="Oval 38"/>
            <p:cNvSpPr>
              <a:spLocks noChangeArrowheads="1"/>
            </p:cNvSpPr>
            <p:nvPr/>
          </p:nvSpPr>
          <p:spPr bwMode="auto">
            <a:xfrm>
              <a:off x="1776" y="912"/>
              <a:ext cx="576" cy="57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9405" name="Freeform 39"/>
            <p:cNvSpPr>
              <a:spLocks/>
            </p:cNvSpPr>
            <p:nvPr/>
          </p:nvSpPr>
          <p:spPr bwMode="auto">
            <a:xfrm>
              <a:off x="1908" y="1126"/>
              <a:ext cx="333" cy="163"/>
            </a:xfrm>
            <a:custGeom>
              <a:avLst/>
              <a:gdLst>
                <a:gd name="T0" fmla="*/ 0 w 333"/>
                <a:gd name="T1" fmla="*/ 104 h 163"/>
                <a:gd name="T2" fmla="*/ 96 w 333"/>
                <a:gd name="T3" fmla="*/ 8 h 163"/>
                <a:gd name="T4" fmla="*/ 255 w 333"/>
                <a:gd name="T5" fmla="*/ 152 h 163"/>
                <a:gd name="T6" fmla="*/ 333 w 333"/>
                <a:gd name="T7" fmla="*/ 74 h 1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3"/>
                <a:gd name="T13" fmla="*/ 0 h 163"/>
                <a:gd name="T14" fmla="*/ 333 w 333"/>
                <a:gd name="T15" fmla="*/ 163 h 1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3" h="163">
                  <a:moveTo>
                    <a:pt x="0" y="104"/>
                  </a:moveTo>
                  <a:cubicBezTo>
                    <a:pt x="28" y="52"/>
                    <a:pt x="54" y="0"/>
                    <a:pt x="96" y="8"/>
                  </a:cubicBezTo>
                  <a:cubicBezTo>
                    <a:pt x="138" y="16"/>
                    <a:pt x="216" y="141"/>
                    <a:pt x="255" y="152"/>
                  </a:cubicBezTo>
                  <a:cubicBezTo>
                    <a:pt x="294" y="163"/>
                    <a:pt x="317" y="90"/>
                    <a:pt x="333" y="7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7" name="Text Box 42"/>
          <p:cNvSpPr txBox="1">
            <a:spLocks noChangeArrowheads="1"/>
          </p:cNvSpPr>
          <p:nvPr/>
        </p:nvSpPr>
        <p:spPr bwMode="auto">
          <a:xfrm>
            <a:off x="1295400" y="13716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I(t)=I</a:t>
            </a:r>
            <a:r>
              <a:rPr lang="en-US" baseline="-25000">
                <a:latin typeface="Arial" charset="0"/>
              </a:rPr>
              <a:t>0</a:t>
            </a:r>
            <a:r>
              <a:rPr lang="en-US">
                <a:latin typeface="Arial" charset="0"/>
              </a:rPr>
              <a:t> cos(2</a:t>
            </a:r>
            <a:r>
              <a:rPr lang="en-US">
                <a:latin typeface="Arial" charset="0"/>
                <a:sym typeface="Symbol" charset="0"/>
              </a:rPr>
              <a:t></a:t>
            </a:r>
            <a:r>
              <a:rPr lang="en-US" baseline="-25000">
                <a:latin typeface="Arial" charset="0"/>
              </a:rPr>
              <a:t>I</a:t>
            </a:r>
            <a:r>
              <a:rPr lang="en-US">
                <a:latin typeface="Arial" charset="0"/>
              </a:rPr>
              <a:t>t)</a:t>
            </a:r>
          </a:p>
        </p:txBody>
      </p:sp>
      <p:pic>
        <p:nvPicPr>
          <p:cNvPr id="59398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32004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594100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45"/>
          <p:cNvSpPr txBox="1">
            <a:spLocks noChangeArrowheads="1"/>
          </p:cNvSpPr>
          <p:nvPr/>
        </p:nvSpPr>
        <p:spPr bwMode="auto">
          <a:xfrm>
            <a:off x="76200" y="3903663"/>
            <a:ext cx="1447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Donald Kerst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UIUC 2.5 MeV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Betatron, 1940</a:t>
            </a:r>
          </a:p>
        </p:txBody>
      </p:sp>
      <p:sp>
        <p:nvSpPr>
          <p:cNvPr id="59401" name="Text Box 46"/>
          <p:cNvSpPr txBox="1">
            <a:spLocks noChangeArrowheads="1"/>
          </p:cNvSpPr>
          <p:nvPr/>
        </p:nvSpPr>
        <p:spPr bwMode="auto">
          <a:xfrm>
            <a:off x="7696200" y="3990975"/>
            <a:ext cx="1447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UIUC 312 MeV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betatron, 1949</a:t>
            </a:r>
          </a:p>
        </p:txBody>
      </p:sp>
      <p:sp>
        <p:nvSpPr>
          <p:cNvPr id="59402" name="Text Box 45"/>
          <p:cNvSpPr txBox="1">
            <a:spLocks noChangeArrowheads="1"/>
          </p:cNvSpPr>
          <p:nvPr/>
        </p:nvSpPr>
        <p:spPr bwMode="auto">
          <a:xfrm>
            <a:off x="1981200" y="59436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Don’t try this at home!!</a:t>
            </a:r>
          </a:p>
        </p:txBody>
      </p:sp>
      <p:sp>
        <p:nvSpPr>
          <p:cNvPr id="59403" name="Text Box 45"/>
          <p:cNvSpPr txBox="1">
            <a:spLocks noChangeArrowheads="1"/>
          </p:cNvSpPr>
          <p:nvPr/>
        </p:nvSpPr>
        <p:spPr bwMode="auto">
          <a:xfrm>
            <a:off x="4953000" y="5943600"/>
            <a:ext cx="259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Really don’t try this at home!!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Weak Focusing: Betatrons</a:t>
            </a: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41363"/>
            <a:ext cx="624522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275" y="3810000"/>
            <a:ext cx="5394325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5"/>
          <p:cNvSpPr txBox="1">
            <a:spLocks noChangeArrowheads="1"/>
          </p:cNvSpPr>
          <p:nvPr/>
        </p:nvSpPr>
        <p:spPr bwMode="auto">
          <a:xfrm rot="-5400000">
            <a:off x="5487095" y="3121917"/>
            <a:ext cx="60975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08000"/>
                </a:solidFill>
                <a:latin typeface="Arial" charset="0"/>
              </a:rPr>
              <a:t>Wilson and </a:t>
            </a:r>
            <a:r>
              <a:rPr lang="en-US" sz="1400" dirty="0" err="1">
                <a:solidFill>
                  <a:srgbClr val="008000"/>
                </a:solidFill>
                <a:latin typeface="Arial" charset="0"/>
              </a:rPr>
              <a:t>Littauer</a:t>
            </a:r>
            <a:r>
              <a:rPr lang="en-US" sz="1400" dirty="0">
                <a:solidFill>
                  <a:srgbClr val="008000"/>
                </a:solidFill>
                <a:latin typeface="Arial" charset="0"/>
              </a:rPr>
              <a:t>: “Accelerators, Machines of Nuclear Physics</a:t>
            </a:r>
            <a:r>
              <a:rPr lang="en-US" sz="1400" dirty="0" smtClean="0">
                <a:solidFill>
                  <a:srgbClr val="008000"/>
                </a:solidFill>
                <a:latin typeface="Arial" charset="0"/>
              </a:rPr>
              <a:t>”, 1960</a:t>
            </a:r>
            <a:endParaRPr lang="en-US" sz="1400" dirty="0">
              <a:solidFill>
                <a:srgbClr val="008000"/>
              </a:solidFill>
              <a:latin typeface="Arial" charset="0"/>
            </a:endParaRPr>
          </a:p>
        </p:txBody>
      </p:sp>
      <p:cxnSp>
        <p:nvCxnSpPr>
          <p:cNvPr id="60421" name="Straight Arrow Connector 7"/>
          <p:cNvCxnSpPr>
            <a:cxnSpLocks noChangeShapeType="1"/>
            <a:stCxn id="60422" idx="1"/>
          </p:cNvCxnSpPr>
          <p:nvPr/>
        </p:nvCxnSpPr>
        <p:spPr bwMode="auto">
          <a:xfrm flipH="1" flipV="1">
            <a:off x="3865563" y="5294313"/>
            <a:ext cx="401637" cy="650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2" name="TextBox 8"/>
          <p:cNvSpPr txBox="1">
            <a:spLocks noChangeArrowheads="1"/>
          </p:cNvSpPr>
          <p:nvPr/>
        </p:nvSpPr>
        <p:spPr bwMode="auto">
          <a:xfrm>
            <a:off x="4267200" y="5791200"/>
            <a:ext cx="842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injection</a:t>
            </a:r>
          </a:p>
        </p:txBody>
      </p:sp>
      <p:sp>
        <p:nvSpPr>
          <p:cNvPr id="60423" name="TextBox 9"/>
          <p:cNvSpPr txBox="1">
            <a:spLocks noChangeArrowheads="1"/>
          </p:cNvSpPr>
          <p:nvPr/>
        </p:nvSpPr>
        <p:spPr bwMode="auto">
          <a:xfrm>
            <a:off x="5132388" y="4151313"/>
            <a:ext cx="963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Arial" charset="0"/>
                <a:cs typeface="Arial" charset="0"/>
              </a:rPr>
              <a:t>extraction</a:t>
            </a:r>
          </a:p>
        </p:txBody>
      </p:sp>
      <p:cxnSp>
        <p:nvCxnSpPr>
          <p:cNvPr id="60424" name="Straight Arrow Connector 11"/>
          <p:cNvCxnSpPr>
            <a:cxnSpLocks noChangeShapeType="1"/>
          </p:cNvCxnSpPr>
          <p:nvPr/>
        </p:nvCxnSpPr>
        <p:spPr bwMode="auto">
          <a:xfrm flipV="1">
            <a:off x="5076825" y="5318125"/>
            <a:ext cx="1419225" cy="669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5" name="Straight Arrow Connector 13"/>
          <p:cNvCxnSpPr>
            <a:cxnSpLocks noChangeShapeType="1"/>
          </p:cNvCxnSpPr>
          <p:nvPr/>
        </p:nvCxnSpPr>
        <p:spPr bwMode="auto">
          <a:xfrm flipH="1">
            <a:off x="4519613" y="4330700"/>
            <a:ext cx="669925" cy="238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6" name="TextBox 15"/>
          <p:cNvSpPr txBox="1">
            <a:spLocks noChangeArrowheads="1"/>
          </p:cNvSpPr>
          <p:nvPr/>
        </p:nvSpPr>
        <p:spPr bwMode="auto">
          <a:xfrm rot="-3600000">
            <a:off x="3532982" y="4572793"/>
            <a:ext cx="8763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  <a:cs typeface="Arial" charset="0"/>
              </a:rPr>
              <a:t>acceleration</a:t>
            </a:r>
          </a:p>
        </p:txBody>
      </p:sp>
      <p:sp>
        <p:nvSpPr>
          <p:cNvPr id="60427" name="TextBox 16"/>
          <p:cNvSpPr txBox="1">
            <a:spLocks noChangeArrowheads="1"/>
          </p:cNvSpPr>
          <p:nvPr/>
        </p:nvSpPr>
        <p:spPr bwMode="auto">
          <a:xfrm rot="-3600000">
            <a:off x="6295232" y="4575968"/>
            <a:ext cx="8763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  <a:cs typeface="Arial" charset="0"/>
              </a:rPr>
              <a:t>acceleration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Weak Focusing: Betatrons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7724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Betatrons produced electrons up to 300+ MeV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Early materials and medical research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Also produced medical hard X-rays and gamma rays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Betatrons have their challenges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Linear aperture scaling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Large stored energy/impedance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Synchrotron radiation losses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Quarter duty cycle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Ramping magnetic field quality</a:t>
            </a: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>
                <a:latin typeface="Arial" charset="0"/>
                <a:ea typeface="ＭＳ Ｐゴシック" charset="0"/>
              </a:rPr>
              <a:t>		- </a:t>
            </a:r>
            <a:r>
              <a:rPr lang="en-US" b="1">
                <a:latin typeface="Arial" charset="0"/>
                <a:ea typeface="ＭＳ Ｐゴシック" charset="0"/>
              </a:rPr>
              <a:t>More on betatrons/weak focusing next week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3505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5"/>
          <p:cNvSpPr txBox="1">
            <a:spLocks noChangeArrowheads="1"/>
          </p:cNvSpPr>
          <p:nvPr/>
        </p:nvSpPr>
        <p:spPr bwMode="auto">
          <a:xfrm>
            <a:off x="6019800" y="5791200"/>
            <a:ext cx="2590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This will only hurt a bit…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Weak Focusing: BNL Cosmotron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350" y="722313"/>
            <a:ext cx="6927850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2209800" y="480060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1953-1968, 3.3 GeV protons, weak focusing</a:t>
            </a:r>
          </a:p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first external fixed target experiments</a:t>
            </a:r>
          </a:p>
        </p:txBody>
      </p:sp>
      <p:sp>
        <p:nvSpPr>
          <p:cNvPr id="66565" name="TextBox 5"/>
          <p:cNvSpPr txBox="1">
            <a:spLocks noChangeArrowheads="1"/>
          </p:cNvSpPr>
          <p:nvPr/>
        </p:nvSpPr>
        <p:spPr bwMode="auto">
          <a:xfrm>
            <a:off x="2362200" y="5486400"/>
            <a:ext cx="480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Livingston again! (Including C-magnets)</a:t>
            </a:r>
          </a:p>
        </p:txBody>
      </p:sp>
      <p:sp>
        <p:nvSpPr>
          <p:cNvPr id="66566" name="Text Box 45"/>
          <p:cNvSpPr txBox="1">
            <a:spLocks noChangeArrowheads="1"/>
          </p:cNvSpPr>
          <p:nvPr/>
        </p:nvSpPr>
        <p:spPr bwMode="auto">
          <a:xfrm rot="-5400000">
            <a:off x="6672263" y="3395662"/>
            <a:ext cx="441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Arial" charset="0"/>
              </a:rPr>
              <a:t>National Academy of Sciences, Biographical Memoir of M. Stanley Livingston by Ernest D. Courant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Syllabus I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685800" y="42672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First half of semester: Mostly transverse linear optics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Fundamentals and equations of motion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Magnet design, fields, descriptions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Linear transverse </a:t>
            </a:r>
            <a:r>
              <a:rPr lang="en-US" dirty="0" smtClean="0">
                <a:latin typeface="Arial" charset="0"/>
                <a:ea typeface="ＭＳ Ｐゴシック" charset="0"/>
              </a:rPr>
              <a:t>optics, “labs” with simulation codes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Magnetic lattices and lattice design</a:t>
            </a:r>
          </a:p>
        </p:txBody>
      </p:sp>
      <p:pic>
        <p:nvPicPr>
          <p:cNvPr id="4" name="Picture 3" descr="Screen Shot 2018-01-03 at 10.46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8" y="724500"/>
            <a:ext cx="5677705" cy="354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Would you buy a used Cosmotron lamination from this man?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225" y="849313"/>
            <a:ext cx="5022850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2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Weak Focusing: LBL Bevatron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" y="762000"/>
            <a:ext cx="739140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2819400" y="4735513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</a:rPr>
              <a:t>Ed McMillan and Ed Lofgren</a:t>
            </a:r>
          </a:p>
        </p:txBody>
      </p:sp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914400" y="5257800"/>
            <a:ext cx="7924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-"/>
            </a:pPr>
            <a:r>
              <a:rPr lang="en-US" sz="2000">
                <a:latin typeface="Arial" charset="0"/>
              </a:rPr>
              <a:t> Last and largest weak-focusing proton synchrotron</a:t>
            </a:r>
          </a:p>
          <a:p>
            <a:pPr>
              <a:buFontTx/>
              <a:buChar char="-"/>
            </a:pPr>
            <a:r>
              <a:rPr lang="en-US" sz="2000">
                <a:latin typeface="Arial" charset="0"/>
              </a:rPr>
              <a:t> 1954, Beam aperture about 4’ </a:t>
            </a:r>
            <a:r>
              <a:rPr lang="en-US" altLang="ja-JP" sz="2000">
                <a:latin typeface="Arial" charset="0"/>
              </a:rPr>
              <a:t>square!, beam energy to 6.2 GeV</a:t>
            </a:r>
          </a:p>
          <a:p>
            <a:pPr>
              <a:buFontTx/>
              <a:buChar char="-"/>
            </a:pPr>
            <a:r>
              <a:rPr lang="en-US" sz="2000">
                <a:latin typeface="Arial" charset="0"/>
              </a:rPr>
              <a:t> Discovered antiproton 1955; 1959 Nobel for Segre/Chamberlain</a:t>
            </a:r>
          </a:p>
          <a:p>
            <a:pPr lvl="1"/>
            <a:r>
              <a:rPr lang="en-US" sz="1600">
                <a:latin typeface="Arial" charset="0"/>
              </a:rPr>
              <a:t>(Became Bevelac, decommissioned 1993, demolished ~2010)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Fixed Target Experiments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001000" cy="4876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did the Bevatron need 6.2 GeV protons?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Antiprotons are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only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 altLang="ja-JP">
                <a:latin typeface="Arial" charset="0"/>
                <a:ea typeface="ＭＳ Ｐゴシック" charset="0"/>
              </a:rPr>
              <a:t> 930 MeV/c</a:t>
            </a:r>
            <a:r>
              <a:rPr lang="en-US" altLang="ja-JP" baseline="30000">
                <a:latin typeface="Arial" charset="0"/>
                <a:ea typeface="ＭＳ Ｐゴシック" charset="0"/>
              </a:rPr>
              <a:t>2</a:t>
            </a:r>
            <a:r>
              <a:rPr lang="en-US" altLang="ja-JP">
                <a:latin typeface="Arial" charset="0"/>
                <a:ea typeface="ＭＳ Ｐゴシック" charset="0"/>
              </a:rPr>
              <a:t> </a:t>
            </a:r>
            <a:r>
              <a:rPr lang="en-US" altLang="ja-JP" sz="1400">
                <a:latin typeface="Arial" charset="0"/>
                <a:ea typeface="ＭＳ Ｐゴシック" charset="0"/>
              </a:rPr>
              <a:t>(times 2…)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Bevatron used Cu target, p+n-&gt;p+n+p+pbar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Mandelstam variables give: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Fixed Target experiment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Available CM energy scales with root of beam energy</a:t>
            </a:r>
          </a:p>
          <a:p>
            <a:pPr lvl="2"/>
            <a:r>
              <a:rPr lang="en-US">
                <a:latin typeface="Arial" charset="0"/>
                <a:ea typeface="ＭＳ Ｐゴシック" charset="0"/>
                <a:sym typeface="Wingdings" charset="0"/>
              </a:rPr>
              <a:t>Main issue: forward momentum conservation steals energy</a:t>
            </a:r>
            <a:endParaRPr lang="en-US">
              <a:latin typeface="Arial" charset="0"/>
              <a:ea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10"/>
          <p:cNvSpPr>
            <a:spLocks noChangeArrowheads="1"/>
          </p:cNvSpPr>
          <p:nvPr/>
        </p:nvSpPr>
        <p:spPr bwMode="auto">
          <a:xfrm>
            <a:off x="5791200" y="3581400"/>
            <a:ext cx="6096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69636" name="Straight Arrow Connector 9"/>
          <p:cNvCxnSpPr>
            <a:cxnSpLocks noChangeShapeType="1"/>
          </p:cNvCxnSpPr>
          <p:nvPr/>
        </p:nvCxnSpPr>
        <p:spPr bwMode="auto">
          <a:xfrm>
            <a:off x="4572000" y="3810000"/>
            <a:ext cx="14478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37" name="Straight Arrow Connector 13"/>
          <p:cNvCxnSpPr>
            <a:cxnSpLocks noChangeShapeType="1"/>
          </p:cNvCxnSpPr>
          <p:nvPr/>
        </p:nvCxnSpPr>
        <p:spPr bwMode="auto">
          <a:xfrm flipV="1">
            <a:off x="6172200" y="3581400"/>
            <a:ext cx="9144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38" name="Straight Arrow Connector 15"/>
          <p:cNvCxnSpPr>
            <a:cxnSpLocks noChangeShapeType="1"/>
          </p:cNvCxnSpPr>
          <p:nvPr/>
        </p:nvCxnSpPr>
        <p:spPr bwMode="auto">
          <a:xfrm>
            <a:off x="6248400" y="3810000"/>
            <a:ext cx="8382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39" name="Straight Arrow Connector 17"/>
          <p:cNvCxnSpPr>
            <a:cxnSpLocks noChangeShapeType="1"/>
          </p:cNvCxnSpPr>
          <p:nvPr/>
        </p:nvCxnSpPr>
        <p:spPr bwMode="auto">
          <a:xfrm>
            <a:off x="6248400" y="3810000"/>
            <a:ext cx="8382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9640" name="Picture 1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613" y="4876800"/>
            <a:ext cx="2832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4132263"/>
            <a:ext cx="7861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325" y="2768600"/>
            <a:ext cx="6375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Two Serious Problems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419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These machines were </a:t>
            </a:r>
            <a:r>
              <a:rPr lang="en-US" sz="2600" dirty="0">
                <a:latin typeface="Arial" charset="0"/>
                <a:ea typeface="ＭＳ Ｐゴシック" charset="0"/>
                <a:cs typeface="ＭＳ Ｐゴシック" charset="0"/>
              </a:rPr>
              <a:t>getting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way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400" dirty="0">
                <a:latin typeface="Arial" charset="0"/>
                <a:ea typeface="ＭＳ Ｐゴシック" charset="0"/>
                <a:cs typeface="ＭＳ Ｐゴシック" charset="0"/>
              </a:rPr>
              <a:t>too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800" dirty="0">
                <a:latin typeface="Arial" charset="0"/>
                <a:ea typeface="ＭＳ Ｐゴシック" charset="0"/>
                <a:cs typeface="ＭＳ Ｐゴシック" charset="0"/>
              </a:rPr>
              <a:t>big</a:t>
            </a:r>
          </a:p>
          <a:p>
            <a:pPr lvl="1"/>
            <a:r>
              <a:rPr lang="en-US" dirty="0" err="1">
                <a:latin typeface="Arial" charset="0"/>
                <a:ea typeface="ＭＳ Ｐゴシック" charset="0"/>
              </a:rPr>
              <a:t>Bevatron</a:t>
            </a:r>
            <a:r>
              <a:rPr lang="en-US" dirty="0">
                <a:latin typeface="Arial" charset="0"/>
                <a:ea typeface="ＭＳ Ｐゴシック" charset="0"/>
              </a:rPr>
              <a:t> magnet was 10,000 tons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Apertures scale linearly with machine size, energy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         </a:t>
            </a:r>
            <a:r>
              <a:rPr lang="en-US" sz="1400" dirty="0">
                <a:latin typeface="Arial" charset="0"/>
                <a:ea typeface="ＭＳ Ｐゴシック" charset="0"/>
              </a:rPr>
              <a:t>(Length/circumference scales linearly with energy at fixed field strength too…)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Fixed target energy scaling is painful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Available CM energy only scales with √</a:t>
            </a:r>
            <a:r>
              <a:rPr lang="en-US" dirty="0" err="1">
                <a:latin typeface="Arial" charset="0"/>
                <a:ea typeface="ＭＳ Ｐゴシック" charset="0"/>
              </a:rPr>
              <a:t>E</a:t>
            </a:r>
            <a:r>
              <a:rPr lang="en-US" baseline="-25000" dirty="0" err="1">
                <a:latin typeface="Arial" charset="0"/>
                <a:ea typeface="ＭＳ Ｐゴシック" charset="0"/>
              </a:rPr>
              <a:t>beam</a:t>
            </a:r>
            <a:endParaRPr lang="en-US" baseline="-25000" dirty="0">
              <a:latin typeface="Arial" charset="0"/>
              <a:ea typeface="ＭＳ Ｐゴシック" charset="0"/>
            </a:endParaRPr>
          </a:p>
          <a:p>
            <a:pPr lvl="1"/>
            <a:endParaRPr lang="en-US" baseline="-25000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Accelerator size grew with the square of desired CM energy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Something had to be done!!!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0" y="5562600"/>
            <a:ext cx="7315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Arial" charset="0"/>
              </a:rPr>
              <a:t>Strong Focusing (1952) and Colliders (1958-62ish) to the rescue!!!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Livingston *Again*?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685800" y="5638800"/>
            <a:ext cx="7772400" cy="838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Strong focusing (and its mathematical treatment) is really the focus (ha) of first half of the semester</a:t>
            </a:r>
          </a:p>
        </p:txBody>
      </p:sp>
      <p:pic>
        <p:nvPicPr>
          <p:cNvPr id="716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50" y="717550"/>
            <a:ext cx="7080250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1600200" y="51927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E. Courant, M.S. Livingston, H. Snyder, and J.P. Blewett</a:t>
            </a:r>
          </a:p>
        </p:txBody>
      </p:sp>
      <p:pic>
        <p:nvPicPr>
          <p:cNvPr id="716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0" y="2971800"/>
            <a:ext cx="37338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Synchrotron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486400" cy="5334000"/>
          </a:xfrm>
        </p:spPr>
        <p:txBody>
          <a:bodyPr/>
          <a:lstStyle/>
          <a:p>
            <a:pPr>
              <a:defRPr/>
            </a:pPr>
            <a:r>
              <a:rPr lang="en-US" sz="2200" dirty="0" smtClean="0"/>
              <a:t>The best of both worlds (1944)</a:t>
            </a:r>
          </a:p>
          <a:p>
            <a:pPr marL="457200" lvl="1" indent="0">
              <a:buFont typeface="Wingdings" charset="0"/>
              <a:buNone/>
              <a:defRPr/>
            </a:pPr>
            <a:r>
              <a:rPr lang="en-US" sz="2000" dirty="0" smtClean="0"/>
              <a:t>Cyclotron accelerating system (RF gaps)</a:t>
            </a:r>
          </a:p>
          <a:p>
            <a:pPr marL="457200" lvl="1" indent="0">
              <a:buFont typeface="Wingdings" charset="0"/>
              <a:buNone/>
              <a:defRPr/>
            </a:pPr>
            <a:r>
              <a:rPr lang="en-US" sz="2000" dirty="0"/>
              <a:t>	</a:t>
            </a:r>
            <a:r>
              <a:rPr lang="en-US" sz="1800" dirty="0" smtClean="0">
                <a:solidFill>
                  <a:srgbClr val="008000"/>
                </a:solidFill>
              </a:rPr>
              <a:t>(Not inductive betatron acceleration)</a:t>
            </a:r>
          </a:p>
          <a:p>
            <a:pPr marL="457200" lvl="1" indent="0">
              <a:buFont typeface="Wingdings" charset="0"/>
              <a:buNone/>
              <a:defRPr/>
            </a:pPr>
            <a:r>
              <a:rPr lang="en-US" sz="2000" dirty="0" smtClean="0"/>
              <a:t>Variable Betatron magnetic bending field</a:t>
            </a:r>
          </a:p>
          <a:p>
            <a:pPr marL="914400" lvl="2" indent="0">
              <a:buFontTx/>
              <a:buNone/>
              <a:defRPr/>
            </a:pPr>
            <a:r>
              <a:rPr lang="en-US" sz="1800" dirty="0" smtClean="0"/>
              <a:t>(Not constant cyclotron bending field)</a:t>
            </a:r>
          </a:p>
          <a:p>
            <a:pPr>
              <a:defRPr/>
            </a:pPr>
            <a:endParaRPr lang="en-US" sz="1500" dirty="0" smtClean="0"/>
          </a:p>
          <a:p>
            <a:pPr>
              <a:defRPr/>
            </a:pPr>
            <a:r>
              <a:rPr lang="en-US" sz="2200" dirty="0" smtClean="0"/>
              <a:t>“Synch”-</a:t>
            </a:r>
            <a:r>
              <a:rPr lang="en-US" sz="2200" dirty="0" err="1" smtClean="0"/>
              <a:t>rotron</a:t>
            </a:r>
            <a:endParaRPr lang="en-US" sz="2200" dirty="0" smtClean="0"/>
          </a:p>
          <a:p>
            <a:pPr marL="457200" lvl="1" indent="0">
              <a:buFont typeface="Wingdings" charset="0"/>
              <a:buNone/>
              <a:defRPr/>
            </a:pPr>
            <a:r>
              <a:rPr lang="en-US" sz="2000" dirty="0" smtClean="0"/>
              <a:t>Particle bend radius is close to </a:t>
            </a:r>
            <a:r>
              <a:rPr lang="en-US" sz="2000" b="1" dirty="0" smtClean="0"/>
              <a:t>constant</a:t>
            </a:r>
            <a:endParaRPr lang="en-US" sz="2000" dirty="0" smtClean="0"/>
          </a:p>
          <a:p>
            <a:pPr marL="457200" lvl="1" indent="0">
              <a:buFont typeface="Wingdings" charset="0"/>
              <a:buNone/>
              <a:defRPr/>
            </a:pPr>
            <a:endParaRPr lang="en-US" sz="2000" dirty="0" smtClean="0"/>
          </a:p>
          <a:p>
            <a:pPr marL="457200" lvl="1" indent="0">
              <a:buFont typeface="Wingdings" charset="0"/>
              <a:buNone/>
              <a:defRPr/>
            </a:pPr>
            <a:endParaRPr lang="en-US" sz="2000" dirty="0"/>
          </a:p>
          <a:p>
            <a:pPr marL="457200" lvl="1" indent="0">
              <a:buFont typeface="Wingdings" charset="0"/>
              <a:buNone/>
              <a:defRPr/>
            </a:pPr>
            <a:r>
              <a:rPr lang="en-US" sz="2000" dirty="0" smtClean="0"/>
              <a:t>	</a:t>
            </a:r>
            <a:r>
              <a:rPr lang="en-US" sz="1800" dirty="0" smtClean="0">
                <a:solidFill>
                  <a:srgbClr val="008000"/>
                </a:solidFill>
              </a:rPr>
              <a:t>B field changes with particle momentum p</a:t>
            </a:r>
            <a:endParaRPr lang="en-US" sz="1800" dirty="0"/>
          </a:p>
          <a:p>
            <a:pPr marL="457200" lvl="1" indent="0">
              <a:buFont typeface="Wingdings" charset="0"/>
              <a:buNone/>
              <a:defRPr/>
            </a:pPr>
            <a:r>
              <a:rPr lang="en-US" sz="2000" dirty="0" smtClean="0"/>
              <a:t>Circumference is also close to </a:t>
            </a:r>
            <a:r>
              <a:rPr lang="en-US" sz="2000" b="1" dirty="0" smtClean="0"/>
              <a:t>constant</a:t>
            </a:r>
            <a:endParaRPr lang="en-US" sz="2000" dirty="0" smtClean="0"/>
          </a:p>
          <a:p>
            <a:pPr marL="857250" lvl="2" indent="0">
              <a:buFontTx/>
              <a:buNone/>
              <a:defRPr/>
            </a:pPr>
            <a:r>
              <a:rPr lang="en-US" sz="1800" dirty="0" smtClean="0"/>
              <a:t>Revolution frequency and RF frequency also changes with particle velocity v and particle momentum p</a:t>
            </a:r>
            <a:endParaRPr lang="en-US" sz="1800" dirty="0"/>
          </a:p>
        </p:txBody>
      </p:sp>
      <p:pic>
        <p:nvPicPr>
          <p:cNvPr id="24579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625" y="3871913"/>
            <a:ext cx="324485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500" y="5867400"/>
            <a:ext cx="2908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 descr="synchrotron-britannica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39775"/>
            <a:ext cx="3635375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319388"/>
            <a:ext cx="1511300" cy="5715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63777"/>
            <a:ext cx="2768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Why is this such a big deal?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876800"/>
          </a:xfrm>
        </p:spPr>
        <p:txBody>
          <a:bodyPr/>
          <a:lstStyle/>
          <a:p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300" b="1" dirty="0">
                <a:latin typeface="Arial" charset="0"/>
                <a:ea typeface="ＭＳ Ｐゴシック" charset="0"/>
                <a:cs typeface="ＭＳ Ｐゴシック" charset="0"/>
              </a:rPr>
              <a:t>big deal</a:t>
            </a:r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 is that both existing technologies scaled very badly with particle energy</a:t>
            </a:r>
          </a:p>
          <a:p>
            <a:pPr lvl="1"/>
            <a:r>
              <a:rPr lang="en-US" sz="2100" b="1" dirty="0" err="1">
                <a:latin typeface="Arial" charset="0"/>
                <a:ea typeface="ＭＳ Ｐゴシック" charset="0"/>
              </a:rPr>
              <a:t>Betatrons</a:t>
            </a:r>
            <a:r>
              <a:rPr lang="en-US" sz="2100" dirty="0">
                <a:latin typeface="Arial" charset="0"/>
                <a:ea typeface="ＭＳ Ｐゴシック" charset="0"/>
              </a:rPr>
              <a:t>: central induction magnet area (flux) scales </a:t>
            </a:r>
            <a:r>
              <a:rPr lang="en-US" sz="2100" dirty="0" err="1">
                <a:latin typeface="Arial" charset="0"/>
                <a:ea typeface="ＭＳ Ｐゴシック" charset="0"/>
              </a:rPr>
              <a:t>quadratically</a:t>
            </a:r>
            <a:r>
              <a:rPr lang="en-US" sz="2100" dirty="0">
                <a:latin typeface="Arial" charset="0"/>
                <a:ea typeface="ＭＳ Ｐゴシック" charset="0"/>
              </a:rPr>
              <a:t> with accelerator radius (energy); beam size also scales badly</a:t>
            </a:r>
          </a:p>
          <a:p>
            <a:pPr lvl="1"/>
            <a:r>
              <a:rPr lang="en-US" sz="2100" b="1" dirty="0">
                <a:latin typeface="Arial" charset="0"/>
                <a:ea typeface="ＭＳ Ｐゴシック" charset="0"/>
              </a:rPr>
              <a:t>Cyclotrons</a:t>
            </a:r>
            <a:r>
              <a:rPr lang="en-US" sz="2100" dirty="0">
                <a:latin typeface="Arial" charset="0"/>
                <a:ea typeface="ＭＳ Ｐゴシック" charset="0"/>
              </a:rPr>
              <a:t>: main magnet scales </a:t>
            </a:r>
            <a:r>
              <a:rPr lang="en-US" sz="2100" dirty="0" err="1">
                <a:latin typeface="Arial" charset="0"/>
                <a:ea typeface="ＭＳ Ｐゴシック" charset="0"/>
              </a:rPr>
              <a:t>quadratically</a:t>
            </a:r>
            <a:r>
              <a:rPr lang="en-US" sz="2100" dirty="0">
                <a:latin typeface="Arial" charset="0"/>
                <a:ea typeface="ＭＳ Ｐゴシック" charset="0"/>
              </a:rPr>
              <a:t> with energy radius (energy); problems with relativistic hadrons</a:t>
            </a:r>
          </a:p>
          <a:p>
            <a:pPr lvl="1"/>
            <a:r>
              <a:rPr lang="en-US" sz="1400" dirty="0">
                <a:latin typeface="Arial" charset="0"/>
                <a:ea typeface="ＭＳ Ｐゴシック" charset="0"/>
              </a:rPr>
              <a:t>(High gradient linacs weren’t quite developed yet)</a:t>
            </a:r>
          </a:p>
          <a:p>
            <a:pPr lvl="1"/>
            <a:endParaRPr lang="en-US" sz="1400" dirty="0">
              <a:latin typeface="Arial" charset="0"/>
              <a:ea typeface="ＭＳ Ｐゴシック" charset="0"/>
            </a:endParaRPr>
          </a:p>
          <a:p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Large, high-energy accelerator cost was </a:t>
            </a:r>
            <a:r>
              <a:rPr lang="en-US" sz="2300" b="1" dirty="0">
                <a:latin typeface="Arial" charset="0"/>
                <a:ea typeface="ＭＳ Ｐゴシック" charset="0"/>
                <a:cs typeface="ＭＳ Ｐゴシック" charset="0"/>
              </a:rPr>
              <a:t>completely</a:t>
            </a:r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 dominated by scaling of </a:t>
            </a:r>
            <a:r>
              <a:rPr lang="en-US" sz="2300" b="1" dirty="0">
                <a:latin typeface="Arial" charset="0"/>
                <a:ea typeface="ＭＳ Ｐゴシック" charset="0"/>
                <a:cs typeface="ＭＳ Ｐゴシック" charset="0"/>
              </a:rPr>
              <a:t>large</a:t>
            </a:r>
            <a:r>
              <a:rPr lang="en-US" sz="2300" dirty="0">
                <a:latin typeface="Arial" charset="0"/>
                <a:ea typeface="ＭＳ Ｐゴシック" charset="0"/>
                <a:cs typeface="ＭＳ Ｐゴシック" charset="0"/>
              </a:rPr>
              <a:t> magnets</a:t>
            </a:r>
          </a:p>
          <a:p>
            <a:pPr lvl="1"/>
            <a:r>
              <a:rPr lang="en-US" sz="2100" dirty="0">
                <a:latin typeface="Arial" charset="0"/>
                <a:ea typeface="ＭＳ Ｐゴシック" charset="0"/>
              </a:rPr>
              <a:t>The synchrotron permitted the </a:t>
            </a:r>
            <a:r>
              <a:rPr lang="en-US" sz="2100" b="1" dirty="0">
                <a:latin typeface="Arial" charset="0"/>
                <a:ea typeface="ＭＳ Ｐゴシック" charset="0"/>
              </a:rPr>
              <a:t>decoupling</a:t>
            </a:r>
            <a:r>
              <a:rPr lang="en-US" sz="2100" dirty="0">
                <a:latin typeface="Arial" charset="0"/>
                <a:ea typeface="ＭＳ Ｐゴシック" charset="0"/>
              </a:rPr>
              <a:t> of peak accelerator energy and magnetic field apertures</a:t>
            </a:r>
          </a:p>
          <a:p>
            <a:pPr lvl="1"/>
            <a:r>
              <a:rPr lang="en-US" sz="2100" dirty="0">
                <a:latin typeface="Arial" charset="0"/>
                <a:ea typeface="ＭＳ Ｐゴシック" charset="0"/>
              </a:rPr>
              <a:t>Higher energies required more magnets (linear scaling) but not larger aperture magnets (quadratic scaling, or worse)</a:t>
            </a:r>
          </a:p>
        </p:txBody>
      </p:sp>
    </p:spTree>
    <p:extLst>
      <p:ext uri="{BB962C8B-B14F-4D97-AF65-F5344CB8AC3E}">
        <p14:creationId xmlns:p14="http://schemas.microsoft.com/office/powerpoint/2010/main" val="156035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Particle Motion through Part of a Synchrotron</a:t>
            </a:r>
          </a:p>
        </p:txBody>
      </p:sp>
      <p:pic>
        <p:nvPicPr>
          <p:cNvPr id="57347" name="fodo1Bend.gif" descr="/Users/satogata/Teaching/movie/fodo1Bend.gif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838200"/>
            <a:ext cx="8991600" cy="44958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952119" y="5334000"/>
            <a:ext cx="760887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By the midterm you will be able to describe this motion</a:t>
            </a:r>
          </a:p>
          <a:p>
            <a:r>
              <a:rPr lang="en-US" dirty="0">
                <a:latin typeface="Arial"/>
                <a:cs typeface="Arial"/>
              </a:rPr>
              <a:t>     </a:t>
            </a:r>
            <a:r>
              <a:rPr lang="en-US" sz="2000" dirty="0">
                <a:latin typeface="Arial"/>
                <a:cs typeface="Arial"/>
              </a:rPr>
              <a:t>Fundamentally “modulated simple harmonic oscillators”</a:t>
            </a:r>
          </a:p>
          <a:p>
            <a:r>
              <a:rPr lang="en-US" sz="2000" dirty="0" smtClean="0">
                <a:latin typeface="Arial"/>
                <a:cs typeface="Arial"/>
              </a:rPr>
              <a:t>      Linear form is very similar to classical linear optics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0" y="3200400"/>
            <a:ext cx="199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focusing magnets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743200" y="3505200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4114800" y="3505200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505200" y="4495800"/>
            <a:ext cx="240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“defocusing” magnets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0" y="609600"/>
            <a:ext cx="1980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Horizontal motion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7374" y="609600"/>
            <a:ext cx="171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Vertical motion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3561" y="609600"/>
            <a:ext cx="154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H/V positions</a:t>
            </a:r>
            <a:endParaRPr lang="en-US" sz="1800" dirty="0" smtClean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3797171" y="4267200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168771" y="4267200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7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Text</a:t>
            </a:r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38862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Conte and MacKay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2</a:t>
            </a:r>
            <a:r>
              <a:rPr lang="en-US" baseline="30000" dirty="0">
                <a:latin typeface="Arial" charset="0"/>
                <a:ea typeface="ＭＳ Ｐゴシック" charset="0"/>
              </a:rPr>
              <a:t>nd</a:t>
            </a:r>
            <a:r>
              <a:rPr lang="en-US" dirty="0">
                <a:latin typeface="Arial" charset="0"/>
                <a:ea typeface="ＭＳ Ｐゴシック" charset="0"/>
              </a:rPr>
              <a:t> edition</a:t>
            </a:r>
          </a:p>
          <a:p>
            <a:pPr lvl="1"/>
            <a:endParaRPr lang="en-US" sz="1500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will cover quite a bit of this text</a:t>
            </a:r>
          </a:p>
          <a:p>
            <a:endParaRPr lang="en-US" sz="15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One advantage over other texts: lots of fairly clear derivations</a:t>
            </a:r>
          </a:p>
          <a:p>
            <a:endParaRPr lang="en-US" sz="15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Lots of undergraduate level material with some graduate level sections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8417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Homework and Schedule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285750" y="1219200"/>
            <a:ext cx="88011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Homework is half of your grade!! </a:t>
            </a: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(50%</a:t>
            </a: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Collected at </a:t>
            </a:r>
            <a:r>
              <a:rPr lang="en-US" b="1" dirty="0">
                <a:latin typeface="Arial" charset="0"/>
                <a:ea typeface="ＭＳ Ｐゴシック" charset="0"/>
              </a:rPr>
              <a:t>start</a:t>
            </a:r>
            <a:r>
              <a:rPr lang="en-US" dirty="0">
                <a:latin typeface="Arial" charset="0"/>
                <a:ea typeface="ＭＳ Ｐゴシック" charset="0"/>
              </a:rPr>
              <a:t> of Tuesday classes when due</a:t>
            </a:r>
            <a:endParaRPr lang="en-US" sz="1400" dirty="0">
              <a:latin typeface="Arial" charset="0"/>
              <a:ea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Collaboration is encouraged!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(Except on the midterm on Mar 1)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In fact, it’s a good part of the reason why you’re here!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Todd is available via email to help and answer questions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One-on-one meetings can be set up according to demand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Please cite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references, contributions of teammates,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etc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But everyone must hand in </a:t>
            </a:r>
            <a:r>
              <a:rPr lang="en-US" b="1" dirty="0">
                <a:latin typeface="Arial" charset="0"/>
                <a:ea typeface="ＭＳ Ｐゴシック" charset="0"/>
              </a:rPr>
              <a:t>individual copies </a:t>
            </a:r>
            <a:r>
              <a:rPr lang="en-US" dirty="0">
                <a:latin typeface="Arial" charset="0"/>
                <a:ea typeface="ＭＳ Ｐゴシック" charset="0"/>
              </a:rPr>
              <a:t>of homework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Comes From Effort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22"/>
          <a:stretch/>
        </p:blipFill>
        <p:spPr>
          <a:xfrm>
            <a:off x="2032000" y="761230"/>
            <a:ext cx="5080000" cy="579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6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Earliest “Accelerator”: Jean-Antoine Nollet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296863" y="3733800"/>
            <a:ext cx="8550275" cy="2362200"/>
          </a:xfrm>
        </p:spPr>
        <p:txBody>
          <a:bodyPr/>
          <a:lstStyle/>
          <a:p>
            <a:pPr marL="0" indent="-457200">
              <a:spcBef>
                <a:spcPct val="0"/>
              </a:spcBef>
              <a:spcAft>
                <a:spcPts val="1000"/>
              </a:spcAft>
              <a:buFont typeface="Wingdings" charset="0"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In 1746 he gathered about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two hundred monks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into a circle over a mile in circumference, with pieces of iron wire connecting them. He then discharged a battery of Leyden jars through the human chain and observed that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each man reacted at substantially the same time to the electric shock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, showing that the speed of electricity's propagation was very high.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225" y="744538"/>
            <a:ext cx="248285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80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Earliest “Accelerator”: The Monkotron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648200" cy="4876800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Nollet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had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lots of charged particles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moving in a confined 2km ring (!)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at “high” velocities (for them)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</a:rPr>
              <a:t>accelerated by high voltage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Nollet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didn’t have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controlled magnets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controlled acceleration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proper instrumentation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many friends after this experiment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38" y="1073150"/>
            <a:ext cx="4462462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5940623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http://</a:t>
            </a:r>
            <a:r>
              <a:rPr lang="en-US" sz="1400" dirty="0" err="1">
                <a:solidFill>
                  <a:srgbClr val="008000"/>
                </a:solidFill>
                <a:latin typeface="Arial"/>
                <a:cs typeface="Arial"/>
              </a:rPr>
              <a:t>www.yproductions.com</a:t>
            </a: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/writing/archives/</a:t>
            </a:r>
            <a:r>
              <a:rPr lang="en-US" sz="1400" dirty="0" err="1">
                <a:solidFill>
                  <a:srgbClr val="008000"/>
                </a:solidFill>
                <a:latin typeface="Arial"/>
                <a:cs typeface="Arial"/>
              </a:rPr>
              <a:t>twitch_token_of_such_things.html</a:t>
            </a:r>
            <a:endParaRPr lang="en-US" sz="14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1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6925</TotalTime>
  <Words>2790</Words>
  <Application>Microsoft Macintosh PowerPoint</Application>
  <PresentationFormat>On-screen Show (4:3)</PresentationFormat>
  <Paragraphs>409</Paragraphs>
  <Slides>47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Introduction to Accelerator Physics  Spring 2018  Introductions Overview of Particle Accelerators</vt:lpstr>
      <vt:lpstr>Introductions and Outline</vt:lpstr>
      <vt:lpstr>Todd’s Absence and Recovery</vt:lpstr>
      <vt:lpstr>Syllabus I</vt:lpstr>
      <vt:lpstr>Text</vt:lpstr>
      <vt:lpstr>Homework and Schedule</vt:lpstr>
      <vt:lpstr>Growth Comes From Effort</vt:lpstr>
      <vt:lpstr>Earliest “Accelerator”: Jean-Antoine Nollet</vt:lpstr>
      <vt:lpstr>Earliest “Accelerator”: The Monkotron</vt:lpstr>
      <vt:lpstr>Simplified Particle Motion</vt:lpstr>
      <vt:lpstr>Classical Constant Magnetic Field (Zero Electric Field and ignoring relativity for now)</vt:lpstr>
      <vt:lpstr>Rigidity: Bending Radius vs Momentum (A true relationship even for relativistic particles)</vt:lpstr>
      <vt:lpstr>Application: Particle Spectrometer</vt:lpstr>
      <vt:lpstr>Cyclotron Frequency (True only in non-relativistic regime)</vt:lpstr>
      <vt:lpstr>Lawrence and the Cyclotron</vt:lpstr>
      <vt:lpstr>Cyclotron Frequency Again</vt:lpstr>
      <vt:lpstr>A Patentable Idea</vt:lpstr>
      <vt:lpstr>All The Fundamentals of an Accelerator</vt:lpstr>
      <vt:lpstr>Livingston, Lawrence, 27”/69 cm Cyclotron</vt:lpstr>
      <vt:lpstr>The Joy of Physics</vt:lpstr>
      <vt:lpstr>Electrons, Magnetrons, ECRs</vt:lpstr>
      <vt:lpstr>Cyclotrons Today</vt:lpstr>
      <vt:lpstr>Accel Radiotherapy Cyclotron</vt:lpstr>
      <vt:lpstr>(Brief) Survey of Accelerator Concepts</vt:lpstr>
      <vt:lpstr>DC Accelerating Gaps: Cockcroft-Walton</vt:lpstr>
      <vt:lpstr>DC Accelerating Gaps: Van de Graaff</vt:lpstr>
      <vt:lpstr>Van de Graaff Popularity</vt:lpstr>
      <vt:lpstr>DC Accelerating Gaps: Tandem Van de Graaff</vt:lpstr>
      <vt:lpstr>From Electrostatic to RF Acceleration</vt:lpstr>
      <vt:lpstr>Resonant Linac Structures</vt:lpstr>
      <vt:lpstr>Advanced Acceleration Methods</vt:lpstr>
      <vt:lpstr>BELLA (LBL) Makes the News</vt:lpstr>
      <vt:lpstr>Cyclotrons (Again)</vt:lpstr>
      <vt:lpstr>Microtrons</vt:lpstr>
      <vt:lpstr>Recirculating Linacs and ERLs</vt:lpstr>
      <vt:lpstr>Weak Focusing: Betatrons</vt:lpstr>
      <vt:lpstr>Weak Focusing: Betatrons</vt:lpstr>
      <vt:lpstr>Weak Focusing: Betatrons</vt:lpstr>
      <vt:lpstr>Weak Focusing: BNL Cosmotron</vt:lpstr>
      <vt:lpstr>Would you buy a used Cosmotron lamination from this man?</vt:lpstr>
      <vt:lpstr>Weak Focusing: LBL Bevatron</vt:lpstr>
      <vt:lpstr>Fixed Target Experiments</vt:lpstr>
      <vt:lpstr>Two Serious Problems</vt:lpstr>
      <vt:lpstr>Livingston *Again*?</vt:lpstr>
      <vt:lpstr>The Synchrotron</vt:lpstr>
      <vt:lpstr>Why is this such a big deal?</vt:lpstr>
      <vt:lpstr>Particle Motion through Part of a Synchrotron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Todd Satogata</cp:lastModifiedBy>
  <cp:revision>778</cp:revision>
  <cp:lastPrinted>2016-12-24T03:35:02Z</cp:lastPrinted>
  <dcterms:created xsi:type="dcterms:W3CDTF">2011-09-01T16:33:54Z</dcterms:created>
  <dcterms:modified xsi:type="dcterms:W3CDTF">2018-01-04T23:14:50Z</dcterms:modified>
</cp:coreProperties>
</file>