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82" r:id="rId3"/>
    <p:sldId id="367" r:id="rId4"/>
    <p:sldId id="368" r:id="rId5"/>
    <p:sldId id="369" r:id="rId6"/>
    <p:sldId id="370" r:id="rId7"/>
    <p:sldId id="384" r:id="rId8"/>
    <p:sldId id="371" r:id="rId9"/>
    <p:sldId id="383" r:id="rId10"/>
    <p:sldId id="376" r:id="rId11"/>
    <p:sldId id="378" r:id="rId12"/>
    <p:sldId id="379" r:id="rId13"/>
    <p:sldId id="381" r:id="rId14"/>
    <p:sldId id="365" r:id="rId15"/>
    <p:sldId id="372" r:id="rId16"/>
    <p:sldId id="373" r:id="rId17"/>
    <p:sldId id="374" r:id="rId18"/>
    <p:sldId id="375" r:id="rId19"/>
    <p:sldId id="3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2" autoAdjust="0"/>
    <p:restoredTop sz="86461" autoAdjust="0"/>
  </p:normalViewPr>
  <p:slideViewPr>
    <p:cSldViewPr>
      <p:cViewPr varScale="1">
        <p:scale>
          <a:sx n="72" d="100"/>
          <a:sy n="72" d="100"/>
        </p:scale>
        <p:origin x="-96" y="-125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2.xml"/><Relationship Id="rId12" Type="http://schemas.openxmlformats.org/officeDocument/2006/relationships/slide" Target="slides/slide13.xml"/><Relationship Id="rId13" Type="http://schemas.openxmlformats.org/officeDocument/2006/relationships/slide" Target="slides/slide15.xml"/><Relationship Id="rId14" Type="http://schemas.openxmlformats.org/officeDocument/2006/relationships/slide" Target="slides/slide16.xml"/><Relationship Id="rId15" Type="http://schemas.openxmlformats.org/officeDocument/2006/relationships/slide" Target="slides/slide17.xml"/><Relationship Id="rId16" Type="http://schemas.openxmlformats.org/officeDocument/2006/relationships/slide" Target="slides/slide18.xml"/><Relationship Id="rId17" Type="http://schemas.openxmlformats.org/officeDocument/2006/relationships/slide" Target="slides/slide19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9.xml"/><Relationship Id="rId9" Type="http://schemas.openxmlformats.org/officeDocument/2006/relationships/slide" Target="slides/slide10.xml"/><Relationship Id="rId10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gamma=2.05e5 is LEP (104.5 GeV/511 keV),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NIST m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=938.272046(21) MeV, m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=0.510998928(11) MeV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6560AFD-C6C7-D945-955A-A2196168A83E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human power use worldwide is o(20 TW)</a:t>
            </a:r>
          </a:p>
          <a:p>
            <a:r>
              <a:rPr lang="en-US" dirty="0" smtClean="0"/>
              <a:t>NOVA laser at Livermore can get to o(PW) in o(</a:t>
            </a:r>
            <a:r>
              <a:rPr lang="en-US" dirty="0" err="1" smtClean="0"/>
              <a:t>ps</a:t>
            </a:r>
            <a:r>
              <a:rPr lang="en-US" dirty="0" smtClean="0"/>
              <a:t>) timescales</a:t>
            </a:r>
          </a:p>
          <a:p>
            <a:r>
              <a:rPr lang="en-US" dirty="0" smtClean="0"/>
              <a:t>OMG particle was actually 3.2+/-0.9e20 </a:t>
            </a:r>
            <a:r>
              <a:rPr lang="en-US" dirty="0" err="1" smtClean="0"/>
              <a:t>eV</a:t>
            </a:r>
            <a:r>
              <a:rPr lang="en-US" dirty="0" smtClean="0"/>
              <a:t> https://</a:t>
            </a:r>
            <a:r>
              <a:rPr lang="en-US" dirty="0" err="1" smtClean="0"/>
              <a:t>www.fourmilab.ch</a:t>
            </a:r>
            <a:r>
              <a:rPr lang="en-US" dirty="0" smtClean="0"/>
              <a:t>/documents/</a:t>
            </a:r>
            <a:r>
              <a:rPr lang="en-US" dirty="0" err="1" smtClean="0"/>
              <a:t>OhMyGodParticle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Zevatrons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C9941-D3AF-E744-95F2-D91CB5FE15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gamma=2.05e5 is LEP (104.5 GeV/511 keV),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NIST mpc^2=938.272046(21) MeV, mec^2=0.510998928(11) MeV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F45D14E-C641-0D4D-84B8-E4840F46D95F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c=1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5C7FC3-92FF-B942-97E5-632B3859B0ED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successive boosts do not commute (Thomas precession and spin)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5511C4F-4BEA-824F-85AA-DE60BF56E715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dtau/dt = gamma, NOT gamma^2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385007D-0A8D-8543-9D0C-0E6D4DD516E9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  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ODU PHYS 417        Lecture 1      Jan 9 2017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togata@jlab.org" TargetMode="External"/><Relationship Id="rId3" Type="http://schemas.openxmlformats.org/officeDocument/2006/relationships/hyperlink" Target="http://www.toddsatogata.net/2018-ODU-A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rmes.ffn.ub.es/luisnavarro/nuevo_maletin/Einstein_1905_relativit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Introduction to Accelerator Physics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Spring 2018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E&amp;M and Relativity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Accelerator Physics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11499" y="3886200"/>
            <a:ext cx="8521002" cy="17526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Todd Satogata (Jefferson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Lab and ODU)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satogata@jlab.org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http://www.toddsatogata.net/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2018-ODU-AP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Birthday to Diana Gabaldon, Clarence Clemons, and Alexander Hamilton!</a:t>
            </a: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National Arkansas Day and National Step in the Puddle and Splash Your Friends Day!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Relativistic Electromagnetism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876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Classical electromagnetic potentials can be shown to combine to a relativistic four-potential (with c=1):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field-strength tensor is related to the four-potential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E/B fields Lorentz transform with factors of </a:t>
            </a:r>
            <a:r>
              <a:rPr lang="en-US">
                <a:latin typeface="Symbol" charset="0"/>
                <a:ea typeface="ＭＳ Ｐゴシック" charset="0"/>
              </a:rPr>
              <a:t>g</a:t>
            </a:r>
            <a:r>
              <a:rPr lang="en-US">
                <a:latin typeface="Arial" charset="0"/>
                <a:ea typeface="ＭＳ Ｐゴシック" charset="0"/>
              </a:rPr>
              <a:t>, (</a:t>
            </a:r>
            <a:r>
              <a:rPr lang="en-US">
                <a:latin typeface="Symbol" charset="0"/>
                <a:ea typeface="ＭＳ Ｐゴシック" charset="0"/>
              </a:rPr>
              <a:t>bg</a:t>
            </a:r>
            <a:r>
              <a:rPr lang="en-US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(This is a preview of graduate-level E&amp;M/relativity)</a:t>
            </a:r>
          </a:p>
        </p:txBody>
      </p:sp>
      <p:pic>
        <p:nvPicPr>
          <p:cNvPr id="23555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00" y="2044700"/>
            <a:ext cx="172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62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838200" y="2286000"/>
            <a:ext cx="76962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Relativistic Electromagnetism II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5181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relativistic electromagnetic force equation becomes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Thankfully we can write this in somewhat simpler terms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That is,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classical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E&amp;M force equations hold if we treat the momentum as relativistic,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If we dot in the velocity, we get </a:t>
            </a:r>
            <a:r>
              <a:rPr lang="en-US" dirty="0" smtClean="0">
                <a:latin typeface="Arial" charset="0"/>
                <a:ea typeface="ＭＳ Ｐゴシック" charset="0"/>
              </a:rPr>
              <a:t>relative energy </a:t>
            </a:r>
            <a:r>
              <a:rPr lang="en-US" dirty="0">
                <a:latin typeface="Arial" charset="0"/>
                <a:ea typeface="ＭＳ Ｐゴシック" charset="0"/>
              </a:rPr>
              <a:t>transfer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Unsurprisingly, we can only get energy changes from electric fields, not (conservative) magnetic fields</a:t>
            </a:r>
          </a:p>
        </p:txBody>
      </p:sp>
      <p:pic>
        <p:nvPicPr>
          <p:cNvPr id="26628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1524000"/>
            <a:ext cx="3543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2819400"/>
            <a:ext cx="3619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700" y="4648200"/>
            <a:ext cx="1752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3844925"/>
            <a:ext cx="233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21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Magnetic Field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(Zero Electric Field)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a constant magnetic field, charged particles move in circular arcs of radius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with constant angular velocity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w:</a:t>
            </a:r>
          </a:p>
          <a:p>
            <a:endParaRPr lang="en-US" dirty="0">
              <a:latin typeface="Symbo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Symbo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Symbo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Symbo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For               we then have</a:t>
            </a:r>
          </a:p>
        </p:txBody>
      </p:sp>
      <p:pic>
        <p:nvPicPr>
          <p:cNvPr id="27651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2590800"/>
            <a:ext cx="4737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467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16"/>
          <p:cNvGrpSpPr>
            <a:grpSpLocks/>
          </p:cNvGrpSpPr>
          <p:nvPr/>
        </p:nvGrpSpPr>
        <p:grpSpPr bwMode="auto">
          <a:xfrm>
            <a:off x="5486400" y="2135188"/>
            <a:ext cx="3276600" cy="1046162"/>
            <a:chOff x="4876800" y="2134394"/>
            <a:chExt cx="3276600" cy="1046956"/>
          </a:xfrm>
        </p:grpSpPr>
        <p:sp>
          <p:nvSpPr>
            <p:cNvPr id="27661" name="Oval 4"/>
            <p:cNvSpPr>
              <a:spLocks noChangeArrowheads="1"/>
            </p:cNvSpPr>
            <p:nvPr/>
          </p:nvSpPr>
          <p:spPr bwMode="auto">
            <a:xfrm>
              <a:off x="4876800" y="2362200"/>
              <a:ext cx="3276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cxnSp>
          <p:nvCxnSpPr>
            <p:cNvPr id="27662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5410200" y="2590800"/>
              <a:ext cx="11430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3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6324600" y="2362200"/>
              <a:ext cx="457200" cy="1588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Straight Arrow Connector 10"/>
            <p:cNvCxnSpPr>
              <a:cxnSpLocks noChangeShapeType="1"/>
            </p:cNvCxnSpPr>
            <p:nvPr/>
          </p:nvCxnSpPr>
          <p:spPr bwMode="auto">
            <a:xfrm>
              <a:off x="5410200" y="2819400"/>
              <a:ext cx="1219200" cy="228600"/>
            </a:xfrm>
            <a:prstGeom prst="straightConnector1">
              <a:avLst/>
            </a:prstGeom>
            <a:noFill/>
            <a:ln w="25400">
              <a:solidFill>
                <a:srgbClr val="00B5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665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425" y="2940050"/>
              <a:ext cx="2032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413" y="2474913"/>
              <a:ext cx="2159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2406650"/>
              <a:ext cx="215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4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781550"/>
            <a:ext cx="186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2971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0" y="4876800"/>
            <a:ext cx="1333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425" y="5638800"/>
            <a:ext cx="1866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7010400" y="4724400"/>
            <a:ext cx="1828800" cy="99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657600" y="5562600"/>
            <a:ext cx="2209800" cy="99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27660" name="Picture 2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50" y="4146550"/>
            <a:ext cx="90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8"/>
          <p:cNvCxnSpPr>
            <a:cxnSpLocks noChangeShapeType="1"/>
          </p:cNvCxnSpPr>
          <p:nvPr/>
        </p:nvCxnSpPr>
        <p:spPr bwMode="auto">
          <a:xfrm flipV="1">
            <a:off x="8305997" y="2057400"/>
            <a:ext cx="0" cy="51276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3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432" y="2399699"/>
            <a:ext cx="267168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5986046"/>
            <a:ext cx="1416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Note gamma!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9436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4071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1600200" y="990600"/>
            <a:ext cx="3319463" cy="139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Cyclotron Frequency (Relativistic)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153400" cy="3352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Another very useful expression for particle angular frequency in a constant field: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cyclotron frequency</a:t>
            </a:r>
          </a:p>
          <a:p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nonrelativistic approximation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Revolution frequency is independent of radius or energy,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but really only when particles are non-relativistic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3072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2987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25" y="4495800"/>
            <a:ext cx="2860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486400" y="1295400"/>
            <a:ext cx="3276600" cy="1046162"/>
            <a:chOff x="4876800" y="2134394"/>
            <a:chExt cx="3276600" cy="1046956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4876800" y="2362200"/>
              <a:ext cx="3276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cxnSp>
          <p:nvCxnSpPr>
            <p:cNvPr id="18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5410200" y="2590800"/>
              <a:ext cx="11430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6324600" y="2362200"/>
              <a:ext cx="457200" cy="1588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0"/>
            <p:cNvCxnSpPr>
              <a:cxnSpLocks noChangeShapeType="1"/>
            </p:cNvCxnSpPr>
            <p:nvPr/>
          </p:nvCxnSpPr>
          <p:spPr bwMode="auto">
            <a:xfrm>
              <a:off x="5410200" y="2819400"/>
              <a:ext cx="1219200" cy="228600"/>
            </a:xfrm>
            <a:prstGeom prst="straightConnector1">
              <a:avLst/>
            </a:prstGeom>
            <a:noFill/>
            <a:ln w="25400">
              <a:solidFill>
                <a:srgbClr val="00B5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425" y="2940050"/>
              <a:ext cx="2032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413" y="2474913"/>
              <a:ext cx="2159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2406650"/>
              <a:ext cx="2159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4" name="Straight Arrow Connector 8"/>
          <p:cNvCxnSpPr>
            <a:cxnSpLocks noChangeShapeType="1"/>
          </p:cNvCxnSpPr>
          <p:nvPr/>
        </p:nvCxnSpPr>
        <p:spPr bwMode="auto">
          <a:xfrm flipV="1">
            <a:off x="8305800" y="1217612"/>
            <a:ext cx="0" cy="51276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235" y="1559911"/>
            <a:ext cx="267168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0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============================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(Frames and Lorentz Transformations)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876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lab frame will dominate most of our discussions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But not always (synchrotron radiation, space charge…)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Invariance of space-time interval (Minkowski)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Lorentz transformation of four-vectors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For example, time/space coordinates in z velocity boost</a:t>
            </a:r>
          </a:p>
        </p:txBody>
      </p:sp>
      <p:pic>
        <p:nvPicPr>
          <p:cNvPr id="1741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40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760913"/>
            <a:ext cx="525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5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(Four-Velocity and Four-Momentum)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proper time interval d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=dt/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is Lorentz invariant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we can make a velocity 4-vector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can also make a 4-momentum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Double-check that Minkowski norms are invariant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94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3962400"/>
            <a:ext cx="4546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0" y="5810250"/>
            <a:ext cx="3784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300" y="5257800"/>
            <a:ext cx="4584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0" y="2857500"/>
            <a:ext cx="5194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1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8"/>
          <p:cNvSpPr>
            <a:spLocks noChangeArrowheads="1"/>
          </p:cNvSpPr>
          <p:nvPr/>
        </p:nvSpPr>
        <p:spPr bwMode="auto">
          <a:xfrm>
            <a:off x="609600" y="4038600"/>
            <a:ext cx="7162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(Mandelstam Variables)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Lorentz-invariant two-body kinematic variables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</a:t>
            </a:r>
            <a:r>
              <a:rPr lang="en-US" baseline="-25000">
                <a:latin typeface="Arial" charset="0"/>
                <a:ea typeface="ＭＳ Ｐゴシック" charset="0"/>
              </a:rPr>
              <a:t>1-4</a:t>
            </a:r>
            <a:r>
              <a:rPr lang="en-US">
                <a:latin typeface="Arial" charset="0"/>
                <a:ea typeface="ＭＳ Ｐゴシック" charset="0"/>
              </a:rPr>
              <a:t> are four-momenta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√s is the total available center of mass energy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Often quoted for colliders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Used in calculations of other two-body scattering processes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Moller scattering (e-e), Compton scattering (e-</a:t>
            </a:r>
            <a:r>
              <a:rPr lang="en-US">
                <a:latin typeface="Symbol" charset="0"/>
                <a:ea typeface="ＭＳ Ｐゴシック" charset="0"/>
              </a:rPr>
              <a:t>g</a:t>
            </a:r>
            <a:r>
              <a:rPr lang="en-US">
                <a:latin typeface="Arial" charset="0"/>
                <a:ea typeface="ＭＳ Ｐゴシック" charset="0"/>
              </a:rPr>
              <a:t>)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863600"/>
            <a:ext cx="1600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911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911225"/>
            <a:ext cx="1447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911225"/>
            <a:ext cx="14160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900" y="2755900"/>
            <a:ext cx="516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ChangeArrowheads="1"/>
          </p:cNvSpPr>
          <p:nvPr/>
        </p:nvSpPr>
        <p:spPr bwMode="auto">
          <a:xfrm>
            <a:off x="3124200" y="5410200"/>
            <a:ext cx="2895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(Relativistic Newton)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now we can define a four-vector force in terms of four-momenta and proper time: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are primarily concerned with electrodynamics so now we must make the classical electromagnetic Lorentz force obey Lorentz transformations</a:t>
            </a:r>
          </a:p>
        </p:txBody>
      </p:sp>
      <p:pic>
        <p:nvPicPr>
          <p:cNvPr id="22532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959100"/>
            <a:ext cx="1447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50" y="1143000"/>
            <a:ext cx="2019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38" y="546735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79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(Lorentz  Lie Group Generators)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Lorentz transformations can be described by a Lie group where a general Lorentz transformation is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where L is 4x4, real, and traceless. With metric g, the matrix gL is also antisymmetric, so L has the general six-parameter form</a:t>
            </a: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Deep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profound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connection to EM tensor F</a:t>
            </a:r>
            <a:r>
              <a:rPr lang="en-US" baseline="30000">
                <a:latin typeface="Symbol" charset="0"/>
                <a:ea typeface="ＭＳ Ｐゴシック" charset="0"/>
                <a:cs typeface="ＭＳ Ｐゴシック" charset="0"/>
              </a:rPr>
              <a:t>ab</a:t>
            </a:r>
          </a:p>
        </p:txBody>
      </p:sp>
      <p:pic>
        <p:nvPicPr>
          <p:cNvPr id="25603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64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09800" y="6096000"/>
            <a:ext cx="502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8000"/>
                </a:solidFill>
                <a:latin typeface="Arial" charset="0"/>
              </a:rPr>
              <a:t>J.D. Jackson, Classical Electrodynamics 2</a:t>
            </a:r>
            <a:r>
              <a:rPr lang="en-US" sz="1400" baseline="30000">
                <a:solidFill>
                  <a:srgbClr val="008000"/>
                </a:solidFill>
                <a:latin typeface="Arial" charset="0"/>
              </a:rPr>
              <a:t>nd</a:t>
            </a:r>
            <a:r>
              <a:rPr lang="en-US" sz="1400">
                <a:solidFill>
                  <a:srgbClr val="008000"/>
                </a:solidFill>
                <a:latin typeface="Arial" charset="0"/>
              </a:rPr>
              <a:t> Ed, Section 11.7</a:t>
            </a:r>
          </a:p>
        </p:txBody>
      </p:sp>
      <p:pic>
        <p:nvPicPr>
          <p:cNvPr id="25605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081213"/>
            <a:ext cx="4419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19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Relativity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Accelerators are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b="1"/>
              <a:t>by far</a:t>
            </a:r>
            <a:r>
              <a:rPr lang="en-US"/>
              <a:t> -- the best and most precise tests of special relativity in modern science.</a:t>
            </a:r>
          </a:p>
          <a:p>
            <a:pPr lvl="1"/>
            <a:r>
              <a:rPr lang="en-US"/>
              <a:t>Low-mass, high energy particles</a:t>
            </a:r>
          </a:p>
          <a:p>
            <a:pPr lvl="1"/>
            <a:r>
              <a:rPr lang="en-US"/>
              <a:t>Velocities approaching the speed of light (v/c </a:t>
            </a: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>
                <a:cs typeface="Wingdings"/>
                <a:sym typeface="Wingdings"/>
              </a:rPr>
              <a:t> 1)</a:t>
            </a:r>
            <a:endParaRPr lang="en-US"/>
          </a:p>
          <a:p>
            <a:pPr lvl="1"/>
            <a:endParaRPr lang="en-US"/>
          </a:p>
          <a:p>
            <a:r>
              <a:rPr lang="en-US"/>
              <a:t>It is worth reading Einstein’s original paper sometime</a:t>
            </a:r>
          </a:p>
          <a:p>
            <a:pPr lvl="1"/>
            <a:r>
              <a:rPr lang="en-US" i="1"/>
              <a:t>On the Electrodynamics of Moving Bodies (1905)</a:t>
            </a:r>
          </a:p>
          <a:p>
            <a:pPr lvl="1"/>
            <a:r>
              <a:rPr lang="en-US"/>
              <a:t>It is generally accessible to advanced undergraduates</a:t>
            </a:r>
          </a:p>
          <a:p>
            <a:pPr lvl="1"/>
            <a:r>
              <a:rPr lang="en-US"/>
              <a:t>A good copy is at</a:t>
            </a:r>
          </a:p>
          <a:p>
            <a:pPr lvl="2"/>
            <a:r>
              <a:rPr lang="en-US">
                <a:hlinkClick r:id="rId2"/>
              </a:rPr>
              <a:t>http://hermes.ffn.ub.es/luisnavarro/nuevo_maletin/Einstein_1905_relativity.pdf</a:t>
            </a:r>
            <a:r>
              <a:rPr lang="en-US"/>
              <a:t> </a:t>
            </a:r>
          </a:p>
          <a:p>
            <a:pPr lvl="1"/>
            <a:r>
              <a:rPr lang="en-US"/>
              <a:t>page 22: Kinetic energy = mc</a:t>
            </a:r>
            <a:r>
              <a:rPr lang="en-US" baseline="30000"/>
              <a:t>2</a:t>
            </a:r>
            <a:r>
              <a:rPr lang="en-US"/>
              <a:t> (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-1)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1.3: Relativity Review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876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Accelerators: applied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special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relativity and E&amp;M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Relativistic (dimensionless) parameters: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Later </a:t>
            </a:r>
            <a:r>
              <a:rPr lang="en-US" dirty="0">
                <a:latin typeface="Symbol" charset="0"/>
                <a:ea typeface="ＭＳ Ｐゴシック" charset="0"/>
              </a:rPr>
              <a:t>b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dirty="0">
                <a:latin typeface="Symbol" charset="0"/>
                <a:ea typeface="ＭＳ Ｐゴシック" charset="0"/>
              </a:rPr>
              <a:t>g </a:t>
            </a:r>
            <a:r>
              <a:rPr lang="en-US" dirty="0">
                <a:latin typeface="Arial" charset="0"/>
                <a:ea typeface="ＭＳ Ｐゴシック" charset="0"/>
              </a:rPr>
              <a:t>will also be used for other quantities, but the context should usually make them clear</a:t>
            </a:r>
          </a:p>
          <a:p>
            <a:pPr lvl="1"/>
            <a:r>
              <a:rPr lang="en-US" dirty="0">
                <a:latin typeface="Symbol" charset="0"/>
                <a:ea typeface="ＭＳ Ｐゴシック" charset="0"/>
              </a:rPr>
              <a:t>g</a:t>
            </a:r>
            <a:r>
              <a:rPr lang="en-US" dirty="0">
                <a:latin typeface="Arial" charset="0"/>
                <a:ea typeface="ＭＳ Ｐゴシック" charset="0"/>
              </a:rPr>
              <a:t>≈1 (classical mechanics) to ~</a:t>
            </a:r>
            <a:r>
              <a:rPr lang="en-US" dirty="0" smtClean="0">
                <a:latin typeface="Arial" charset="0"/>
                <a:ea typeface="ＭＳ Ｐゴシック" charset="0"/>
              </a:rPr>
              <a:t>2.04x10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5 </a:t>
            </a:r>
            <a:r>
              <a:rPr lang="en-US" dirty="0">
                <a:latin typeface="Arial" charset="0"/>
                <a:ea typeface="ＭＳ Ｐゴシック" charset="0"/>
              </a:rPr>
              <a:t>(to date)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(where??)</a:t>
            </a:r>
          </a:p>
          <a:p>
            <a:pPr lvl="1"/>
            <a:endParaRPr lang="en-US" baseline="30000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Total energy U, momentum p, and kinetic energy W</a:t>
            </a:r>
          </a:p>
        </p:txBody>
      </p:sp>
      <p:pic>
        <p:nvPicPr>
          <p:cNvPr id="10243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524500"/>
            <a:ext cx="7696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362200"/>
            <a:ext cx="560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Relative Relativity</a:t>
            </a:r>
          </a:p>
        </p:txBody>
      </p:sp>
      <p:pic>
        <p:nvPicPr>
          <p:cNvPr id="122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794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8258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57912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2590800"/>
            <a:ext cx="1276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24650" y="2590800"/>
            <a:ext cx="1276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8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 rot="-900000">
            <a:off x="6045200" y="5888038"/>
            <a:ext cx="198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</a:rPr>
              <a:t>OMG particle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Convenient Units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3276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much is 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TeV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Energy to raise 1g about 16 </a:t>
            </a:r>
            <a:r>
              <a:rPr lang="en-US" dirty="0">
                <a:latin typeface="Symbol" charset="0"/>
                <a:ea typeface="ＭＳ Ｐゴシック" charset="0"/>
              </a:rPr>
              <a:t>m</a:t>
            </a:r>
            <a:r>
              <a:rPr lang="en-US" dirty="0">
                <a:latin typeface="Arial" charset="0"/>
                <a:ea typeface="ＭＳ Ｐゴシック" charset="0"/>
              </a:rPr>
              <a:t>m against gravity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Energy to power 100W light bulb 1.6 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But many accelerators have 10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10-12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particles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Single bunch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instantaneous power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of tens of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Terawatts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Highest energy cosmic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ray (1991)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~300 </a:t>
            </a:r>
            <a:r>
              <a:rPr lang="en-US" dirty="0" err="1">
                <a:latin typeface="Arial" charset="0"/>
                <a:ea typeface="ＭＳ Ｐゴシック" charset="0"/>
              </a:rPr>
              <a:t>EeV</a:t>
            </a:r>
            <a:r>
              <a:rPr lang="en-US" dirty="0">
                <a:latin typeface="Arial" charset="0"/>
                <a:ea typeface="ＭＳ Ｐゴシック" charset="0"/>
              </a:rPr>
              <a:t> (3x10</a:t>
            </a:r>
            <a:r>
              <a:rPr lang="en-US" baseline="30000" dirty="0">
                <a:latin typeface="Arial" charset="0"/>
                <a:ea typeface="ＭＳ Ｐゴシック" charset="0"/>
              </a:rPr>
              <a:t>20 </a:t>
            </a:r>
            <a:r>
              <a:rPr lang="en-US" dirty="0" err="1">
                <a:latin typeface="Arial" charset="0"/>
                <a:ea typeface="ＭＳ Ｐゴシック" charset="0"/>
              </a:rPr>
              <a:t>eV</a:t>
            </a:r>
            <a:r>
              <a:rPr lang="en-US" dirty="0">
                <a:latin typeface="Arial" charset="0"/>
                <a:ea typeface="ＭＳ Ｐゴシック" charset="0"/>
              </a:rPr>
              <a:t> or 3x10</a:t>
            </a:r>
            <a:r>
              <a:rPr lang="en-US" baseline="30000" dirty="0">
                <a:latin typeface="Arial" charset="0"/>
                <a:ea typeface="ＭＳ Ｐゴシック" charset="0"/>
              </a:rPr>
              <a:t>8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TeV</a:t>
            </a:r>
            <a:r>
              <a:rPr lang="en-US" dirty="0">
                <a:latin typeface="Arial" charset="0"/>
                <a:ea typeface="ＭＳ Ｐゴシック" charset="0"/>
              </a:rPr>
              <a:t>!)</a:t>
            </a:r>
            <a:endParaRPr lang="en-US" baseline="30000" dirty="0">
              <a:latin typeface="Arial" charset="0"/>
              <a:ea typeface="ＭＳ Ｐゴシック" charset="0"/>
            </a:endParaRPr>
          </a:p>
        </p:txBody>
      </p:sp>
      <p:pic>
        <p:nvPicPr>
          <p:cNvPr id="1331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371600"/>
            <a:ext cx="695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1905000"/>
            <a:ext cx="3543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538" y="3124200"/>
            <a:ext cx="17192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5410200"/>
            <a:ext cx="281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(125 g hamster at 100 km/hr)</a:t>
            </a:r>
          </a:p>
        </p:txBody>
      </p:sp>
    </p:spTree>
    <p:extLst>
      <p:ext uri="{BB962C8B-B14F-4D97-AF65-F5344CB8AC3E}">
        <p14:creationId xmlns:p14="http://schemas.microsoft.com/office/powerpoint/2010/main" val="20698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ChangeArrowheads="1"/>
          </p:cNvSpPr>
          <p:nvPr/>
        </p:nvSpPr>
        <p:spPr bwMode="auto">
          <a:xfrm>
            <a:off x="1752600" y="2286000"/>
            <a:ext cx="5816600" cy="906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609600" y="5486400"/>
            <a:ext cx="792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1.3: Relativity Review (Again)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876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Accelerators: applied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special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relativity and E&amp;M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Relativistic parameters: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Later </a:t>
            </a:r>
            <a:r>
              <a:rPr lang="en-US" dirty="0">
                <a:latin typeface="Symbol" charset="0"/>
                <a:ea typeface="ＭＳ Ｐゴシック" charset="0"/>
              </a:rPr>
              <a:t>b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dirty="0">
                <a:latin typeface="Symbol" charset="0"/>
                <a:ea typeface="ＭＳ Ｐゴシック" charset="0"/>
              </a:rPr>
              <a:t>g </a:t>
            </a:r>
            <a:r>
              <a:rPr lang="en-US" dirty="0">
                <a:latin typeface="Arial" charset="0"/>
                <a:ea typeface="ＭＳ Ｐゴシック" charset="0"/>
              </a:rPr>
              <a:t>will also be used for other quantities, but the context should usually make them clear</a:t>
            </a:r>
          </a:p>
          <a:p>
            <a:pPr lvl="1"/>
            <a:r>
              <a:rPr lang="en-US" dirty="0">
                <a:latin typeface="Symbol" charset="0"/>
                <a:ea typeface="ＭＳ Ｐゴシック" charset="0"/>
              </a:rPr>
              <a:t>g</a:t>
            </a:r>
            <a:r>
              <a:rPr lang="en-US" dirty="0">
                <a:latin typeface="Arial" charset="0"/>
                <a:ea typeface="ＭＳ Ｐゴシック" charset="0"/>
              </a:rPr>
              <a:t>=1 (classical mechanics) to ~</a:t>
            </a:r>
            <a:r>
              <a:rPr lang="en-US" dirty="0" smtClean="0">
                <a:latin typeface="Arial" charset="0"/>
                <a:ea typeface="ＭＳ Ｐゴシック" charset="0"/>
              </a:rPr>
              <a:t>2.04x10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5 </a:t>
            </a:r>
            <a:r>
              <a:rPr lang="en-US" dirty="0">
                <a:latin typeface="Arial" charset="0"/>
                <a:ea typeface="ＭＳ Ｐゴシック" charset="0"/>
              </a:rPr>
              <a:t>(oh yeah, at LEP)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baseline="30000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Total energy U, momentum p, and kinetic energy W</a:t>
            </a:r>
          </a:p>
        </p:txBody>
      </p:sp>
      <p:pic>
        <p:nvPicPr>
          <p:cNvPr id="14341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524500"/>
            <a:ext cx="7696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362200"/>
            <a:ext cx="560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20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9800" y="4724400"/>
            <a:ext cx="5029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 Masses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of the great revelations of these equations is that  when particles are at rest, (</a:t>
            </a:r>
            <a:r>
              <a:rPr lang="en-US">
                <a:latin typeface="Symbol" charset="2"/>
                <a:cs typeface="Symbol" charset="2"/>
              </a:rPr>
              <a:t>b</a:t>
            </a:r>
            <a:r>
              <a:rPr lang="en-US"/>
              <a:t>=0, 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=1), we have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which is of course a Famous Formula.</a:t>
            </a:r>
          </a:p>
          <a:p>
            <a:endParaRPr lang="en-US"/>
          </a:p>
          <a:p>
            <a:r>
              <a:rPr lang="en-US"/>
              <a:t>This establishes </a:t>
            </a:r>
            <a:r>
              <a:rPr lang="en-US" b="1"/>
              <a:t>energy scales </a:t>
            </a:r>
            <a:r>
              <a:rPr lang="en-US"/>
              <a:t>at which subatomic particles in accelerators become relativistic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21" y="2209800"/>
            <a:ext cx="1844902" cy="44997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40" y="4847349"/>
            <a:ext cx="4665421" cy="10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8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800" y="762000"/>
            <a:ext cx="5232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Convenient Relativity Relations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8229600" cy="1905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These hold for all velocities</a:t>
            </a:r>
            <a:endParaRPr lang="en-US" dirty="0">
              <a:latin typeface="Symbo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“ultra” relativistic limit,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often approximated as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Usually must be careful about </a:t>
            </a:r>
            <a:r>
              <a:rPr lang="en-US" dirty="0">
                <a:latin typeface="Symbol" charset="2"/>
                <a:ea typeface="ＭＳ Ｐゴシック" charset="0"/>
                <a:cs typeface="Symbol" charset="2"/>
              </a:rPr>
              <a:t>b</a:t>
            </a:r>
            <a:r>
              <a:rPr lang="en-US" dirty="0">
                <a:latin typeface="Arial" charset="0"/>
                <a:ea typeface="ＭＳ Ｐゴシック" charset="0"/>
              </a:rPr>
              <a:t> below </a:t>
            </a:r>
            <a:r>
              <a:rPr lang="en-US" dirty="0">
                <a:latin typeface="Symbol" charset="0"/>
                <a:ea typeface="ＭＳ Ｐゴシック" charset="0"/>
              </a:rPr>
              <a:t>g</a:t>
            </a:r>
            <a:r>
              <a:rPr lang="en-US" dirty="0">
                <a:latin typeface="Arial" charset="0"/>
                <a:ea typeface="ＭＳ Ｐゴシック" charset="0"/>
              </a:rPr>
              <a:t>≈5 or U≈5 </a:t>
            </a:r>
            <a:r>
              <a:rPr lang="en-US" dirty="0" smtClean="0">
                <a:latin typeface="Arial" charset="0"/>
                <a:ea typeface="ＭＳ Ｐゴシック" charset="0"/>
              </a:rPr>
              <a:t>mc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2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For electrons this is “only” U≈2.5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MeV</a:t>
            </a:r>
            <a:endParaRPr lang="en-US" sz="1800" baseline="30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Many accelerator physics phenomena scale with </a:t>
            </a:r>
            <a:r>
              <a:rPr lang="en-US" dirty="0" err="1">
                <a:latin typeface="Symbol" charset="0"/>
                <a:ea typeface="ＭＳ Ｐゴシック" charset="0"/>
              </a:rPr>
              <a:t>g</a:t>
            </a:r>
            <a:r>
              <a:rPr lang="en-US" baseline="30000" dirty="0" err="1">
                <a:latin typeface="Arial" charset="0"/>
                <a:ea typeface="ＭＳ Ｐゴシック" charset="0"/>
              </a:rPr>
              <a:t>k</a:t>
            </a:r>
            <a:r>
              <a:rPr lang="en-US" dirty="0">
                <a:latin typeface="Arial" charset="0"/>
                <a:ea typeface="ＭＳ Ｐゴシック" charset="0"/>
              </a:rPr>
              <a:t> or (</a:t>
            </a:r>
            <a:r>
              <a:rPr lang="en-US" dirty="0" err="1">
                <a:latin typeface="Symbol" charset="0"/>
                <a:ea typeface="ＭＳ Ｐゴシック" charset="0"/>
              </a:rPr>
              <a:t>bg</a:t>
            </a:r>
            <a:r>
              <a:rPr lang="en-US" dirty="0">
                <a:latin typeface="Symbol" charset="0"/>
                <a:ea typeface="ＭＳ Ｐゴシック" charset="0"/>
              </a:rPr>
              <a:t>)</a:t>
            </a:r>
            <a:r>
              <a:rPr lang="en-US" baseline="30000" dirty="0">
                <a:latin typeface="Arial" charset="0"/>
                <a:ea typeface="ＭＳ Ｐゴシック" charset="0"/>
              </a:rPr>
              <a:t>k</a:t>
            </a:r>
            <a:endParaRPr lang="en-US" dirty="0">
              <a:latin typeface="Symbol" charset="0"/>
              <a:ea typeface="ＭＳ Ｐゴシック" charset="0"/>
            </a:endParaRPr>
          </a:p>
        </p:txBody>
      </p: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2679700" y="1219200"/>
            <a:ext cx="4254500" cy="1828800"/>
            <a:chOff x="381000" y="1462088"/>
            <a:chExt cx="4483100" cy="1922462"/>
          </a:xfrm>
        </p:grpSpPr>
        <p:pic>
          <p:nvPicPr>
            <p:cNvPr id="16389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312" y="1462088"/>
              <a:ext cx="1485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165350"/>
              <a:ext cx="14605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952750"/>
              <a:ext cx="44831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620000" y="2209800"/>
            <a:ext cx="12796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 22 of</a:t>
            </a:r>
          </a:p>
          <a:p>
            <a:r>
              <a:rPr lang="en-US" dirty="0">
                <a:latin typeface="Arial"/>
                <a:cs typeface="Arial"/>
              </a:rPr>
              <a:t>Einstein</a:t>
            </a:r>
          </a:p>
          <a:p>
            <a:r>
              <a:rPr lang="en-US" dirty="0" smtClean="0">
                <a:latin typeface="Arial"/>
                <a:cs typeface="Arial"/>
              </a:rPr>
              <a:t>paper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7010400" y="2819400"/>
            <a:ext cx="457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0102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Convenient Relativity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2971800"/>
          </a:xfrm>
        </p:spPr>
        <p:txBody>
          <a:bodyPr/>
          <a:lstStyle/>
          <a:p>
            <a:r>
              <a:rPr lang="en-US"/>
              <a:t>These can be combined in various useful ways</a:t>
            </a:r>
          </a:p>
          <a:p>
            <a:r>
              <a:rPr lang="en-US"/>
              <a:t>For example: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You will evaluate a differential relationship between energy and momentum in homework problem 1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52600" y="1066800"/>
            <a:ext cx="5816600" cy="906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2286000"/>
            <a:ext cx="792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24100"/>
            <a:ext cx="7696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1143000"/>
            <a:ext cx="560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2981198" cy="922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682424"/>
            <a:ext cx="10857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Useful for</a:t>
            </a:r>
          </a:p>
          <a:p>
            <a:r>
              <a:rPr lang="en-US" sz="1600" dirty="0">
                <a:latin typeface="Arial"/>
                <a:cs typeface="Arial"/>
              </a:rPr>
              <a:t>hw prob 3</a:t>
            </a:r>
            <a:endParaRPr lang="en-US" sz="1600" dirty="0" smtClean="0"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477000" y="388620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989825" y="434340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(derive it!)</a:t>
            </a:r>
          </a:p>
        </p:txBody>
      </p:sp>
    </p:spTree>
    <p:extLst>
      <p:ext uri="{BB962C8B-B14F-4D97-AF65-F5344CB8AC3E}">
        <p14:creationId xmlns:p14="http://schemas.microsoft.com/office/powerpoint/2010/main" val="96130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8274</TotalTime>
  <Words>1159</Words>
  <Application>Microsoft Macintosh PowerPoint</Application>
  <PresentationFormat>On-screen Show (4:3)</PresentationFormat>
  <Paragraphs>175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 to Accelerator Physics  Spring 2018  E&amp;M and Relativity for Accelerator Physics</vt:lpstr>
      <vt:lpstr>Special Relativity</vt:lpstr>
      <vt:lpstr>1.3: Relativity Review</vt:lpstr>
      <vt:lpstr>Relative Relativity</vt:lpstr>
      <vt:lpstr>Convenient Units</vt:lpstr>
      <vt:lpstr>1.3: Relativity Review (Again)</vt:lpstr>
      <vt:lpstr>Rest Masses</vt:lpstr>
      <vt:lpstr>Convenient Relativity Relations</vt:lpstr>
      <vt:lpstr>Other Convenient Relativity Relations</vt:lpstr>
      <vt:lpstr>Relativistic Electromagnetism</vt:lpstr>
      <vt:lpstr>Relativistic Electromagnetism II</vt:lpstr>
      <vt:lpstr>Constant Magnetic Field (Zero Electric Field)</vt:lpstr>
      <vt:lpstr>Cyclotron Frequency (Relativistic)</vt:lpstr>
      <vt:lpstr>============================</vt:lpstr>
      <vt:lpstr>(Frames and Lorentz Transformations)</vt:lpstr>
      <vt:lpstr>(Four-Velocity and Four-Momentum)</vt:lpstr>
      <vt:lpstr>(Mandelstam Variables)</vt:lpstr>
      <vt:lpstr>(Relativistic Newton)</vt:lpstr>
      <vt:lpstr>(Lorentz  Lie Group Generators)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826</cp:revision>
  <cp:lastPrinted>2016-12-24T03:35:02Z</cp:lastPrinted>
  <dcterms:created xsi:type="dcterms:W3CDTF">2011-09-01T16:33:54Z</dcterms:created>
  <dcterms:modified xsi:type="dcterms:W3CDTF">2018-01-11T13:12:08Z</dcterms:modified>
</cp:coreProperties>
</file>