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51" r:id="rId2"/>
    <p:sldId id="279" r:id="rId3"/>
    <p:sldId id="305" r:id="rId4"/>
    <p:sldId id="338" r:id="rId5"/>
    <p:sldId id="339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33" r:id="rId17"/>
    <p:sldId id="348" r:id="rId18"/>
    <p:sldId id="316" r:id="rId19"/>
    <p:sldId id="317" r:id="rId20"/>
    <p:sldId id="318" r:id="rId21"/>
    <p:sldId id="352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41" r:id="rId30"/>
    <p:sldId id="342" r:id="rId31"/>
    <p:sldId id="326" r:id="rId32"/>
    <p:sldId id="327" r:id="rId33"/>
    <p:sldId id="328" r:id="rId34"/>
    <p:sldId id="331" r:id="rId35"/>
    <p:sldId id="329" r:id="rId36"/>
    <p:sldId id="340" r:id="rId37"/>
    <p:sldId id="344" r:id="rId38"/>
    <p:sldId id="343" r:id="rId39"/>
    <p:sldId id="346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500"/>
    <a:srgbClr val="8D0A0F"/>
    <a:srgbClr val="E38251"/>
    <a:srgbClr val="18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8" autoAdjust="0"/>
    <p:restoredTop sz="86353" autoAdjust="0"/>
  </p:normalViewPr>
  <p:slideViewPr>
    <p:cSldViewPr>
      <p:cViewPr>
        <p:scale>
          <a:sx n="120" d="100"/>
          <a:sy n="120" d="100"/>
        </p:scale>
        <p:origin x="-328" y="-4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0" Type="http://schemas.openxmlformats.org/officeDocument/2006/relationships/slide" Target="slides/slide22.xml"/><Relationship Id="rId21" Type="http://schemas.openxmlformats.org/officeDocument/2006/relationships/slide" Target="slides/slide23.xml"/><Relationship Id="rId22" Type="http://schemas.openxmlformats.org/officeDocument/2006/relationships/slide" Target="slides/slide24.xml"/><Relationship Id="rId23" Type="http://schemas.openxmlformats.org/officeDocument/2006/relationships/slide" Target="slides/slide25.xml"/><Relationship Id="rId24" Type="http://schemas.openxmlformats.org/officeDocument/2006/relationships/slide" Target="slides/slide26.xml"/><Relationship Id="rId25" Type="http://schemas.openxmlformats.org/officeDocument/2006/relationships/slide" Target="slides/slide27.xml"/><Relationship Id="rId26" Type="http://schemas.openxmlformats.org/officeDocument/2006/relationships/slide" Target="slides/slide28.xml"/><Relationship Id="rId27" Type="http://schemas.openxmlformats.org/officeDocument/2006/relationships/slide" Target="slides/slide29.xml"/><Relationship Id="rId28" Type="http://schemas.openxmlformats.org/officeDocument/2006/relationships/slide" Target="slides/slide30.xml"/><Relationship Id="rId29" Type="http://schemas.openxmlformats.org/officeDocument/2006/relationships/slide" Target="slides/slide31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30" Type="http://schemas.openxmlformats.org/officeDocument/2006/relationships/slide" Target="slides/slide32.xml"/><Relationship Id="rId31" Type="http://schemas.openxmlformats.org/officeDocument/2006/relationships/slide" Target="slides/slide33.xml"/><Relationship Id="rId32" Type="http://schemas.openxmlformats.org/officeDocument/2006/relationships/slide" Target="slides/slide34.xml"/><Relationship Id="rId9" Type="http://schemas.openxmlformats.org/officeDocument/2006/relationships/slide" Target="slides/slide9.xml"/><Relationship Id="rId6" Type="http://schemas.openxmlformats.org/officeDocument/2006/relationships/slide" Target="slides/slide6.xml"/><Relationship Id="rId7" Type="http://schemas.openxmlformats.org/officeDocument/2006/relationships/slide" Target="slides/slide7.xml"/><Relationship Id="rId8" Type="http://schemas.openxmlformats.org/officeDocument/2006/relationships/slide" Target="slides/slide8.xml"/><Relationship Id="rId33" Type="http://schemas.openxmlformats.org/officeDocument/2006/relationships/slide" Target="slides/slide35.xml"/><Relationship Id="rId34" Type="http://schemas.openxmlformats.org/officeDocument/2006/relationships/slide" Target="slides/slide36.xml"/><Relationship Id="rId35" Type="http://schemas.openxmlformats.org/officeDocument/2006/relationships/slide" Target="slides/slide37.xml"/><Relationship Id="rId10" Type="http://schemas.openxmlformats.org/officeDocument/2006/relationships/slide" Target="slides/slide10.xml"/><Relationship Id="rId11" Type="http://schemas.openxmlformats.org/officeDocument/2006/relationships/slide" Target="slides/slide11.xml"/><Relationship Id="rId12" Type="http://schemas.openxmlformats.org/officeDocument/2006/relationships/slide" Target="slides/slide12.xml"/><Relationship Id="rId13" Type="http://schemas.openxmlformats.org/officeDocument/2006/relationships/slide" Target="slides/slide13.xml"/><Relationship Id="rId14" Type="http://schemas.openxmlformats.org/officeDocument/2006/relationships/slide" Target="slides/slide14.xml"/><Relationship Id="rId15" Type="http://schemas.openxmlformats.org/officeDocument/2006/relationships/slide" Target="slides/slide15.xml"/><Relationship Id="rId16" Type="http://schemas.openxmlformats.org/officeDocument/2006/relationships/slide" Target="slides/slide16.xml"/><Relationship Id="rId17" Type="http://schemas.openxmlformats.org/officeDocument/2006/relationships/slide" Target="slides/slide18.xml"/><Relationship Id="rId18" Type="http://schemas.openxmlformats.org/officeDocument/2006/relationships/slide" Target="slides/slide19.xml"/><Relationship Id="rId19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1270D12-9FC0-364C-847B-46AB477F4964}" type="datetime1">
              <a:rPr lang="en-US"/>
              <a:pPr>
                <a:defRPr/>
              </a:pPr>
              <a:t>1/13/18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F429A4-012D-9D4C-8A29-2443B096B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674FD63-DBD7-DB40-B380-DE733FC2F988}" type="datetime1">
              <a:rPr lang="en-US"/>
              <a:pPr>
                <a:defRPr/>
              </a:pPr>
              <a:t>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2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Fix y equation R-&gt;\rho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0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0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5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1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5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5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16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11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057400" y="6553200"/>
            <a:ext cx="5562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rgbClr val="2D2D8A"/>
                </a:solidFill>
                <a:latin typeface="Arial" charset="0"/>
              </a:rPr>
              <a:t>T. Satogata	</a:t>
            </a:r>
            <a:r>
              <a:rPr lang="en-US" sz="1400" baseline="0" dirty="0" smtClean="0">
                <a:solidFill>
                  <a:srgbClr val="2D2D8A"/>
                </a:solidFill>
                <a:latin typeface="Arial" charset="0"/>
              </a:rPr>
              <a:t>        </a:t>
            </a:r>
            <a:r>
              <a:rPr lang="en-US" sz="1400" dirty="0" smtClean="0">
                <a:solidFill>
                  <a:srgbClr val="2D2D8A"/>
                </a:solidFill>
                <a:latin typeface="Arial" charset="0"/>
              </a:rPr>
              <a:t>ODU</a:t>
            </a:r>
            <a:r>
              <a:rPr lang="en-US" sz="1400" baseline="0" dirty="0" smtClean="0">
                <a:solidFill>
                  <a:srgbClr val="2D2D8A"/>
                </a:solidFill>
                <a:latin typeface="Arial" charset="0"/>
              </a:rPr>
              <a:t> PHYS 417        Lec 3-4        Jan 16-18 2018</a:t>
            </a:r>
            <a:endParaRPr lang="en-US" sz="1400" dirty="0" smtClean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574FC72-369C-4147-9F32-D97786F27486}" type="slidenum">
              <a:rPr lang="en-US" sz="1400" smtClean="0">
                <a:solidFill>
                  <a:srgbClr val="2D2D8A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400" smtClean="0">
              <a:solidFill>
                <a:srgbClr val="2D2D8A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rgbClr val="00009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88D1B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atogata@jlab.org" TargetMode="External"/><Relationship Id="rId3" Type="http://schemas.openxmlformats.org/officeDocument/2006/relationships/hyperlink" Target="http://www.toddsatogata.net/2018-ODU-AP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png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9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emf"/><Relationship Id="rId12" Type="http://schemas.openxmlformats.org/officeDocument/2006/relationships/image" Target="../media/image73.png"/><Relationship Id="rId13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8" Type="http://schemas.openxmlformats.org/officeDocument/2006/relationships/image" Target="../media/image69.emf"/><Relationship Id="rId9" Type="http://schemas.openxmlformats.org/officeDocument/2006/relationships/image" Target="../media/image70.emf"/><Relationship Id="rId10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png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7" Type="http://schemas.openxmlformats.org/officeDocument/2006/relationships/image" Target="../media/image109.emf"/><Relationship Id="rId8" Type="http://schemas.openxmlformats.org/officeDocument/2006/relationships/image" Target="../media/image110.emf"/><Relationship Id="rId9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4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07.emf"/><Relationship Id="rId6" Type="http://schemas.openxmlformats.org/officeDocument/2006/relationships/image" Target="../media/image121.emf"/><Relationship Id="rId7" Type="http://schemas.openxmlformats.org/officeDocument/2006/relationships/image" Target="../media/image122.png"/><Relationship Id="rId8" Type="http://schemas.openxmlformats.org/officeDocument/2006/relationships/image" Target="../media/image123.emf"/><Relationship Id="rId9" Type="http://schemas.openxmlformats.org/officeDocument/2006/relationships/image" Target="../media/image124.emf"/><Relationship Id="rId10" Type="http://schemas.openxmlformats.org/officeDocument/2006/relationships/image" Target="../media/image125.emf"/><Relationship Id="rId11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Relationship Id="rId11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41.emf"/><Relationship Id="rId5" Type="http://schemas.openxmlformats.org/officeDocument/2006/relationships/image" Target="../media/image134.emf"/><Relationship Id="rId6" Type="http://schemas.openxmlformats.org/officeDocument/2006/relationships/image" Target="../media/image135.emf"/><Relationship Id="rId7" Type="http://schemas.openxmlformats.org/officeDocument/2006/relationships/image" Target="../media/image136.emf"/><Relationship Id="rId8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6" Type="http://schemas.openxmlformats.org/officeDocument/2006/relationships/image" Target="../media/image141.emf"/><Relationship Id="rId7" Type="http://schemas.openxmlformats.org/officeDocument/2006/relationships/image" Target="../media/image142.emf"/><Relationship Id="rId8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4" Type="http://schemas.openxmlformats.org/officeDocument/2006/relationships/image" Target="../media/image150.emf"/><Relationship Id="rId5" Type="http://schemas.openxmlformats.org/officeDocument/2006/relationships/image" Target="../media/image151.emf"/><Relationship Id="rId6" Type="http://schemas.openxmlformats.org/officeDocument/2006/relationships/image" Target="../media/image1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4" Type="http://schemas.openxmlformats.org/officeDocument/2006/relationships/image" Target="../media/image155.emf"/><Relationship Id="rId5" Type="http://schemas.openxmlformats.org/officeDocument/2006/relationships/image" Target="../media/image156.emf"/><Relationship Id="rId6" Type="http://schemas.openxmlformats.org/officeDocument/2006/relationships/image" Target="../media/image157.emf"/><Relationship Id="rId7" Type="http://schemas.openxmlformats.org/officeDocument/2006/relationships/image" Target="../media/image1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4" Type="http://schemas.openxmlformats.org/officeDocument/2006/relationships/image" Target="../media/image161.emf"/><Relationship Id="rId5" Type="http://schemas.openxmlformats.org/officeDocument/2006/relationships/image" Target="../media/image1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4" Type="http://schemas.openxmlformats.org/officeDocument/2006/relationships/image" Target="../media/image165.emf"/><Relationship Id="rId5" Type="http://schemas.openxmlformats.org/officeDocument/2006/relationships/image" Target="../media/image166.emf"/><Relationship Id="rId6" Type="http://schemas.openxmlformats.org/officeDocument/2006/relationships/image" Target="../media/image167.emf"/><Relationship Id="rId7" Type="http://schemas.openxmlformats.org/officeDocument/2006/relationships/image" Target="../media/image168.emf"/><Relationship Id="rId8" Type="http://schemas.openxmlformats.org/officeDocument/2006/relationships/image" Target="../media/image169.emf"/><Relationship Id="rId9" Type="http://schemas.openxmlformats.org/officeDocument/2006/relationships/image" Target="../media/image1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4" Type="http://schemas.openxmlformats.org/officeDocument/2006/relationships/image" Target="../media/image173.emf"/><Relationship Id="rId5" Type="http://schemas.openxmlformats.org/officeDocument/2006/relationships/image" Target="../media/image174.emf"/><Relationship Id="rId6" Type="http://schemas.openxmlformats.org/officeDocument/2006/relationships/image" Target="../media/image175.emf"/><Relationship Id="rId7" Type="http://schemas.openxmlformats.org/officeDocument/2006/relationships/image" Target="../media/image176.emf"/><Relationship Id="rId8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0.emf"/><Relationship Id="rId12" Type="http://schemas.openxmlformats.org/officeDocument/2006/relationships/image" Target="../media/image125.emf"/><Relationship Id="rId13" Type="http://schemas.openxmlformats.org/officeDocument/2006/relationships/image" Target="../media/image1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07.emf"/><Relationship Id="rId6" Type="http://schemas.openxmlformats.org/officeDocument/2006/relationships/image" Target="../media/image121.emf"/><Relationship Id="rId7" Type="http://schemas.openxmlformats.org/officeDocument/2006/relationships/image" Target="../media/image126.emf"/><Relationship Id="rId8" Type="http://schemas.openxmlformats.org/officeDocument/2006/relationships/image" Target="../media/image178.emf"/><Relationship Id="rId9" Type="http://schemas.openxmlformats.org/officeDocument/2006/relationships/image" Target="../media/image179.emf"/><Relationship Id="rId10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adx.web.cern.ch/madx/madX/doc/latexuguide/madxuguide.pdf" TargetMode="External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adx.web.cern.ch/madx/madX/doc/latexuguide/madxuguide.pdf" TargetMode="External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9.emf"/><Relationship Id="rId10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emf"/><Relationship Id="rId12" Type="http://schemas.openxmlformats.org/officeDocument/2006/relationships/image" Target="../media/image39.emf"/><Relationship Id="rId13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0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Introduction to Accelerator Physics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Spring 2018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Chapter 2: Coordinate Systems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Weak Focusing</a:t>
            </a:r>
          </a:p>
        </p:txBody>
      </p:sp>
      <p:sp>
        <p:nvSpPr>
          <p:cNvPr id="4098" name="Subtitle 2"/>
          <p:cNvSpPr>
            <a:spLocks noGrp="1"/>
          </p:cNvSpPr>
          <p:nvPr>
            <p:ph type="subTitle" idx="1"/>
          </p:nvPr>
        </p:nvSpPr>
        <p:spPr>
          <a:xfrm>
            <a:off x="311499" y="3886200"/>
            <a:ext cx="8521002" cy="17526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Todd Satogata (Jefferson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Lab and ODU)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/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  <a:hlinkClick r:id="rId2"/>
              </a:rPr>
              <a:t>satogata@jlab.org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http://www.toddsatogata.net/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2018-ODU-AP</a:t>
            </a: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For January 16</a:t>
            </a:r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Happy Birthday to Lin-Manuel Miranda, Susan Sontag, Jill Tarter, and Robert L Park!</a:t>
            </a:r>
          </a:p>
          <a:p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Happy Appreciate A Dragon Day, National Fig Newton Day, and National Religious Freedom Day!</a:t>
            </a:r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7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Things to try sometime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Expand the horizontal equation of motion to second order in x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Does it reduce to the stated equation at first order?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Use expansions for R, B that are still first order!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Expand the horizontal and vertical equations of motion to second order in x, y,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Use expansions for R, B that are still first order!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5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828800" y="990600"/>
            <a:ext cx="5360530" cy="90321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Simple Equations of Motion!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4038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These are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simple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harmonic oscillator equations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(Not surprising since we </a:t>
            </a:r>
            <a:r>
              <a:rPr lang="en-US" i="1" dirty="0">
                <a:latin typeface="Arial" charset="0"/>
                <a:ea typeface="ＭＳ Ｐゴシック" charset="0"/>
              </a:rPr>
              <a:t>linearized</a:t>
            </a:r>
            <a:r>
              <a:rPr lang="en-US" dirty="0">
                <a:latin typeface="Arial" charset="0"/>
                <a:ea typeface="ＭＳ Ｐゴシック" charset="0"/>
              </a:rPr>
              <a:t> 2</a:t>
            </a:r>
            <a:r>
              <a:rPr lang="en-US" baseline="30000" dirty="0">
                <a:latin typeface="Arial" charset="0"/>
                <a:ea typeface="ＭＳ Ｐゴシック" charset="0"/>
              </a:rPr>
              <a:t>nd</a:t>
            </a:r>
            <a:r>
              <a:rPr lang="en-US" dirty="0">
                <a:latin typeface="Arial" charset="0"/>
                <a:ea typeface="ＭＳ Ｐゴシック" charset="0"/>
              </a:rPr>
              <a:t> order differential equations; this is a </a:t>
            </a:r>
            <a:r>
              <a:rPr lang="en-US" i="1" dirty="0">
                <a:latin typeface="Arial" charset="0"/>
                <a:ea typeface="ＭＳ Ｐゴシック" charset="0"/>
              </a:rPr>
              <a:t>very general</a:t>
            </a:r>
            <a:r>
              <a:rPr lang="en-US" dirty="0">
                <a:latin typeface="Arial" charset="0"/>
                <a:ea typeface="ＭＳ Ｐゴシック" charset="0"/>
              </a:rPr>
              <a:t> physics approach)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These are known as the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weak focusing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equations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If n does not depend on </a:t>
            </a:r>
            <a:r>
              <a:rPr lang="en-US" dirty="0">
                <a:latin typeface="Symbol" charset="0"/>
                <a:ea typeface="ＭＳ Ｐゴシック" charset="0"/>
              </a:rPr>
              <a:t>q</a:t>
            </a:r>
            <a:r>
              <a:rPr lang="en-US" dirty="0">
                <a:latin typeface="Arial" charset="0"/>
                <a:ea typeface="ＭＳ Ｐゴシック" charset="0"/>
              </a:rPr>
              <a:t>, stability is only possible in both planes if </a:t>
            </a:r>
            <a:r>
              <a:rPr lang="en-US" b="1" dirty="0">
                <a:latin typeface="Arial" charset="0"/>
                <a:ea typeface="ＭＳ Ｐゴシック" charset="0"/>
              </a:rPr>
              <a:t>0&lt;n&lt;1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This is known as the </a:t>
            </a:r>
            <a:r>
              <a:rPr lang="en-US" b="1" dirty="0">
                <a:latin typeface="Arial" charset="0"/>
                <a:ea typeface="ＭＳ Ｐゴシック" charset="0"/>
              </a:rPr>
              <a:t>weak focusing </a:t>
            </a:r>
            <a:r>
              <a:rPr lang="en-US" b="1" dirty="0" smtClean="0">
                <a:latin typeface="Arial" charset="0"/>
                <a:ea typeface="ＭＳ Ｐゴシック" charset="0"/>
              </a:rPr>
              <a:t>criterion</a:t>
            </a:r>
          </a:p>
          <a:p>
            <a:pPr lvl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There is less than one oscillation per 2</a:t>
            </a:r>
            <a:r>
              <a:rPr lang="en-US" dirty="0" smtClean="0"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en-US" dirty="0" smtClean="0">
                <a:latin typeface="Arial" charset="0"/>
                <a:ea typeface="ＭＳ Ｐゴシック" charset="0"/>
              </a:rPr>
              <a:t> advance in </a:t>
            </a:r>
            <a:r>
              <a:rPr lang="en-US" dirty="0" smtClean="0">
                <a:latin typeface="Symbol" charset="2"/>
                <a:ea typeface="ＭＳ Ｐゴシック" charset="0"/>
                <a:cs typeface="Symbol" charset="2"/>
              </a:rPr>
              <a:t>q</a:t>
            </a:r>
            <a:endParaRPr lang="en-US" dirty="0">
              <a:latin typeface="Symbol" charset="2"/>
              <a:ea typeface="ＭＳ Ｐゴシック" charset="0"/>
              <a:cs typeface="Symbol" charset="2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50180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/>
          <a:stretch>
            <a:fillRect/>
          </a:stretch>
        </p:blipFill>
        <p:spPr bwMode="auto">
          <a:xfrm>
            <a:off x="1905000" y="1130300"/>
            <a:ext cx="2397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/>
          <a:stretch>
            <a:fillRect/>
          </a:stretch>
        </p:blipFill>
        <p:spPr bwMode="auto">
          <a:xfrm>
            <a:off x="5413375" y="1130300"/>
            <a:ext cx="1673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81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Visualization: Weak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Focusing Forces</a:t>
            </a:r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5532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Oval 4"/>
          <p:cNvSpPr>
            <a:spLocks noChangeArrowheads="1"/>
          </p:cNvSpPr>
          <p:nvPr/>
        </p:nvSpPr>
        <p:spPr bwMode="auto">
          <a:xfrm>
            <a:off x="2697163" y="20685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5" name="Oval 5"/>
          <p:cNvSpPr>
            <a:spLocks noChangeArrowheads="1"/>
          </p:cNvSpPr>
          <p:nvPr/>
        </p:nvSpPr>
        <p:spPr bwMode="auto">
          <a:xfrm>
            <a:off x="3281363" y="20669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2987675" y="20653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>
            <a:off x="6191250" y="20732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6773863" y="20732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6480175" y="207168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0" name="Oval 13"/>
          <p:cNvSpPr>
            <a:spLocks noChangeArrowheads="1"/>
          </p:cNvSpPr>
          <p:nvPr/>
        </p:nvSpPr>
        <p:spPr bwMode="auto">
          <a:xfrm>
            <a:off x="2533650" y="53752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1" name="Oval 14"/>
          <p:cNvSpPr>
            <a:spLocks noChangeArrowheads="1"/>
          </p:cNvSpPr>
          <p:nvPr/>
        </p:nvSpPr>
        <p:spPr bwMode="auto">
          <a:xfrm>
            <a:off x="5510213" y="54197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2" name="TextBox 15"/>
          <p:cNvSpPr txBox="1">
            <a:spLocks noChangeArrowheads="1"/>
          </p:cNvSpPr>
          <p:nvPr/>
        </p:nvSpPr>
        <p:spPr bwMode="auto">
          <a:xfrm>
            <a:off x="0" y="0"/>
            <a:ext cx="3028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electron velocity INTO page</a:t>
            </a:r>
          </a:p>
        </p:txBody>
      </p:sp>
      <p:sp>
        <p:nvSpPr>
          <p:cNvPr id="51213" name="TextBox 16"/>
          <p:cNvSpPr txBox="1">
            <a:spLocks noChangeArrowheads="1"/>
          </p:cNvSpPr>
          <p:nvPr/>
        </p:nvSpPr>
        <p:spPr bwMode="auto">
          <a:xfrm>
            <a:off x="1295400" y="773113"/>
            <a:ext cx="324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Radially opening magnet: n&gt;0</a:t>
            </a:r>
          </a:p>
        </p:txBody>
      </p:sp>
      <p:sp>
        <p:nvSpPr>
          <p:cNvPr id="51214" name="TextBox 17"/>
          <p:cNvSpPr txBox="1">
            <a:spLocks noChangeArrowheads="1"/>
          </p:cNvSpPr>
          <p:nvPr/>
        </p:nvSpPr>
        <p:spPr bwMode="auto">
          <a:xfrm>
            <a:off x="5029200" y="773113"/>
            <a:ext cx="314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Radially closing magnet: n&lt;0</a:t>
            </a:r>
          </a:p>
        </p:txBody>
      </p:sp>
      <p:sp>
        <p:nvSpPr>
          <p:cNvPr id="51215" name="TextBox 18"/>
          <p:cNvSpPr txBox="1">
            <a:spLocks noChangeArrowheads="1"/>
          </p:cNvSpPr>
          <p:nvPr/>
        </p:nvSpPr>
        <p:spPr bwMode="auto">
          <a:xfrm>
            <a:off x="898525" y="1838325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accelerator</a:t>
            </a:r>
          </a:p>
          <a:p>
            <a:r>
              <a:rPr lang="en-US" sz="1400">
                <a:latin typeface="Arial" charset="0"/>
              </a:rPr>
              <a:t>center</a:t>
            </a:r>
          </a:p>
        </p:txBody>
      </p:sp>
      <p:sp>
        <p:nvSpPr>
          <p:cNvPr id="51216" name="TextBox 19"/>
          <p:cNvSpPr txBox="1">
            <a:spLocks noChangeArrowheads="1"/>
          </p:cNvSpPr>
          <p:nvPr/>
        </p:nvSpPr>
        <p:spPr bwMode="auto">
          <a:xfrm>
            <a:off x="4479925" y="1838325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accelerator</a:t>
            </a:r>
          </a:p>
          <a:p>
            <a:r>
              <a:rPr lang="en-US" sz="1400">
                <a:latin typeface="Arial" charset="0"/>
              </a:rPr>
              <a:t>center</a:t>
            </a:r>
          </a:p>
        </p:txBody>
      </p:sp>
      <p:sp>
        <p:nvSpPr>
          <p:cNvPr id="51217" name="TextBox 21"/>
          <p:cNvSpPr txBox="1">
            <a:spLocks noChangeArrowheads="1"/>
          </p:cNvSpPr>
          <p:nvPr/>
        </p:nvSpPr>
        <p:spPr bwMode="auto">
          <a:xfrm>
            <a:off x="23813" y="3516313"/>
            <a:ext cx="218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Radially defocusing</a:t>
            </a:r>
          </a:p>
        </p:txBody>
      </p:sp>
      <p:sp>
        <p:nvSpPr>
          <p:cNvPr id="51218" name="TextBox 22"/>
          <p:cNvSpPr txBox="1">
            <a:spLocks noChangeArrowheads="1"/>
          </p:cNvSpPr>
          <p:nvPr/>
        </p:nvSpPr>
        <p:spPr bwMode="auto">
          <a:xfrm>
            <a:off x="633413" y="5715000"/>
            <a:ext cx="204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Vertically focusing</a:t>
            </a:r>
          </a:p>
        </p:txBody>
      </p:sp>
      <p:sp>
        <p:nvSpPr>
          <p:cNvPr id="51219" name="TextBox 23"/>
          <p:cNvSpPr txBox="1">
            <a:spLocks noChangeArrowheads="1"/>
          </p:cNvSpPr>
          <p:nvPr/>
        </p:nvSpPr>
        <p:spPr bwMode="auto">
          <a:xfrm>
            <a:off x="6870700" y="5715000"/>
            <a:ext cx="230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Vertically defocusing</a:t>
            </a:r>
          </a:p>
        </p:txBody>
      </p:sp>
      <p:sp>
        <p:nvSpPr>
          <p:cNvPr id="51220" name="TextBox 24"/>
          <p:cNvSpPr txBox="1">
            <a:spLocks noChangeArrowheads="1"/>
          </p:cNvSpPr>
          <p:nvPr/>
        </p:nvSpPr>
        <p:spPr bwMode="auto">
          <a:xfrm>
            <a:off x="7146925" y="3592513"/>
            <a:ext cx="193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Radially focusing</a:t>
            </a:r>
          </a:p>
        </p:txBody>
      </p:sp>
    </p:spTree>
    <p:extLst>
      <p:ext uri="{BB962C8B-B14F-4D97-AF65-F5344CB8AC3E}">
        <p14:creationId xmlns:p14="http://schemas.microsoft.com/office/powerpoint/2010/main" val="89352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But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Wasn’t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0&lt;n&lt;1 Stable?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seems to indicate n&gt;0 is horizontally unstable!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Horizontal motion is a combination of two forces</a:t>
            </a:r>
          </a:p>
          <a:p>
            <a:pPr lvl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“Centrifugal”               </a:t>
            </a:r>
            <a:r>
              <a:rPr lang="en-US" dirty="0">
                <a:latin typeface="Arial" charset="0"/>
                <a:ea typeface="ＭＳ Ｐゴシック" charset="0"/>
              </a:rPr>
              <a:t>and centripetal Lorentz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Both forces cancel </a:t>
            </a:r>
            <a:r>
              <a:rPr lang="en-US" b="1" dirty="0">
                <a:latin typeface="Arial" charset="0"/>
                <a:ea typeface="ＭＳ Ｐゴシック" charset="0"/>
              </a:rPr>
              <a:t>by definition</a:t>
            </a:r>
            <a:r>
              <a:rPr lang="en-US" dirty="0">
                <a:latin typeface="Arial" charset="0"/>
                <a:ea typeface="ＭＳ Ｐゴシック" charset="0"/>
              </a:rPr>
              <a:t> for the design trajectory  </a:t>
            </a:r>
          </a:p>
        </p:txBody>
      </p:sp>
      <p:pic>
        <p:nvPicPr>
          <p:cNvPr id="52228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05000"/>
            <a:ext cx="8763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949450"/>
            <a:ext cx="609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743200"/>
            <a:ext cx="8064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/>
          <a:stretch>
            <a:fillRect/>
          </a:stretch>
        </p:blipFill>
        <p:spPr bwMode="auto">
          <a:xfrm>
            <a:off x="990600" y="3581400"/>
            <a:ext cx="4351338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19500"/>
            <a:ext cx="1600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172200"/>
            <a:ext cx="10033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00600"/>
            <a:ext cx="220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3733800"/>
            <a:ext cx="889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5280" y="5715000"/>
            <a:ext cx="21464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Nonlinear too! But we</a:t>
            </a:r>
          </a:p>
          <a:p>
            <a:r>
              <a:rPr lang="en-US" sz="1600" i="1" dirty="0">
                <a:latin typeface="Arial"/>
                <a:cs typeface="Arial"/>
              </a:rPr>
              <a:t>l</a:t>
            </a:r>
            <a:r>
              <a:rPr lang="en-US" sz="1600" i="1" dirty="0" smtClean="0">
                <a:latin typeface="Arial"/>
                <a:cs typeface="Arial"/>
              </a:rPr>
              <a:t>inearize</a:t>
            </a:r>
            <a:r>
              <a:rPr lang="en-US" sz="1600" dirty="0" smtClean="0">
                <a:latin typeface="Arial"/>
                <a:cs typeface="Arial"/>
              </a:rPr>
              <a:t> near </a:t>
            </a:r>
            <a:r>
              <a:rPr lang="en-US" sz="1600" dirty="0" smtClean="0">
                <a:latin typeface="Symbol" charset="2"/>
                <a:cs typeface="Symbol" charset="2"/>
              </a:rPr>
              <a:t>z</a:t>
            </a:r>
            <a:r>
              <a:rPr lang="en-US" sz="1600" dirty="0" smtClean="0">
                <a:latin typeface="Arial"/>
                <a:cs typeface="Arial"/>
              </a:rPr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295566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Interlude: The Betatron Again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229600" cy="10668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Weak focusing formalism was originally developed for the Betatron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Apply Faraday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 law with time-varying current in coils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Beam sees time-varying accelerating electric field too!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Early proofs of stability: focusing and 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betatron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motion</a:t>
            </a:r>
          </a:p>
        </p:txBody>
      </p:sp>
      <p:grpSp>
        <p:nvGrpSpPr>
          <p:cNvPr id="53252" name="Group 41"/>
          <p:cNvGrpSpPr>
            <a:grpSpLocks/>
          </p:cNvGrpSpPr>
          <p:nvPr/>
        </p:nvGrpSpPr>
        <p:grpSpPr bwMode="auto">
          <a:xfrm>
            <a:off x="304800" y="1143000"/>
            <a:ext cx="914400" cy="914400"/>
            <a:chOff x="1776" y="912"/>
            <a:chExt cx="576" cy="576"/>
          </a:xfrm>
        </p:grpSpPr>
        <p:sp>
          <p:nvSpPr>
            <p:cNvPr id="53261" name="Oval 38"/>
            <p:cNvSpPr>
              <a:spLocks noChangeArrowheads="1"/>
            </p:cNvSpPr>
            <p:nvPr/>
          </p:nvSpPr>
          <p:spPr bwMode="auto">
            <a:xfrm>
              <a:off x="1776" y="91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62" name="Freeform 39"/>
            <p:cNvSpPr>
              <a:spLocks/>
            </p:cNvSpPr>
            <p:nvPr/>
          </p:nvSpPr>
          <p:spPr bwMode="auto">
            <a:xfrm>
              <a:off x="1908" y="1126"/>
              <a:ext cx="333" cy="163"/>
            </a:xfrm>
            <a:custGeom>
              <a:avLst/>
              <a:gdLst>
                <a:gd name="T0" fmla="*/ 0 w 333"/>
                <a:gd name="T1" fmla="*/ 104 h 163"/>
                <a:gd name="T2" fmla="*/ 96 w 333"/>
                <a:gd name="T3" fmla="*/ 8 h 163"/>
                <a:gd name="T4" fmla="*/ 255 w 333"/>
                <a:gd name="T5" fmla="*/ 152 h 163"/>
                <a:gd name="T6" fmla="*/ 333 w 333"/>
                <a:gd name="T7" fmla="*/ 74 h 1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3"/>
                <a:gd name="T13" fmla="*/ 0 h 163"/>
                <a:gd name="T14" fmla="*/ 333 w 333"/>
                <a:gd name="T15" fmla="*/ 163 h 1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3" h="163">
                  <a:moveTo>
                    <a:pt x="0" y="104"/>
                  </a:moveTo>
                  <a:cubicBezTo>
                    <a:pt x="28" y="52"/>
                    <a:pt x="54" y="0"/>
                    <a:pt x="96" y="8"/>
                  </a:cubicBezTo>
                  <a:cubicBezTo>
                    <a:pt x="138" y="16"/>
                    <a:pt x="216" y="141"/>
                    <a:pt x="255" y="152"/>
                  </a:cubicBezTo>
                  <a:cubicBezTo>
                    <a:pt x="294" y="163"/>
                    <a:pt x="317" y="90"/>
                    <a:pt x="333" y="7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53253" name="Text Box 42"/>
          <p:cNvSpPr txBox="1">
            <a:spLocks noChangeArrowheads="1"/>
          </p:cNvSpPr>
          <p:nvPr/>
        </p:nvSpPr>
        <p:spPr bwMode="auto">
          <a:xfrm>
            <a:off x="1295400" y="1371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I(t)=I</a:t>
            </a:r>
            <a:r>
              <a:rPr lang="en-US" baseline="-25000">
                <a:latin typeface="Arial" charset="0"/>
              </a:rPr>
              <a:t>0</a:t>
            </a:r>
            <a:r>
              <a:rPr lang="en-US">
                <a:latin typeface="Arial" charset="0"/>
              </a:rPr>
              <a:t> cos(2</a:t>
            </a:r>
            <a:r>
              <a:rPr lang="en-US">
                <a:latin typeface="Arial" charset="0"/>
                <a:sym typeface="Symbol" charset="0"/>
              </a:rPr>
              <a:t></a:t>
            </a:r>
            <a:r>
              <a:rPr lang="en-US" baseline="-25000">
                <a:latin typeface="Arial" charset="0"/>
              </a:rPr>
              <a:t>I</a:t>
            </a:r>
            <a:r>
              <a:rPr lang="en-US">
                <a:latin typeface="Arial" charset="0"/>
              </a:rPr>
              <a:t>t)</a:t>
            </a:r>
          </a:p>
        </p:txBody>
      </p:sp>
      <p:pic>
        <p:nvPicPr>
          <p:cNvPr id="53254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83025"/>
            <a:ext cx="32004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95725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45"/>
          <p:cNvSpPr txBox="1">
            <a:spLocks noChangeArrowheads="1"/>
          </p:cNvSpPr>
          <p:nvPr/>
        </p:nvSpPr>
        <p:spPr bwMode="auto">
          <a:xfrm>
            <a:off x="76200" y="4205288"/>
            <a:ext cx="144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Donald Kerst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UIUC 2.5 MeV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Betatron, 1940</a:t>
            </a:r>
          </a:p>
        </p:txBody>
      </p:sp>
      <p:sp>
        <p:nvSpPr>
          <p:cNvPr id="53257" name="Text Box 46"/>
          <p:cNvSpPr txBox="1">
            <a:spLocks noChangeArrowheads="1"/>
          </p:cNvSpPr>
          <p:nvPr/>
        </p:nvSpPr>
        <p:spPr bwMode="auto">
          <a:xfrm>
            <a:off x="7696200" y="4292600"/>
            <a:ext cx="14478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UIUC 312 MeV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betatron, 1949</a:t>
            </a:r>
          </a:p>
        </p:txBody>
      </p:sp>
      <p:sp>
        <p:nvSpPr>
          <p:cNvPr id="53258" name="Text Box 45"/>
          <p:cNvSpPr txBox="1">
            <a:spLocks noChangeArrowheads="1"/>
          </p:cNvSpPr>
          <p:nvPr/>
        </p:nvSpPr>
        <p:spPr bwMode="auto">
          <a:xfrm>
            <a:off x="1981200" y="6245225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Don</a:t>
            </a:r>
            <a:r>
              <a:rPr lang="ja-JP" altLang="en-US" sz="1400">
                <a:solidFill>
                  <a:srgbClr val="008000"/>
                </a:solidFill>
                <a:latin typeface="Arial" charset="0"/>
              </a:rPr>
              <a:t>’</a:t>
            </a:r>
            <a:r>
              <a:rPr lang="en-US" sz="1400">
                <a:solidFill>
                  <a:srgbClr val="008000"/>
                </a:solidFill>
                <a:latin typeface="Arial" charset="0"/>
              </a:rPr>
              <a:t>t try this at home!!</a:t>
            </a:r>
          </a:p>
        </p:txBody>
      </p:sp>
      <p:sp>
        <p:nvSpPr>
          <p:cNvPr id="53259" name="Text Box 45"/>
          <p:cNvSpPr txBox="1">
            <a:spLocks noChangeArrowheads="1"/>
          </p:cNvSpPr>
          <p:nvPr/>
        </p:nvSpPr>
        <p:spPr bwMode="auto">
          <a:xfrm>
            <a:off x="4953000" y="6245225"/>
            <a:ext cx="259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Really don</a:t>
            </a:r>
            <a:r>
              <a:rPr lang="ja-JP" altLang="en-US" sz="1400">
                <a:solidFill>
                  <a:srgbClr val="008000"/>
                </a:solidFill>
                <a:latin typeface="Arial" charset="0"/>
              </a:rPr>
              <a:t>’</a:t>
            </a:r>
            <a:r>
              <a:rPr lang="en-US" sz="1400">
                <a:solidFill>
                  <a:srgbClr val="008000"/>
                </a:solidFill>
                <a:latin typeface="Arial" charset="0"/>
              </a:rPr>
              <a:t>t try this at home!!</a:t>
            </a:r>
          </a:p>
        </p:txBody>
      </p:sp>
      <p:pic>
        <p:nvPicPr>
          <p:cNvPr id="53260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76288"/>
            <a:ext cx="41148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94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Betatron</a:t>
            </a:r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838200"/>
            <a:ext cx="44291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2679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3"/>
          <p:cNvSpPr txBox="1">
            <a:spLocks noChangeArrowheads="1"/>
          </p:cNvSpPr>
          <p:nvPr/>
        </p:nvSpPr>
        <p:spPr bwMode="auto">
          <a:xfrm>
            <a:off x="6821488" y="1219200"/>
            <a:ext cx="2170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cylindrically symmetric</a:t>
            </a:r>
          </a:p>
          <a:p>
            <a:r>
              <a:rPr lang="en-US" sz="1400">
                <a:latin typeface="Arial" charset="0"/>
              </a:rPr>
              <a:t>about center vertical axis</a:t>
            </a:r>
          </a:p>
        </p:txBody>
      </p:sp>
      <p:sp>
        <p:nvSpPr>
          <p:cNvPr id="54278" name="TextBox 3"/>
          <p:cNvSpPr txBox="1">
            <a:spLocks noChangeArrowheads="1"/>
          </p:cNvSpPr>
          <p:nvPr/>
        </p:nvSpPr>
        <p:spPr bwMode="auto">
          <a:xfrm>
            <a:off x="4763" y="914400"/>
            <a:ext cx="2509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apply sinusoidally varying</a:t>
            </a:r>
          </a:p>
          <a:p>
            <a:r>
              <a:rPr lang="en-US" sz="1400">
                <a:latin typeface="Arial" charset="0"/>
              </a:rPr>
              <a:t>current to toroidal conductors</a:t>
            </a:r>
          </a:p>
        </p:txBody>
      </p:sp>
      <p:pic>
        <p:nvPicPr>
          <p:cNvPr id="54279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485900"/>
            <a:ext cx="1485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866900"/>
            <a:ext cx="1917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5092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504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95800"/>
            <a:ext cx="3835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2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5410200"/>
            <a:ext cx="977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505200"/>
            <a:ext cx="6464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05300"/>
            <a:ext cx="1714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b="13432"/>
          <a:stretch>
            <a:fillRect/>
          </a:stretch>
        </p:blipFill>
        <p:spPr bwMode="auto">
          <a:xfrm>
            <a:off x="5257800" y="4191000"/>
            <a:ext cx="3338513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Picture 2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62600"/>
            <a:ext cx="2755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9" name="TextBox 12"/>
          <p:cNvSpPr txBox="1">
            <a:spLocks noChangeArrowheads="1"/>
          </p:cNvSpPr>
          <p:nvPr/>
        </p:nvSpPr>
        <p:spPr bwMode="auto">
          <a:xfrm>
            <a:off x="7072313" y="4800600"/>
            <a:ext cx="852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B500"/>
                </a:solidFill>
                <a:latin typeface="Arial" charset="0"/>
              </a:rPr>
              <a:t>E(t), F(t)</a:t>
            </a:r>
          </a:p>
        </p:txBody>
      </p:sp>
      <p:sp>
        <p:nvSpPr>
          <p:cNvPr id="54290" name="TextBox 13"/>
          <p:cNvSpPr txBox="1">
            <a:spLocks noChangeArrowheads="1"/>
          </p:cNvSpPr>
          <p:nvPr/>
        </p:nvSpPr>
        <p:spPr bwMode="auto">
          <a:xfrm>
            <a:off x="6477000" y="4343400"/>
            <a:ext cx="793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I(t), B(t)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5272088" y="5738813"/>
            <a:ext cx="847725" cy="738187"/>
          </a:xfrm>
          <a:prstGeom prst="rect">
            <a:avLst/>
          </a:prstGeom>
          <a:solidFill>
            <a:srgbClr val="258A9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  <a:latin typeface="Arial" charset="0"/>
                <a:ea typeface="+mn-ea"/>
                <a:cs typeface="+mn-cs"/>
              </a:rPr>
              <a:t>Usable</a:t>
            </a:r>
          </a:p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  <a:latin typeface="Arial" charset="0"/>
                <a:ea typeface="+mn-ea"/>
                <a:cs typeface="+mn-cs"/>
              </a:rPr>
              <a:t>Part of</a:t>
            </a:r>
          </a:p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  <a:latin typeface="Arial" charset="0"/>
                <a:ea typeface="+mn-ea"/>
                <a:cs typeface="+mn-cs"/>
              </a:rPr>
              <a:t>Cycle</a:t>
            </a:r>
          </a:p>
        </p:txBody>
      </p:sp>
      <p:cxnSp>
        <p:nvCxnSpPr>
          <p:cNvPr id="54292" name="Straight Arrow Connector 32"/>
          <p:cNvCxnSpPr>
            <a:cxnSpLocks noChangeShapeType="1"/>
          </p:cNvCxnSpPr>
          <p:nvPr/>
        </p:nvCxnSpPr>
        <p:spPr bwMode="auto">
          <a:xfrm rot="16200000" flipV="1">
            <a:off x="4911725" y="5380038"/>
            <a:ext cx="708025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93" name="Straight Arrow Connector 34"/>
          <p:cNvCxnSpPr>
            <a:cxnSpLocks noChangeShapeType="1"/>
          </p:cNvCxnSpPr>
          <p:nvPr/>
        </p:nvCxnSpPr>
        <p:spPr bwMode="auto">
          <a:xfrm rot="16200000" flipH="1">
            <a:off x="5822157" y="5466556"/>
            <a:ext cx="577850" cy="17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5984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Synchrotron Weak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86200"/>
            <a:ext cx="8077200" cy="1676400"/>
          </a:xfrm>
        </p:spPr>
        <p:txBody>
          <a:bodyPr/>
          <a:lstStyle/>
          <a:p>
            <a:r>
              <a:rPr lang="en-US" dirty="0" smtClean="0"/>
              <a:t>Separate RF cavities can eliminate the need for central iron </a:t>
            </a:r>
            <a:r>
              <a:rPr lang="en-US" sz="1600" dirty="0" smtClean="0"/>
              <a:t>(and corresponding huge inductance)</a:t>
            </a:r>
          </a:p>
          <a:p>
            <a:pPr lvl="1"/>
            <a:r>
              <a:rPr lang="en-US" dirty="0" smtClean="0"/>
              <a:t>Accelerator can be (much) larger </a:t>
            </a:r>
            <a:r>
              <a:rPr lang="en-US" sz="1600" dirty="0" smtClean="0"/>
              <a:t>(higher energies for same B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!)</a:t>
            </a:r>
          </a:p>
          <a:p>
            <a:pPr lvl="1"/>
            <a:r>
              <a:rPr lang="en-US" dirty="0" smtClean="0"/>
              <a:t>But stability equation scaling with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is still not good: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64" y="838200"/>
            <a:ext cx="5657273" cy="28443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91000" y="5562600"/>
            <a:ext cx="3663746" cy="963791"/>
            <a:chOff x="2773455" y="5208409"/>
            <a:chExt cx="3663746" cy="963791"/>
          </a:xfrm>
        </p:grpSpPr>
        <p:sp>
          <p:nvSpPr>
            <p:cNvPr id="6" name="Rectangle 5"/>
            <p:cNvSpPr/>
            <p:nvPr/>
          </p:nvSpPr>
          <p:spPr bwMode="auto">
            <a:xfrm>
              <a:off x="2773455" y="5208409"/>
              <a:ext cx="3663746" cy="96379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705" y="5298508"/>
              <a:ext cx="3352800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86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Focusing Orbits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animations of weak focusing show just how weak it is. Oscillation amplitude scales with radius.</a:t>
            </a:r>
            <a:endParaRPr lang="en-US" dirty="0"/>
          </a:p>
        </p:txBody>
      </p:sp>
      <p:pic>
        <p:nvPicPr>
          <p:cNvPr id="4" name="anim-n=0.0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21485"/>
          <a:stretch/>
        </p:blipFill>
        <p:spPr>
          <a:xfrm>
            <a:off x="914400" y="2057400"/>
            <a:ext cx="3752850" cy="3584812"/>
          </a:xfrm>
          <a:prstGeom prst="rect">
            <a:avLst/>
          </a:prstGeom>
        </p:spPr>
      </p:pic>
      <p:pic>
        <p:nvPicPr>
          <p:cNvPr id="5" name="anim=n=0.80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r="21224"/>
          <a:stretch/>
        </p:blipFill>
        <p:spPr>
          <a:xfrm>
            <a:off x="4784797" y="2084915"/>
            <a:ext cx="3749603" cy="35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2.3: Back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Solutions of Equations of Motion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Assume azimuthal symmetry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(n does not depend on </a:t>
            </a:r>
            <a:r>
              <a:rPr lang="en-US" sz="2200" dirty="0">
                <a:latin typeface="Symbol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Solutions are simple harmonic oscillator solutions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Constants A,B are related to initial conditions</a:t>
            </a:r>
          </a:p>
        </p:txBody>
      </p:sp>
      <p:pic>
        <p:nvPicPr>
          <p:cNvPr id="55300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/>
          <a:stretch>
            <a:fillRect/>
          </a:stretch>
        </p:blipFill>
        <p:spPr bwMode="auto">
          <a:xfrm>
            <a:off x="1905000" y="914400"/>
            <a:ext cx="2397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/>
          <a:stretch>
            <a:fillRect/>
          </a:stretch>
        </p:blipFill>
        <p:spPr bwMode="auto">
          <a:xfrm>
            <a:off x="5413375" y="914400"/>
            <a:ext cx="1673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743200"/>
            <a:ext cx="445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200400"/>
            <a:ext cx="543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3962400"/>
            <a:ext cx="787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4419600"/>
            <a:ext cx="6426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5257800"/>
            <a:ext cx="3048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4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ChangeArrowheads="1"/>
          </p:cNvSpPr>
          <p:nvPr/>
        </p:nvSpPr>
        <p:spPr bwMode="auto">
          <a:xfrm>
            <a:off x="1168400" y="4351338"/>
            <a:ext cx="7018338" cy="1897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Solutions of Equations of Motion</a:t>
            </a: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419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Write down solutions in terms of initial conditions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can be (very) conveniently written as matrices (including both horizontal and vertical)</a:t>
            </a:r>
          </a:p>
        </p:txBody>
      </p:sp>
      <p:pic>
        <p:nvPicPr>
          <p:cNvPr id="56325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855788"/>
            <a:ext cx="55245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665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437063"/>
            <a:ext cx="68453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5387975"/>
            <a:ext cx="5435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59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2: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Coordinate and reference systems</a:t>
            </a:r>
          </a:p>
          <a:p>
            <a:r>
              <a:rPr lang="en-US" dirty="0" smtClean="0"/>
              <a:t>Equations of motion in an azimuthally symmetric field</a:t>
            </a:r>
          </a:p>
          <a:p>
            <a:pPr lvl="1"/>
            <a:r>
              <a:rPr lang="en-US" dirty="0" smtClean="0"/>
              <a:t>e.g. betatron a particular point in time</a:t>
            </a:r>
          </a:p>
          <a:p>
            <a:pPr lvl="1"/>
            <a:r>
              <a:rPr lang="en-US" dirty="0" smtClean="0"/>
              <a:t>Elucidation of approximations</a:t>
            </a:r>
          </a:p>
          <a:p>
            <a:pPr lvl="1"/>
            <a:r>
              <a:rPr lang="en-US" dirty="0" smtClean="0"/>
              <a:t>Transverse separability </a:t>
            </a:r>
            <a:r>
              <a:rPr lang="en-US" sz="1600" dirty="0" smtClean="0"/>
              <a:t>(when fields are uncoupled)</a:t>
            </a:r>
            <a:endParaRPr lang="en-US" sz="1600" dirty="0"/>
          </a:p>
          <a:p>
            <a:r>
              <a:rPr lang="en-US" dirty="0"/>
              <a:t>Example: the betatron</a:t>
            </a:r>
          </a:p>
          <a:p>
            <a:r>
              <a:rPr lang="en-US" dirty="0" smtClean="0"/>
              <a:t>Solutions of equations of motion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linear ODEs as matrix equations</a:t>
            </a:r>
          </a:p>
          <a:p>
            <a:r>
              <a:rPr lang="en-US" dirty="0" smtClean="0"/>
              <a:t>Momentum offsets and dispersion</a:t>
            </a:r>
          </a:p>
          <a:p>
            <a:r>
              <a:rPr lang="en-US" dirty="0" smtClean="0"/>
              <a:t>Example: the weak focusing synchrotron</a:t>
            </a:r>
          </a:p>
          <a:p>
            <a:r>
              <a:rPr lang="en-US" dirty="0" smtClean="0"/>
              <a:t>Momentum compaction</a:t>
            </a:r>
          </a:p>
          <a:p>
            <a:pPr lvl="1"/>
            <a:r>
              <a:rPr lang="en-US" dirty="0" smtClean="0"/>
              <a:t>Connections to orbital mechanics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16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75" y="3379932"/>
            <a:ext cx="3706091" cy="288636"/>
          </a:xfrm>
          <a:prstGeom prst="rect">
            <a:avLst/>
          </a:prstGeom>
        </p:spPr>
      </p:pic>
      <p:sp>
        <p:nvSpPr>
          <p:cNvPr id="57346" name="Rectangle 6"/>
          <p:cNvSpPr>
            <a:spLocks noChangeArrowheads="1"/>
          </p:cNvSpPr>
          <p:nvPr/>
        </p:nvSpPr>
        <p:spPr bwMode="auto">
          <a:xfrm>
            <a:off x="6838950" y="1212850"/>
            <a:ext cx="838200" cy="490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2286000" y="1006475"/>
            <a:ext cx="3613150" cy="893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Transport Matrices</a:t>
            </a:r>
          </a:p>
        </p:txBody>
      </p:sp>
      <p:sp>
        <p:nvSpPr>
          <p:cNvPr id="57349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8305800" cy="3962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here is an example of a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transport matrix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Linear: derived from linear equations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</a:rPr>
              <a:t>Can </a:t>
            </a:r>
            <a:r>
              <a:rPr lang="en-US" dirty="0">
                <a:latin typeface="Arial" charset="0"/>
                <a:ea typeface="ＭＳ Ｐゴシック" charset="0"/>
              </a:rPr>
              <a:t>be concatenated to make further transformations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Depends only on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length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Symbol" charset="0"/>
                <a:ea typeface="ＭＳ Ｐゴシック" charset="0"/>
              </a:rPr>
              <a:t>q</a:t>
            </a:r>
            <a:r>
              <a:rPr lang="en-US" dirty="0">
                <a:latin typeface="Arial" charset="0"/>
                <a:ea typeface="ＭＳ Ｐゴシック" charset="0"/>
              </a:rPr>
              <a:t>, radius </a:t>
            </a:r>
            <a:r>
              <a:rPr lang="en-US" dirty="0">
                <a:latin typeface="Symbol" charset="0"/>
                <a:ea typeface="ＭＳ Ｐゴシック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</a:rPr>
              <a:t>, and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field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Acts to transform or transport coordinates to a new state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Our accelerator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lattices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will be built out of these matrices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Unimodular: det(M</a:t>
            </a:r>
            <a:r>
              <a:rPr lang="en-US" baseline="-25000" dirty="0">
                <a:latin typeface="Arial" charset="0"/>
                <a:ea typeface="ＭＳ Ｐゴシック" charset="0"/>
              </a:rPr>
              <a:t>V</a:t>
            </a:r>
            <a:r>
              <a:rPr lang="en-US" dirty="0">
                <a:latin typeface="Arial" charset="0"/>
                <a:ea typeface="ＭＳ Ｐゴシック" charset="0"/>
              </a:rPr>
              <a:t>)=1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More strongly, </a:t>
            </a:r>
            <a:r>
              <a:rPr lang="en-US" dirty="0" smtClean="0">
                <a:latin typeface="Arial" charset="0"/>
                <a:ea typeface="ＭＳ Ｐゴシック" charset="0"/>
              </a:rPr>
              <a:t>it’s </a:t>
            </a:r>
            <a:r>
              <a:rPr lang="en-US" dirty="0" err="1">
                <a:latin typeface="Arial" charset="0"/>
                <a:ea typeface="ＭＳ Ｐゴシック" charset="0"/>
              </a:rPr>
              <a:t>symplectic</a:t>
            </a:r>
            <a:r>
              <a:rPr lang="en-US" dirty="0">
                <a:latin typeface="Arial" charset="0"/>
                <a:ea typeface="ＭＳ Ｐゴシック" charset="0"/>
              </a:rPr>
              <a:t>: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Hamiltonian dynamics, phase space conservation (</a:t>
            </a:r>
            <a:r>
              <a:rPr lang="en-US" dirty="0" err="1">
                <a:latin typeface="Arial" charset="0"/>
                <a:ea typeface="ＭＳ Ｐゴシック" charset="0"/>
              </a:rPr>
              <a:t>Liouville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These matrices here are scaled rotations!</a:t>
            </a:r>
          </a:p>
        </p:txBody>
      </p:sp>
      <p:pic>
        <p:nvPicPr>
          <p:cNvPr id="57350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1066800"/>
            <a:ext cx="71628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5219700"/>
            <a:ext cx="3365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75965" y="3386759"/>
            <a:ext cx="915635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latin typeface="Arial" charset="0"/>
              </a:rPr>
              <a:t>Note order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3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36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Sinusoidal Solutions, Betatron Phases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685800" y="2667000"/>
            <a:ext cx="7772400" cy="3429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Sinusoidal simple harmonic oscillators solutions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Particles move in transverse </a:t>
            </a:r>
            <a:r>
              <a:rPr lang="en-US" b="1" dirty="0">
                <a:latin typeface="Arial" charset="0"/>
                <a:ea typeface="ＭＳ Ｐゴシック" charset="0"/>
              </a:rPr>
              <a:t>betatron oscillations</a:t>
            </a:r>
            <a:r>
              <a:rPr lang="en-US" dirty="0">
                <a:latin typeface="Arial" charset="0"/>
                <a:ea typeface="ＭＳ Ｐゴシック" charset="0"/>
              </a:rPr>
              <a:t> around the </a:t>
            </a:r>
            <a:r>
              <a:rPr lang="en-US" b="1" dirty="0">
                <a:latin typeface="Arial" charset="0"/>
                <a:ea typeface="ＭＳ Ｐゴシック" charset="0"/>
              </a:rPr>
              <a:t>design trajectory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define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betatron phases</a:t>
            </a:r>
          </a:p>
          <a:p>
            <a:pPr lvl="1"/>
            <a:endParaRPr lang="en-US" b="1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Write matrix equation in terms of s rather than </a:t>
            </a:r>
            <a:r>
              <a:rPr lang="en-US" dirty="0">
                <a:latin typeface="Symbol" charset="0"/>
                <a:ea typeface="ＭＳ Ｐゴシック" charset="0"/>
              </a:rPr>
              <a:t>q</a:t>
            </a:r>
            <a:endParaRPr lang="en-US" dirty="0">
              <a:latin typeface="Arial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2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846138"/>
            <a:ext cx="68453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797050"/>
            <a:ext cx="5435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543300"/>
            <a:ext cx="2095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4419600"/>
            <a:ext cx="59309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5549900"/>
            <a:ext cx="5867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40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959225"/>
            <a:ext cx="75501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Visualization of Betatron Oscillations</a:t>
            </a:r>
          </a:p>
        </p:txBody>
      </p:sp>
      <p:sp>
        <p:nvSpPr>
          <p:cNvPr id="59396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Simplest case: constant uniform vertical field (n=0)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complicated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strong focusing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7" name="Oval 3"/>
          <p:cNvSpPr>
            <a:spLocks noChangeArrowheads="1"/>
          </p:cNvSpPr>
          <p:nvPr/>
        </p:nvSpPr>
        <p:spPr bwMode="auto">
          <a:xfrm>
            <a:off x="1371600" y="1524000"/>
            <a:ext cx="1219200" cy="1143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Oval 4"/>
          <p:cNvSpPr>
            <a:spLocks noChangeArrowheads="1"/>
          </p:cNvSpPr>
          <p:nvPr/>
        </p:nvSpPr>
        <p:spPr bwMode="auto">
          <a:xfrm>
            <a:off x="1371600" y="1600200"/>
            <a:ext cx="12192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Oval 5"/>
          <p:cNvSpPr>
            <a:spLocks noChangeArrowheads="1"/>
          </p:cNvSpPr>
          <p:nvPr/>
        </p:nvSpPr>
        <p:spPr bwMode="auto">
          <a:xfrm>
            <a:off x="3200400" y="1600200"/>
            <a:ext cx="1219200" cy="1143000"/>
          </a:xfrm>
          <a:prstGeom prst="ellipse">
            <a:avLst/>
          </a:prstGeom>
          <a:noFill/>
          <a:ln w="9525">
            <a:solidFill>
              <a:srgbClr val="00B5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6"/>
          <p:cNvSpPr>
            <a:spLocks noChangeArrowheads="1"/>
          </p:cNvSpPr>
          <p:nvPr/>
        </p:nvSpPr>
        <p:spPr bwMode="auto">
          <a:xfrm>
            <a:off x="3124200" y="1600200"/>
            <a:ext cx="12192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940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336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402" name="Straight Connector 10"/>
          <p:cNvCxnSpPr>
            <a:cxnSpLocks noChangeShapeType="1"/>
          </p:cNvCxnSpPr>
          <p:nvPr/>
        </p:nvCxnSpPr>
        <p:spPr bwMode="auto">
          <a:xfrm>
            <a:off x="5362575" y="2305050"/>
            <a:ext cx="28495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3" name="TextBox 11"/>
          <p:cNvSpPr txBox="1">
            <a:spLocks noChangeArrowheads="1"/>
          </p:cNvSpPr>
          <p:nvPr/>
        </p:nvSpPr>
        <p:spPr bwMode="auto">
          <a:xfrm>
            <a:off x="8201025" y="2133600"/>
            <a:ext cx="71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design</a:t>
            </a:r>
          </a:p>
        </p:txBody>
      </p:sp>
      <p:sp>
        <p:nvSpPr>
          <p:cNvPr id="59404" name="TextBox 12"/>
          <p:cNvSpPr txBox="1">
            <a:spLocks noChangeArrowheads="1"/>
          </p:cNvSpPr>
          <p:nvPr/>
        </p:nvSpPr>
        <p:spPr bwMode="auto">
          <a:xfrm>
            <a:off x="5410200" y="2743200"/>
            <a:ext cx="103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B500"/>
                </a:solidFill>
                <a:latin typeface="Arial" charset="0"/>
              </a:rPr>
              <a:t>cosine-like</a:t>
            </a:r>
          </a:p>
        </p:txBody>
      </p:sp>
      <p:sp>
        <p:nvSpPr>
          <p:cNvPr id="59405" name="TextBox 13"/>
          <p:cNvSpPr txBox="1">
            <a:spLocks noChangeArrowheads="1"/>
          </p:cNvSpPr>
          <p:nvPr/>
        </p:nvSpPr>
        <p:spPr bwMode="auto">
          <a:xfrm>
            <a:off x="6400800" y="1447800"/>
            <a:ext cx="84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sine-like</a:t>
            </a:r>
          </a:p>
        </p:txBody>
      </p:sp>
      <p:sp>
        <p:nvSpPr>
          <p:cNvPr id="59406" name="TextBox 14"/>
          <p:cNvSpPr txBox="1">
            <a:spLocks noChangeArrowheads="1"/>
          </p:cNvSpPr>
          <p:nvPr/>
        </p:nvSpPr>
        <p:spPr bwMode="auto">
          <a:xfrm>
            <a:off x="3276600" y="2895600"/>
            <a:ext cx="103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B500"/>
                </a:solidFill>
                <a:latin typeface="Arial" charset="0"/>
              </a:rPr>
              <a:t>cosine-like</a:t>
            </a:r>
          </a:p>
        </p:txBody>
      </p:sp>
      <p:sp>
        <p:nvSpPr>
          <p:cNvPr id="59407" name="TextBox 15"/>
          <p:cNvSpPr txBox="1">
            <a:spLocks noChangeArrowheads="1"/>
          </p:cNvSpPr>
          <p:nvPr/>
        </p:nvSpPr>
        <p:spPr bwMode="auto">
          <a:xfrm>
            <a:off x="1524000" y="2895600"/>
            <a:ext cx="84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sine-like</a:t>
            </a:r>
          </a:p>
        </p:txBody>
      </p:sp>
      <p:pic>
        <p:nvPicPr>
          <p:cNvPr id="59408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3171825"/>
            <a:ext cx="1092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3149600"/>
            <a:ext cx="1092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410" name="Straight Connector 21"/>
          <p:cNvCxnSpPr>
            <a:cxnSpLocks noChangeShapeType="1"/>
            <a:endCxn id="59398" idx="6"/>
          </p:cNvCxnSpPr>
          <p:nvPr/>
        </p:nvCxnSpPr>
        <p:spPr bwMode="auto">
          <a:xfrm>
            <a:off x="1993900" y="2163763"/>
            <a:ext cx="596900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11" name="Straight Connector 28"/>
          <p:cNvCxnSpPr>
            <a:cxnSpLocks noChangeShapeType="1"/>
          </p:cNvCxnSpPr>
          <p:nvPr/>
        </p:nvCxnSpPr>
        <p:spPr bwMode="auto">
          <a:xfrm rot="5400000" flipH="1" flipV="1">
            <a:off x="1881188" y="1749425"/>
            <a:ext cx="54610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9412" name="Picture 3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981200"/>
            <a:ext cx="889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413" name="Straight Connector 32"/>
          <p:cNvCxnSpPr>
            <a:cxnSpLocks noChangeShapeType="1"/>
          </p:cNvCxnSpPr>
          <p:nvPr/>
        </p:nvCxnSpPr>
        <p:spPr bwMode="auto">
          <a:xfrm>
            <a:off x="3822700" y="2146300"/>
            <a:ext cx="5969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14" name="Straight Connector 33"/>
          <p:cNvCxnSpPr>
            <a:cxnSpLocks noChangeShapeType="1"/>
          </p:cNvCxnSpPr>
          <p:nvPr/>
        </p:nvCxnSpPr>
        <p:spPr bwMode="auto">
          <a:xfrm rot="5400000" flipH="1" flipV="1">
            <a:off x="3736181" y="1780382"/>
            <a:ext cx="471487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9415" name="Picture 3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63738"/>
            <a:ext cx="889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6" name="TextBox 39"/>
          <p:cNvSpPr txBox="1">
            <a:spLocks noChangeArrowheads="1"/>
          </p:cNvSpPr>
          <p:nvPr/>
        </p:nvSpPr>
        <p:spPr bwMode="auto">
          <a:xfrm>
            <a:off x="914400" y="2514600"/>
            <a:ext cx="71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design</a:t>
            </a:r>
          </a:p>
        </p:txBody>
      </p:sp>
      <p:sp>
        <p:nvSpPr>
          <p:cNvPr id="59417" name="TextBox 40"/>
          <p:cNvSpPr txBox="1">
            <a:spLocks noChangeArrowheads="1"/>
          </p:cNvSpPr>
          <p:nvPr/>
        </p:nvSpPr>
        <p:spPr bwMode="auto">
          <a:xfrm>
            <a:off x="2714625" y="2514600"/>
            <a:ext cx="71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68555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ChangeArrowheads="1"/>
          </p:cNvSpPr>
          <p:nvPr/>
        </p:nvSpPr>
        <p:spPr bwMode="auto">
          <a:xfrm>
            <a:off x="977900" y="5399088"/>
            <a:ext cx="2220913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Visualization of Betatron Oscillations, Tunes</a:t>
            </a:r>
          </a:p>
        </p:txBody>
      </p:sp>
      <p:sp>
        <p:nvSpPr>
          <p:cNvPr id="60420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What happens for 0&lt;n&lt;1?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Example picture below has 5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turns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with sin(0.89 </a:t>
            </a:r>
            <a:r>
              <a:rPr lang="en-US" dirty="0">
                <a:latin typeface="Symbol" charset="0"/>
                <a:ea typeface="ＭＳ Ｐゴシック" charset="0"/>
              </a:rPr>
              <a:t>q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The betatron oscillation precesses, not strictly periodic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Betatron tune Q</a:t>
            </a:r>
            <a:r>
              <a:rPr lang="en-US" b="1" baseline="-25000" dirty="0">
                <a:latin typeface="Arial" charset="0"/>
                <a:ea typeface="ＭＳ Ｐゴシック" charset="0"/>
              </a:rPr>
              <a:t>X,Y</a:t>
            </a:r>
            <a:r>
              <a:rPr lang="en-US" dirty="0">
                <a:latin typeface="Arial" charset="0"/>
                <a:ea typeface="ＭＳ Ｐゴシック" charset="0"/>
              </a:rPr>
              <a:t>: number of cycles made for every revolution or turn around accelerator</a:t>
            </a: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0421" name="Group 13"/>
          <p:cNvGrpSpPr>
            <a:grpSpLocks/>
          </p:cNvGrpSpPr>
          <p:nvPr/>
        </p:nvGrpSpPr>
        <p:grpSpPr bwMode="auto">
          <a:xfrm>
            <a:off x="3810000" y="3124200"/>
            <a:ext cx="5410200" cy="3378200"/>
            <a:chOff x="1524000" y="2717800"/>
            <a:chExt cx="5410200" cy="3378200"/>
          </a:xfrm>
        </p:grpSpPr>
        <p:sp>
          <p:nvSpPr>
            <p:cNvPr id="60426" name="TextBox 3"/>
            <p:cNvSpPr txBox="1">
              <a:spLocks noChangeArrowheads="1"/>
            </p:cNvSpPr>
            <p:nvPr/>
          </p:nvSpPr>
          <p:spPr bwMode="auto">
            <a:xfrm>
              <a:off x="6220480" y="4038600"/>
              <a:ext cx="7137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Arial" charset="0"/>
                </a:rPr>
                <a:t>design</a:t>
              </a:r>
            </a:p>
          </p:txBody>
        </p:sp>
        <p:pic>
          <p:nvPicPr>
            <p:cNvPr id="60427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717800"/>
              <a:ext cx="4768850" cy="337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428" name="Straight Connector 6"/>
            <p:cNvCxnSpPr>
              <a:cxnSpLocks noChangeShapeType="1"/>
            </p:cNvCxnSpPr>
            <p:nvPr/>
          </p:nvCxnSpPr>
          <p:spPr bwMode="auto">
            <a:xfrm>
              <a:off x="2116667" y="4186296"/>
              <a:ext cx="411103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429" name="TextBox 8"/>
            <p:cNvSpPr txBox="1">
              <a:spLocks noChangeArrowheads="1"/>
            </p:cNvSpPr>
            <p:nvPr/>
          </p:nvSpPr>
          <p:spPr bwMode="auto">
            <a:xfrm>
              <a:off x="2209800" y="2895600"/>
              <a:ext cx="6437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  <a:latin typeface="Arial" charset="0"/>
                </a:rPr>
                <a:t>turn 1</a:t>
              </a:r>
            </a:p>
          </p:txBody>
        </p:sp>
        <p:sp>
          <p:nvSpPr>
            <p:cNvPr id="60430" name="TextBox 9"/>
            <p:cNvSpPr txBox="1">
              <a:spLocks noChangeArrowheads="1"/>
            </p:cNvSpPr>
            <p:nvPr/>
          </p:nvSpPr>
          <p:spPr bwMode="auto">
            <a:xfrm>
              <a:off x="2915885" y="3048000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60431" name="TextBox 10"/>
            <p:cNvSpPr txBox="1">
              <a:spLocks noChangeArrowheads="1"/>
            </p:cNvSpPr>
            <p:nvPr/>
          </p:nvSpPr>
          <p:spPr bwMode="auto">
            <a:xfrm>
              <a:off x="3373085" y="3200400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60432" name="TextBox 11"/>
            <p:cNvSpPr txBox="1">
              <a:spLocks noChangeArrowheads="1"/>
            </p:cNvSpPr>
            <p:nvPr/>
          </p:nvSpPr>
          <p:spPr bwMode="auto">
            <a:xfrm>
              <a:off x="3677885" y="3502223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60433" name="TextBox 12"/>
            <p:cNvSpPr txBox="1">
              <a:spLocks noChangeArrowheads="1"/>
            </p:cNvSpPr>
            <p:nvPr/>
          </p:nvSpPr>
          <p:spPr bwMode="auto">
            <a:xfrm>
              <a:off x="3733800" y="4416623"/>
              <a:ext cx="284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  <a:latin typeface="Arial" charset="0"/>
                </a:rPr>
                <a:t>5</a:t>
              </a:r>
            </a:p>
          </p:txBody>
        </p:sp>
      </p:grpSp>
      <p:pic>
        <p:nvPicPr>
          <p:cNvPr id="60422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257550"/>
            <a:ext cx="3416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3916363"/>
            <a:ext cx="2540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Box 17"/>
          <p:cNvSpPr txBox="1">
            <a:spLocks noChangeArrowheads="1"/>
          </p:cNvSpPr>
          <p:nvPr/>
        </p:nvSpPr>
        <p:spPr bwMode="auto">
          <a:xfrm>
            <a:off x="76200" y="4535488"/>
            <a:ext cx="3751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Frequency of betatron oscillations</a:t>
            </a:r>
          </a:p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relative to turns around accelerator</a:t>
            </a:r>
          </a:p>
          <a:p>
            <a:endParaRPr lang="en-US" sz="1800">
              <a:solidFill>
                <a:schemeClr val="accent2"/>
              </a:solidFill>
              <a:latin typeface="Arial" charset="0"/>
            </a:endParaRPr>
          </a:p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	For weak focusing:</a:t>
            </a:r>
          </a:p>
        </p:txBody>
      </p:sp>
      <p:pic>
        <p:nvPicPr>
          <p:cNvPr id="60425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5791200"/>
            <a:ext cx="1397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79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400" y="5103254"/>
            <a:ext cx="954798" cy="1297546"/>
          </a:xfrm>
          <a:prstGeom prst="rect">
            <a:avLst/>
          </a:prstGeom>
        </p:spPr>
      </p:pic>
      <p:sp>
        <p:nvSpPr>
          <p:cNvPr id="61442" name="Rectangle 6"/>
          <p:cNvSpPr>
            <a:spLocks noChangeArrowheads="1"/>
          </p:cNvSpPr>
          <p:nvPr/>
        </p:nvSpPr>
        <p:spPr bwMode="auto">
          <a:xfrm>
            <a:off x="6838950" y="1212850"/>
            <a:ext cx="838200" cy="490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286000" y="1006475"/>
            <a:ext cx="3613150" cy="893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Transport Matrices: Piecewise Solutions</a:t>
            </a:r>
          </a:p>
        </p:txBody>
      </p:sp>
      <p:sp>
        <p:nvSpPr>
          <p:cNvPr id="61445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8305800" cy="3962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Linear transport matrices make piecewise solutions of equations of motion accessible</a:t>
            </a:r>
          </a:p>
        </p:txBody>
      </p:sp>
      <p:pic>
        <p:nvPicPr>
          <p:cNvPr id="61446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1066800"/>
            <a:ext cx="71628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1" descr="2010fall_ap_lecture0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3944" r="20538" b="1973"/>
          <a:stretch>
            <a:fillRect/>
          </a:stretch>
        </p:blipFill>
        <p:spPr bwMode="auto">
          <a:xfrm>
            <a:off x="762000" y="2971800"/>
            <a:ext cx="3367088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5026025"/>
            <a:ext cx="15986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276600"/>
            <a:ext cx="5984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c 15"/>
          <p:cNvSpPr/>
          <p:nvPr/>
        </p:nvSpPr>
        <p:spPr bwMode="auto">
          <a:xfrm>
            <a:off x="609600" y="3352800"/>
            <a:ext cx="3048000" cy="3124200"/>
          </a:xfrm>
          <a:prstGeom prst="arc">
            <a:avLst>
              <a:gd name="adj1" fmla="val 5368329"/>
              <a:gd name="adj2" fmla="val 1088565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61451" name="Straight Connector 17"/>
          <p:cNvCxnSpPr>
            <a:cxnSpLocks noChangeShapeType="1"/>
            <a:stCxn id="16" idx="0"/>
          </p:cNvCxnSpPr>
          <p:nvPr/>
        </p:nvCxnSpPr>
        <p:spPr bwMode="auto">
          <a:xfrm>
            <a:off x="2147888" y="6477000"/>
            <a:ext cx="595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452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362700"/>
            <a:ext cx="622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3" name="TextBox 22"/>
          <p:cNvSpPr txBox="1">
            <a:spLocks noChangeArrowheads="1"/>
          </p:cNvSpPr>
          <p:nvPr/>
        </p:nvSpPr>
        <p:spPr bwMode="auto">
          <a:xfrm>
            <a:off x="4953000" y="3124200"/>
            <a:ext cx="322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Cell</a:t>
            </a:r>
            <a:r>
              <a:rPr lang="ja-JP" altLang="en-US">
                <a:latin typeface="Arial" charset="0"/>
              </a:rPr>
              <a:t>”</a:t>
            </a:r>
            <a:r>
              <a:rPr lang="en-US">
                <a:latin typeface="Arial" charset="0"/>
              </a:rPr>
              <a:t> transport matrix: </a:t>
            </a:r>
          </a:p>
        </p:txBody>
      </p:sp>
      <p:pic>
        <p:nvPicPr>
          <p:cNvPr id="61454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3733800"/>
            <a:ext cx="2171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5" name="TextBox 25"/>
          <p:cNvSpPr txBox="1">
            <a:spLocks noChangeArrowheads="1"/>
          </p:cNvSpPr>
          <p:nvPr/>
        </p:nvSpPr>
        <p:spPr bwMode="auto">
          <a:xfrm>
            <a:off x="4648200" y="4267200"/>
            <a:ext cx="389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One turn</a:t>
            </a:r>
            <a:r>
              <a:rPr lang="ja-JP" altLang="en-US">
                <a:latin typeface="Arial" charset="0"/>
              </a:rPr>
              <a:t>”</a:t>
            </a:r>
            <a:r>
              <a:rPr lang="en-US">
                <a:latin typeface="Arial" charset="0"/>
              </a:rPr>
              <a:t> transport matrix: </a:t>
            </a:r>
          </a:p>
        </p:txBody>
      </p:sp>
      <p:pic>
        <p:nvPicPr>
          <p:cNvPr id="61456" name="Picture 2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6800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7" name="TextBox 29"/>
          <p:cNvSpPr txBox="1">
            <a:spLocks noChangeArrowheads="1"/>
          </p:cNvSpPr>
          <p:nvPr/>
        </p:nvSpPr>
        <p:spPr bwMode="auto">
          <a:xfrm>
            <a:off x="4191000" y="5418138"/>
            <a:ext cx="42370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</a:rPr>
              <a:t>Build accelerator optics out of</a:t>
            </a:r>
          </a:p>
          <a:p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Lego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transport </a:t>
            </a:r>
            <a:r>
              <a:rPr lang="en-US" dirty="0" smtClean="0">
                <a:latin typeface="Arial" charset="0"/>
              </a:rPr>
              <a:t>matrices</a:t>
            </a:r>
          </a:p>
          <a:p>
            <a:r>
              <a:rPr lang="en-US" sz="1600" dirty="0" smtClean="0">
                <a:latin typeface="Arial" charset="0"/>
              </a:rPr>
              <a:t>	(everything is awesome!)</a:t>
            </a: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7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Transport Matrices: Accelerator Legos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With linear fields, there are two basic types of Legos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Dipoles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Often long magnets to bend design trajectory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Entrance/exit locations can become important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May or may not include focusing (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combined function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Special case: drift when all B components are zero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Quadrupoles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Design trajectory is straight! (no fields at x=y=0)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Act to focus particles moving off of design trajectory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Special case: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thin lens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approximation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We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 err="1">
                <a:latin typeface="Arial" charset="0"/>
                <a:ea typeface="ＭＳ Ｐゴシック" charset="0"/>
              </a:rPr>
              <a:t>ll</a:t>
            </a:r>
            <a:r>
              <a:rPr lang="en-US" dirty="0">
                <a:latin typeface="Arial" charset="0"/>
                <a:ea typeface="ＭＳ Ｐゴシック" charset="0"/>
              </a:rPr>
              <a:t> talk about quadrupoles </a:t>
            </a:r>
            <a:r>
              <a:rPr lang="en-US" dirty="0" smtClean="0">
                <a:latin typeface="Arial" charset="0"/>
                <a:ea typeface="ＭＳ Ｐゴシック" charset="0"/>
              </a:rPr>
              <a:t>tomorrow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62468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65300"/>
            <a:ext cx="3886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9"/>
          <p:cNvSpPr txBox="1">
            <a:spLocks noChangeArrowheads="1"/>
          </p:cNvSpPr>
          <p:nvPr/>
        </p:nvSpPr>
        <p:spPr bwMode="auto">
          <a:xfrm>
            <a:off x="3124200" y="1066800"/>
            <a:ext cx="474663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(A3)</a:t>
            </a:r>
          </a:p>
        </p:txBody>
      </p:sp>
      <p:pic>
        <p:nvPicPr>
          <p:cNvPr id="62470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984375"/>
            <a:ext cx="901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000500"/>
            <a:ext cx="29845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4216400"/>
            <a:ext cx="901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46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ChangeArrowheads="1"/>
          </p:cNvSpPr>
          <p:nvPr/>
        </p:nvSpPr>
        <p:spPr bwMode="auto">
          <a:xfrm>
            <a:off x="1862138" y="4816475"/>
            <a:ext cx="5410200" cy="1449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Transport Matrices: Dipole</a:t>
            </a:r>
          </a:p>
        </p:txBody>
      </p:sp>
      <p:sp>
        <p:nvSpPr>
          <p:cNvPr id="63492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have already derived a very general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transport matrix for a dipole magnet with focusing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Taking n-&gt;0 (and being careful) gives the </a:t>
            </a:r>
            <a:r>
              <a:rPr lang="en-US" sz="2300" b="1" dirty="0">
                <a:latin typeface="Arial" charset="0"/>
                <a:ea typeface="ＭＳ Ｐゴシック" charset="0"/>
                <a:cs typeface="ＭＳ Ｐゴシック" charset="0"/>
              </a:rPr>
              <a:t>transport matrix for a dipole of bend angle </a:t>
            </a:r>
            <a:r>
              <a:rPr lang="en-US" sz="2300" b="1" dirty="0">
                <a:latin typeface="Symbol" charset="0"/>
                <a:ea typeface="ＭＳ Ｐゴシック" charset="0"/>
                <a:cs typeface="ＭＳ Ｐゴシック" charset="0"/>
              </a:rPr>
              <a:t>q </a:t>
            </a:r>
            <a:r>
              <a:rPr lang="en-US" sz="2300" b="1" dirty="0">
                <a:latin typeface="Arial" charset="0"/>
                <a:ea typeface="ＭＳ Ｐゴシック" charset="0"/>
                <a:cs typeface="ＭＳ Ｐゴシック" charset="0"/>
              </a:rPr>
              <a:t>without focusing</a:t>
            </a:r>
          </a:p>
        </p:txBody>
      </p:sp>
      <p:pic>
        <p:nvPicPr>
          <p:cNvPr id="63493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352800"/>
            <a:ext cx="559276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4899025"/>
            <a:ext cx="5224462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28800"/>
            <a:ext cx="87518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3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ChangeArrowheads="1"/>
          </p:cNvSpPr>
          <p:nvPr/>
        </p:nvSpPr>
        <p:spPr bwMode="auto">
          <a:xfrm>
            <a:off x="2887663" y="5516563"/>
            <a:ext cx="3405187" cy="884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15" name="Rectangle 6"/>
          <p:cNvSpPr>
            <a:spLocks noChangeArrowheads="1"/>
          </p:cNvSpPr>
          <p:nvPr/>
        </p:nvSpPr>
        <p:spPr bwMode="auto">
          <a:xfrm>
            <a:off x="5513388" y="1552575"/>
            <a:ext cx="771525" cy="676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Transport Matrices: Drifts</a:t>
            </a:r>
          </a:p>
        </p:txBody>
      </p:sp>
      <p:sp>
        <p:nvSpPr>
          <p:cNvPr id="64517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8001000" cy="990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 n=0, there is no horizontal field or vertical force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The vertical transport matrix here is for a </a:t>
            </a:r>
            <a:r>
              <a:rPr lang="en-US" b="1" dirty="0">
                <a:latin typeface="Arial" charset="0"/>
                <a:ea typeface="ＭＳ Ｐゴシック" charset="0"/>
              </a:rPr>
              <a:t>field-free drift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This applies in both x,y planes when there is no field</a:t>
            </a:r>
          </a:p>
        </p:txBody>
      </p:sp>
      <p:pic>
        <p:nvPicPr>
          <p:cNvPr id="64518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936625"/>
            <a:ext cx="5224462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9"/>
          <a:stretch>
            <a:fillRect/>
          </a:stretch>
        </p:blipFill>
        <p:spPr bwMode="auto">
          <a:xfrm>
            <a:off x="2133600" y="3657600"/>
            <a:ext cx="48006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5594350"/>
            <a:ext cx="330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05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2.5: Weak Focusing Synchrotron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09280"/>
            <a:ext cx="7772400" cy="5086720"/>
          </a:xfrm>
        </p:spPr>
        <p:txBody>
          <a:bodyPr/>
          <a:lstStyle/>
          <a:p>
            <a:r>
              <a:rPr lang="en-US" dirty="0" smtClean="0"/>
              <a:t>Back to our Lego machine</a:t>
            </a:r>
          </a:p>
          <a:p>
            <a:r>
              <a:rPr lang="en-US" dirty="0" smtClean="0"/>
              <a:t>Pick a more symmetric cell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               “one can show” </a:t>
            </a:r>
            <a:endParaRPr lang="en-US" dirty="0"/>
          </a:p>
        </p:txBody>
      </p:sp>
      <p:pic>
        <p:nvPicPr>
          <p:cNvPr id="4" name="Picture 11" descr="2010fall_ap_lecture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3944" r="20538" b="1973"/>
          <a:stretch>
            <a:fillRect/>
          </a:stretch>
        </p:blipFill>
        <p:spPr bwMode="auto">
          <a:xfrm>
            <a:off x="5776912" y="762000"/>
            <a:ext cx="3367088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7" y="1066800"/>
            <a:ext cx="5984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c 5"/>
          <p:cNvSpPr/>
          <p:nvPr/>
        </p:nvSpPr>
        <p:spPr bwMode="auto">
          <a:xfrm>
            <a:off x="5624512" y="1143000"/>
            <a:ext cx="3048000" cy="3124200"/>
          </a:xfrm>
          <a:prstGeom prst="arc">
            <a:avLst>
              <a:gd name="adj1" fmla="val 5368329"/>
              <a:gd name="adj2" fmla="val 1088565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7" name="Straight Connector 17"/>
          <p:cNvCxnSpPr>
            <a:cxnSpLocks noChangeShapeType="1"/>
            <a:stCxn id="6" idx="0"/>
          </p:cNvCxnSpPr>
          <p:nvPr/>
        </p:nvCxnSpPr>
        <p:spPr bwMode="auto">
          <a:xfrm>
            <a:off x="7162903" y="4267130"/>
            <a:ext cx="304697" cy="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2" y="4152900"/>
            <a:ext cx="622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7"/>
          <p:cNvCxnSpPr>
            <a:cxnSpLocks noChangeShapeType="1"/>
          </p:cNvCxnSpPr>
          <p:nvPr/>
        </p:nvCxnSpPr>
        <p:spPr bwMode="auto">
          <a:xfrm rot="5400000">
            <a:off x="5471932" y="2537054"/>
            <a:ext cx="304697" cy="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68" y="2803341"/>
            <a:ext cx="15986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7"/>
          <p:cNvCxnSpPr>
            <a:cxnSpLocks noChangeShapeType="1"/>
          </p:cNvCxnSpPr>
          <p:nvPr/>
        </p:nvCxnSpPr>
        <p:spPr bwMode="auto">
          <a:xfrm flipH="1">
            <a:off x="6112064" y="2162914"/>
            <a:ext cx="4841" cy="4793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25" y="2276475"/>
            <a:ext cx="203200" cy="279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483" y="1981200"/>
            <a:ext cx="2581739" cy="1339832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6" y="3429000"/>
            <a:ext cx="4733636" cy="619256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98" y="4203605"/>
            <a:ext cx="1028700" cy="279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0"/>
            <a:ext cx="5114636" cy="1858818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4904316"/>
            <a:ext cx="1701800" cy="266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19433" y="4572000"/>
            <a:ext cx="151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Circumference</a:t>
            </a:r>
          </a:p>
        </p:txBody>
      </p:sp>
    </p:spTree>
    <p:extLst>
      <p:ext uri="{BB962C8B-B14F-4D97-AF65-F5344CB8AC3E}">
        <p14:creationId xmlns:p14="http://schemas.microsoft.com/office/powerpoint/2010/main" val="378286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1981199" y="5745840"/>
            <a:ext cx="2792787" cy="75210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1295400" y="4876800"/>
            <a:ext cx="1509713" cy="423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6" name="Title 1"/>
          <p:cNvSpPr>
            <a:spLocks noGrp="1"/>
          </p:cNvSpPr>
          <p:nvPr>
            <p:ph type="title"/>
          </p:nvPr>
        </p:nvSpPr>
        <p:spPr>
          <a:xfrm>
            <a:off x="297180" y="152400"/>
            <a:ext cx="8549640" cy="6858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2.1: Parameterizing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Particle Motion: Coordinates</a:t>
            </a:r>
          </a:p>
        </p:txBody>
      </p:sp>
      <p:sp>
        <p:nvSpPr>
          <p:cNvPr id="44037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Now we derive more general equations of motion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need a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local coordinate system</a:t>
            </a:r>
          </a:p>
          <a:p>
            <a:pPr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relative to the design particle trajectory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s is the direction of design particle motion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y is the main magnetic field direction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x is the radial direction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  is not a coordinate, but the </a:t>
            </a:r>
            <a:r>
              <a:rPr lang="en-US" b="1" dirty="0">
                <a:latin typeface="Arial" charset="0"/>
                <a:ea typeface="ＭＳ Ｐゴシック" charset="0"/>
              </a:rPr>
              <a:t>design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bending radius in magnetic field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Can express total radius R as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Also define local trajectory angle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44038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524000"/>
            <a:ext cx="18669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3733800"/>
            <a:ext cx="203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2" t="8810" r="2625"/>
          <a:stretch>
            <a:fillRect/>
          </a:stretch>
        </p:blipFill>
        <p:spPr bwMode="auto">
          <a:xfrm>
            <a:off x="5942013" y="2819400"/>
            <a:ext cx="31257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46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7745413" y="3095625"/>
            <a:ext cx="665162" cy="1588"/>
          </a:xfrm>
          <a:prstGeom prst="straightConnector1">
            <a:avLst/>
          </a:prstGeom>
          <a:noFill/>
          <a:ln w="2540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048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927600"/>
            <a:ext cx="1778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49" name="Straight Arrow Connector 17"/>
          <p:cNvCxnSpPr>
            <a:cxnSpLocks noChangeShapeType="1"/>
          </p:cNvCxnSpPr>
          <p:nvPr/>
        </p:nvCxnSpPr>
        <p:spPr bwMode="auto">
          <a:xfrm>
            <a:off x="6096000" y="4419600"/>
            <a:ext cx="1851480" cy="903060"/>
          </a:xfrm>
          <a:prstGeom prst="straightConnector1">
            <a:avLst/>
          </a:prstGeom>
          <a:noFill/>
          <a:ln w="19050" cmpd="sng">
            <a:solidFill>
              <a:srgbClr val="00B5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041" name="Picture 2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81550"/>
            <a:ext cx="15875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3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4097338"/>
            <a:ext cx="3048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3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1206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13" y="5807580"/>
            <a:ext cx="2565400" cy="609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562600"/>
            <a:ext cx="1320800" cy="279400"/>
          </a:xfrm>
          <a:prstGeom prst="rect">
            <a:avLst/>
          </a:prstGeom>
        </p:spPr>
      </p:pic>
      <p:sp>
        <p:nvSpPr>
          <p:cNvPr id="44047" name="Oval 10"/>
          <p:cNvSpPr>
            <a:spLocks noChangeArrowheads="1"/>
          </p:cNvSpPr>
          <p:nvPr/>
        </p:nvSpPr>
        <p:spPr bwMode="auto">
          <a:xfrm>
            <a:off x="7947480" y="524646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362200"/>
            <a:ext cx="1295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Focusing Synchrotron Parameterization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write the cell transport matrix       in a form that is very similar to a rotation matrix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We will investigate this parameterization (and its non-periodic lattice extensions) extensively later this week</a:t>
            </a:r>
          </a:p>
          <a:p>
            <a:pPr lvl="1"/>
            <a:r>
              <a:rPr lang="en-US" dirty="0" smtClean="0"/>
              <a:t>      is a length scale for the betatron oscillations</a:t>
            </a:r>
          </a:p>
          <a:p>
            <a:pPr lvl="1"/>
            <a:r>
              <a:rPr lang="en-US" dirty="0" smtClean="0"/>
              <a:t>Details in Section 2.5 derive: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Note the familiar scaling with the radius of curvature    !  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69984"/>
            <a:ext cx="461010" cy="25146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65" y="2086841"/>
            <a:ext cx="4344670" cy="698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3720529"/>
            <a:ext cx="384175" cy="29197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45" y="4657217"/>
            <a:ext cx="6653911" cy="75298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13517"/>
            <a:ext cx="169037" cy="2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ChangeArrowheads="1"/>
          </p:cNvSpPr>
          <p:nvPr/>
        </p:nvSpPr>
        <p:spPr bwMode="auto">
          <a:xfrm>
            <a:off x="2209800" y="5626100"/>
            <a:ext cx="2455863" cy="742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2.4: What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About Momentum?</a:t>
            </a:r>
          </a:p>
        </p:txBody>
      </p:sp>
      <p:sp>
        <p:nvSpPr>
          <p:cNvPr id="6554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2514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 far we have assumed that the design trajectory particle and our particle have the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same momentum</a:t>
            </a:r>
          </a:p>
          <a:p>
            <a:r>
              <a:rPr lang="en-US" sz="2300" dirty="0">
                <a:latin typeface="Arial" charset="0"/>
                <a:ea typeface="ＭＳ Ｐゴシック" charset="0"/>
                <a:cs typeface="ＭＳ Ｐゴシック" charset="0"/>
              </a:rPr>
              <a:t>How do equations change if we break this assumption?</a:t>
            </a:r>
          </a:p>
          <a:p>
            <a:pPr lvl="1"/>
            <a:r>
              <a:rPr lang="en-US" sz="2100" dirty="0">
                <a:latin typeface="Arial" charset="0"/>
                <a:ea typeface="ＭＳ Ｐゴシック" charset="0"/>
              </a:rPr>
              <a:t>Expect only horizontal motion changes to first order</a:t>
            </a:r>
          </a:p>
        </p:txBody>
      </p:sp>
      <p:pic>
        <p:nvPicPr>
          <p:cNvPr id="65541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55900"/>
            <a:ext cx="3467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03500"/>
            <a:ext cx="37084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31321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76600"/>
            <a:ext cx="40608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4089400"/>
            <a:ext cx="3683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4851400"/>
            <a:ext cx="4318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5676900"/>
            <a:ext cx="226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8" name="TextBox 14"/>
          <p:cNvSpPr txBox="1">
            <a:spLocks noChangeArrowheads="1"/>
          </p:cNvSpPr>
          <p:nvPr/>
        </p:nvSpPr>
        <p:spPr bwMode="auto">
          <a:xfrm>
            <a:off x="4800600" y="5562600"/>
            <a:ext cx="371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0"/>
                </a:solidFill>
                <a:latin typeface="Arial" charset="0"/>
              </a:rPr>
              <a:t>Add inhomogeneous term to</a:t>
            </a:r>
          </a:p>
          <a:p>
            <a:r>
              <a:rPr lang="en-US" sz="2000">
                <a:solidFill>
                  <a:srgbClr val="000090"/>
                </a:solidFill>
                <a:latin typeface="Arial" charset="0"/>
              </a:rPr>
              <a:t>original </a:t>
            </a:r>
            <a:r>
              <a:rPr lang="en-US" sz="2000">
                <a:solidFill>
                  <a:srgbClr val="000090"/>
                </a:solidFill>
                <a:latin typeface="Symbol" charset="0"/>
              </a:rPr>
              <a:t>d</a:t>
            </a:r>
            <a:r>
              <a:rPr lang="en-US" sz="2000">
                <a:solidFill>
                  <a:srgbClr val="000090"/>
                </a:solidFill>
                <a:latin typeface="Arial" charset="0"/>
              </a:rPr>
              <a:t>=0 equation of motion</a:t>
            </a:r>
          </a:p>
        </p:txBody>
      </p:sp>
      <p:sp>
        <p:nvSpPr>
          <p:cNvPr id="65549" name="TextBox 10"/>
          <p:cNvSpPr txBox="1">
            <a:spLocks noChangeArrowheads="1"/>
          </p:cNvSpPr>
          <p:nvPr/>
        </p:nvSpPr>
        <p:spPr bwMode="auto">
          <a:xfrm>
            <a:off x="6629400" y="4724400"/>
            <a:ext cx="474663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(A2)</a:t>
            </a:r>
          </a:p>
        </p:txBody>
      </p:sp>
      <p:sp>
        <p:nvSpPr>
          <p:cNvPr id="65550" name="TextBox 10"/>
          <p:cNvSpPr txBox="1">
            <a:spLocks noChangeArrowheads="1"/>
          </p:cNvSpPr>
          <p:nvPr/>
        </p:nvSpPr>
        <p:spPr bwMode="auto">
          <a:xfrm>
            <a:off x="7643813" y="2228850"/>
            <a:ext cx="474662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(A2)</a:t>
            </a:r>
          </a:p>
        </p:txBody>
      </p:sp>
      <p:sp>
        <p:nvSpPr>
          <p:cNvPr id="65551" name="TextBox 10"/>
          <p:cNvSpPr txBox="1">
            <a:spLocks noChangeArrowheads="1"/>
          </p:cNvSpPr>
          <p:nvPr/>
        </p:nvSpPr>
        <p:spPr bwMode="auto">
          <a:xfrm>
            <a:off x="6326188" y="4025900"/>
            <a:ext cx="476250" cy="277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(A1)</a:t>
            </a:r>
          </a:p>
        </p:txBody>
      </p:sp>
    </p:spTree>
    <p:extLst>
      <p:ext uri="{BB962C8B-B14F-4D97-AF65-F5344CB8AC3E}">
        <p14:creationId xmlns:p14="http://schemas.microsoft.com/office/powerpoint/2010/main" val="210415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Solutions of Dispersive Equations of Motion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momentum effect is called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dispersion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Similar to prism light dispersion in classical optics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Solutions are simple harmonic oscillator solutions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But now we add a specific inhomogeneous solution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Constants A,B again related to initial conditions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Symbol" charset="0"/>
                <a:ea typeface="ＭＳ Ｐゴシック" charset="0"/>
              </a:rPr>
              <a:t>d</a:t>
            </a:r>
            <a:r>
              <a:rPr lang="en-US" sz="2000" dirty="0">
                <a:latin typeface="Arial" charset="0"/>
                <a:ea typeface="ＭＳ Ｐゴシック" charset="0"/>
              </a:rPr>
              <a:t> is constant</a:t>
            </a:r>
          </a:p>
        </p:txBody>
      </p:sp>
      <p:pic>
        <p:nvPicPr>
          <p:cNvPr id="66564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/>
          <a:stretch>
            <a:fillRect/>
          </a:stretch>
        </p:blipFill>
        <p:spPr bwMode="auto">
          <a:xfrm>
            <a:off x="5108575" y="914400"/>
            <a:ext cx="1673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6200"/>
            <a:ext cx="543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4673600"/>
            <a:ext cx="787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2476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78200"/>
            <a:ext cx="5562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Box 16"/>
          <p:cNvSpPr txBox="1">
            <a:spLocks noChangeArrowheads="1"/>
          </p:cNvSpPr>
          <p:nvPr/>
        </p:nvSpPr>
        <p:spPr bwMode="auto">
          <a:xfrm>
            <a:off x="6842125" y="3429000"/>
            <a:ext cx="1920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90"/>
                </a:solidFill>
                <a:latin typeface="Arial" charset="0"/>
              </a:rPr>
              <a:t>inhomogeneous term!</a:t>
            </a:r>
          </a:p>
        </p:txBody>
      </p:sp>
      <p:pic>
        <p:nvPicPr>
          <p:cNvPr id="66570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5270500"/>
            <a:ext cx="4076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2667000" y="5867400"/>
            <a:ext cx="474663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(A4)</a:t>
            </a:r>
          </a:p>
        </p:txBody>
      </p:sp>
      <p:pic>
        <p:nvPicPr>
          <p:cNvPr id="6657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524000"/>
            <a:ext cx="13858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9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ChangeArrowheads="1"/>
          </p:cNvSpPr>
          <p:nvPr/>
        </p:nvSpPr>
        <p:spPr bwMode="auto">
          <a:xfrm>
            <a:off x="101600" y="4038600"/>
            <a:ext cx="8890000" cy="1212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Solutions of Dispersive Equations of Motion</a:t>
            </a:r>
          </a:p>
        </p:txBody>
      </p:sp>
      <p:sp>
        <p:nvSpPr>
          <p:cNvPr id="6758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648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Write down solutions in terms of initial conditions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can be now be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conveniently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written in terms of a 3x3 matrix: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As usual, this can be simplified for n=0 (pure dipole)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Note that </a:t>
            </a:r>
            <a:r>
              <a:rPr lang="en-US" dirty="0">
                <a:latin typeface="Symbol" charset="0"/>
                <a:ea typeface="ＭＳ Ｐゴシック" charset="0"/>
              </a:rPr>
              <a:t>d</a:t>
            </a:r>
            <a:r>
              <a:rPr lang="en-US" dirty="0">
                <a:latin typeface="Arial" charset="0"/>
                <a:ea typeface="ＭＳ Ｐゴシック" charset="0"/>
              </a:rPr>
              <a:t> has become a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coordinate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!</a:t>
            </a:r>
          </a:p>
        </p:txBody>
      </p:sp>
      <p:pic>
        <p:nvPicPr>
          <p:cNvPr id="67589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98600"/>
            <a:ext cx="7696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184400"/>
            <a:ext cx="8458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895600"/>
            <a:ext cx="6096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138613"/>
            <a:ext cx="875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94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619003" y="3996420"/>
            <a:ext cx="5772397" cy="111849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Sector Dipole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 smtClean="0"/>
              <a:t>This transport matrix applies for </a:t>
            </a:r>
            <a:r>
              <a:rPr lang="en-US" b="1" dirty="0" smtClean="0"/>
              <a:t>any</a:t>
            </a:r>
            <a:r>
              <a:rPr lang="en-US" dirty="0" smtClean="0"/>
              <a:t> angle </a:t>
            </a:r>
          </a:p>
          <a:p>
            <a:r>
              <a:rPr lang="en-US" dirty="0" smtClean="0"/>
              <a:t>So it is also the transport matrix of any section of constant field, and now includes dispersion.</a:t>
            </a:r>
          </a:p>
          <a:p>
            <a:pPr lvl="1"/>
            <a:r>
              <a:rPr lang="en-US" dirty="0" smtClean="0"/>
              <a:t>In particular, it is the horizontal transport for a </a:t>
            </a:r>
            <a:r>
              <a:rPr lang="en-US" b="1" dirty="0" smtClean="0"/>
              <a:t>combined function sector dipole</a:t>
            </a:r>
            <a:r>
              <a:rPr lang="en-US" dirty="0" smtClean="0"/>
              <a:t> of length </a:t>
            </a:r>
          </a:p>
          <a:p>
            <a:pPr lvl="1"/>
            <a:r>
              <a:rPr lang="en-US" dirty="0" smtClean="0"/>
              <a:t>With n=0 this is the horizontal transport for a </a:t>
            </a:r>
            <a:r>
              <a:rPr lang="en-US" b="1" dirty="0" smtClean="0"/>
              <a:t>sector dipole</a:t>
            </a:r>
            <a:r>
              <a:rPr lang="en-US" dirty="0" smtClean="0"/>
              <a:t> of length             , bend angle   , and radius of curvature   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Sector dipole: design trajectory at entrance and exit of magnet is perpendicular to magnet face</a:t>
            </a:r>
            <a:endParaRPr lang="en-US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51" y="4046877"/>
            <a:ext cx="5600700" cy="1016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1024713"/>
            <a:ext cx="139700" cy="241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311" y="2575604"/>
            <a:ext cx="901700" cy="292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2" y="3301378"/>
            <a:ext cx="901700" cy="292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92" y="3304097"/>
            <a:ext cx="139700" cy="241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15" y="3729355"/>
            <a:ext cx="1816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2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Example: 180 Degree Dipole Magnet</a:t>
            </a:r>
          </a:p>
        </p:txBody>
      </p:sp>
      <p:pic>
        <p:nvPicPr>
          <p:cNvPr id="686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4387850"/>
            <a:ext cx="434816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181600" y="4318000"/>
            <a:ext cx="420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181600" y="4846638"/>
            <a:ext cx="42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5181600" y="5380038"/>
            <a:ext cx="42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6288088" y="4318000"/>
            <a:ext cx="420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6288088" y="4846638"/>
            <a:ext cx="420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6288088" y="5380038"/>
            <a:ext cx="420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7507288" y="4318000"/>
            <a:ext cx="420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7507288" y="4846638"/>
            <a:ext cx="420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7507288" y="5380038"/>
            <a:ext cx="420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8421688" y="4318000"/>
            <a:ext cx="420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8421688" y="4846638"/>
            <a:ext cx="420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421688" y="5380038"/>
            <a:ext cx="420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 </a:t>
            </a:r>
          </a:p>
        </p:txBody>
      </p:sp>
      <p:sp>
        <p:nvSpPr>
          <p:cNvPr id="68624" name="TextBox 16"/>
          <p:cNvSpPr txBox="1">
            <a:spLocks noChangeArrowheads="1"/>
          </p:cNvSpPr>
          <p:nvPr/>
        </p:nvSpPr>
        <p:spPr bwMode="auto">
          <a:xfrm>
            <a:off x="5181600" y="4111625"/>
            <a:ext cx="4016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90"/>
                </a:solidFill>
                <a:latin typeface="Arial" charset="0"/>
              </a:rPr>
              <a:t>electrons moving through uniform vertical B field</a:t>
            </a:r>
          </a:p>
        </p:txBody>
      </p:sp>
      <p:pic>
        <p:nvPicPr>
          <p:cNvPr id="68625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63600"/>
            <a:ext cx="875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6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1981200"/>
            <a:ext cx="5727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7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2984500"/>
            <a:ext cx="4724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8" name="Pictur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22700"/>
            <a:ext cx="2870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9" name="Picture 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800600"/>
            <a:ext cx="4394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30" name="TextBox 23"/>
          <p:cNvSpPr txBox="1">
            <a:spLocks noChangeArrowheads="1"/>
          </p:cNvSpPr>
          <p:nvPr/>
        </p:nvSpPr>
        <p:spPr bwMode="auto">
          <a:xfrm>
            <a:off x="1066800" y="5878513"/>
            <a:ext cx="350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90"/>
                </a:solidFill>
                <a:latin typeface="Arial" charset="0"/>
              </a:rPr>
              <a:t>This makes sense from p/q=B</a:t>
            </a:r>
            <a:r>
              <a:rPr lang="en-US" sz="1800">
                <a:solidFill>
                  <a:srgbClr val="000090"/>
                </a:solidFill>
                <a:latin typeface="Symbol" charset="0"/>
              </a:rPr>
              <a:t>r!</a:t>
            </a:r>
            <a:endParaRPr lang="en-US" sz="1800">
              <a:solidFill>
                <a:srgbClr val="00009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28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863273" y="4999180"/>
            <a:ext cx="2782454" cy="86590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2.6: Momentum Compaction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momenta particles will have different path lengths              around the accelerator</a:t>
            </a:r>
          </a:p>
          <a:p>
            <a:pPr lvl="1"/>
            <a:endParaRPr lang="en-US" sz="1000" dirty="0" smtClean="0"/>
          </a:p>
          <a:p>
            <a:pPr lvl="1"/>
            <a:r>
              <a:rPr lang="en-US" dirty="0" smtClean="0"/>
              <a:t>Naively</a:t>
            </a:r>
          </a:p>
          <a:p>
            <a:pPr lvl="1"/>
            <a:r>
              <a:rPr lang="en-US" dirty="0" smtClean="0"/>
              <a:t>This is not necessarily true (as we’ll see!)</a:t>
            </a:r>
          </a:p>
          <a:p>
            <a:pPr lvl="1"/>
            <a:endParaRPr lang="en-US" dirty="0"/>
          </a:p>
          <a:p>
            <a:r>
              <a:rPr lang="en-US" dirty="0" smtClean="0"/>
              <a:t>This is quantified by a quantity called </a:t>
            </a:r>
            <a:r>
              <a:rPr lang="en-US" b="1" dirty="0" smtClean="0"/>
              <a:t>momentum compaction</a:t>
            </a:r>
            <a:endParaRPr lang="en-US" dirty="0" smtClean="0"/>
          </a:p>
          <a:p>
            <a:pPr lvl="1"/>
            <a:r>
              <a:rPr lang="en-US" dirty="0" smtClean="0"/>
              <a:t>Ratio of fractional change in </a:t>
            </a:r>
            <a:r>
              <a:rPr lang="en-US" dirty="0" err="1" smtClean="0"/>
              <a:t>pathlength</a:t>
            </a:r>
            <a:r>
              <a:rPr lang="en-US" dirty="0" smtClean="0"/>
              <a:t> to fractional change in momentum</a:t>
            </a:r>
          </a:p>
          <a:p>
            <a:pPr lvl="1"/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0" y="2325370"/>
            <a:ext cx="3702050" cy="26543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568450"/>
            <a:ext cx="1041400" cy="571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78" y="5102165"/>
            <a:ext cx="2612390" cy="6705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15" y="5568688"/>
            <a:ext cx="825500" cy="63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2512" y="5709971"/>
            <a:ext cx="674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90121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ChangeArrowheads="1"/>
          </p:cNvSpPr>
          <p:nvPr/>
        </p:nvSpPr>
        <p:spPr bwMode="auto">
          <a:xfrm>
            <a:off x="1376363" y="4724400"/>
            <a:ext cx="6700837" cy="7524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Transition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Energy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48768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Relativistic particle motion in a periodic accelerator (like a synchrotron) creates some weird effects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For particles moving around with frequency     in circumference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At </a:t>
            </a:r>
            <a:r>
              <a:rPr lang="ja-JP" altLang="en-US" sz="1800" dirty="0">
                <a:latin typeface="Arial" charset="0"/>
                <a:ea typeface="ＭＳ Ｐゴシック" charset="0"/>
              </a:rPr>
              <a:t>“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transition</a:t>
            </a:r>
            <a:r>
              <a:rPr lang="ja-JP" altLang="en-US" sz="1800" dirty="0">
                <a:latin typeface="Arial" charset="0"/>
                <a:ea typeface="ＭＳ Ｐゴシック" charset="0"/>
              </a:rPr>
              <a:t>”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,               and </a:t>
            </a:r>
            <a:r>
              <a:rPr lang="en-US" altLang="ja-JP" sz="1800" b="1" dirty="0">
                <a:latin typeface="Arial" charset="0"/>
                <a:ea typeface="ＭＳ Ｐゴシック" charset="0"/>
              </a:rPr>
              <a:t>particle revolution frequency does not depend on its momentum </a:t>
            </a:r>
          </a:p>
          <a:p>
            <a:pPr marL="914400" lvl="2" indent="0">
              <a:buFontTx/>
              <a:buNone/>
            </a:pPr>
            <a:r>
              <a:rPr lang="en-US" sz="1600" dirty="0">
                <a:latin typeface="Arial" charset="0"/>
                <a:ea typeface="ＭＳ Ｐゴシック" charset="0"/>
              </a:rPr>
              <a:t>Reminiscent of a cyclotron but now we’re strong focusing and at constant radius!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  </a:t>
            </a:r>
            <a:r>
              <a:rPr lang="en-US" sz="1800" dirty="0">
                <a:latin typeface="Arial" charset="0"/>
                <a:ea typeface="ＭＳ Ｐゴシック" charset="0"/>
              </a:rPr>
              <a:t>At               higher momentum gives </a:t>
            </a:r>
            <a:r>
              <a:rPr lang="en-US" sz="1800" b="1" dirty="0">
                <a:latin typeface="Arial" charset="0"/>
                <a:ea typeface="ＭＳ Ｐゴシック" charset="0"/>
              </a:rPr>
              <a:t>lower</a:t>
            </a:r>
            <a:r>
              <a:rPr lang="en-US" sz="1800" dirty="0">
                <a:latin typeface="Arial" charset="0"/>
                <a:ea typeface="ＭＳ Ｐゴシック" charset="0"/>
              </a:rPr>
              <a:t> revolution frequency</a:t>
            </a:r>
          </a:p>
          <a:p>
            <a:pPr lvl="1">
              <a:buFont typeface="Wingdings" charset="0"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  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 At               </a:t>
            </a:r>
            <a:r>
              <a:rPr lang="en-US" sz="1800" dirty="0">
                <a:latin typeface="Arial" charset="0"/>
                <a:ea typeface="ＭＳ Ｐゴシック" charset="0"/>
              </a:rPr>
              <a:t>higher momentum gives </a:t>
            </a:r>
            <a:r>
              <a:rPr lang="en-US" sz="1800" b="1" dirty="0">
                <a:latin typeface="Arial" charset="0"/>
                <a:ea typeface="ＭＳ Ｐゴシック" charset="0"/>
              </a:rPr>
              <a:t>higher</a:t>
            </a:r>
            <a:r>
              <a:rPr lang="en-US" sz="1800" dirty="0">
                <a:latin typeface="Arial" charset="0"/>
                <a:ea typeface="ＭＳ Ｐゴシック" charset="0"/>
              </a:rPr>
              <a:t> revolution frequency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</a:t>
            </a:r>
            <a:r>
              <a:rPr lang="en-US" sz="1800" dirty="0">
                <a:latin typeface="Arial" charset="0"/>
                <a:ea typeface="ＭＳ Ｐゴシック" charset="0"/>
              </a:rPr>
              <a:t>Hadron synchrotrons can accelerate through transition! </a:t>
            </a:r>
          </a:p>
        </p:txBody>
      </p:sp>
      <p:pic>
        <p:nvPicPr>
          <p:cNvPr id="1024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95" y="1736016"/>
            <a:ext cx="1651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88" y="4842584"/>
            <a:ext cx="796637" cy="18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88" y="5188895"/>
            <a:ext cx="796636" cy="18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45"/>
          <p:cNvSpPr txBox="1">
            <a:spLocks noChangeArrowheads="1"/>
          </p:cNvSpPr>
          <p:nvPr/>
        </p:nvSpPr>
        <p:spPr bwMode="auto">
          <a:xfrm>
            <a:off x="152400" y="4743974"/>
            <a:ext cx="12096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electron ring</a:t>
            </a:r>
          </a:p>
        </p:txBody>
      </p:sp>
      <p:sp>
        <p:nvSpPr>
          <p:cNvPr id="10252" name="Text Box 45"/>
          <p:cNvSpPr txBox="1">
            <a:spLocks noChangeArrowheads="1"/>
          </p:cNvSpPr>
          <p:nvPr/>
        </p:nvSpPr>
        <p:spPr bwMode="auto">
          <a:xfrm>
            <a:off x="152400" y="5115449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electron </a:t>
            </a:r>
            <a:r>
              <a:rPr lang="en-US" sz="1400" dirty="0" smtClean="0">
                <a:solidFill>
                  <a:srgbClr val="008000"/>
                </a:solidFill>
                <a:latin typeface="Arial" charset="0"/>
              </a:rPr>
              <a:t>linac</a:t>
            </a:r>
            <a:endParaRPr lang="en-US" sz="1400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10253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95" y="1661404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81" y="2081738"/>
            <a:ext cx="6184900" cy="6858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862432"/>
            <a:ext cx="2438400" cy="635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2875308"/>
            <a:ext cx="1282700" cy="67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401" y="3011992"/>
            <a:ext cx="2317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omentum compaction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9186" y="3013784"/>
            <a:ext cx="1758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ransition gamma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624576"/>
            <a:ext cx="850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Compaction: A Classic Example</a:t>
            </a:r>
            <a:endParaRPr lang="en-US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09800" y="5638800"/>
            <a:ext cx="4665663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Consider a satellite in circular orbit</a:t>
            </a: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 classical gravity/centripetal force problem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4054" r="6883"/>
          <a:stretch>
            <a:fillRect/>
          </a:stretch>
        </p:blipFill>
        <p:spPr bwMode="auto">
          <a:xfrm>
            <a:off x="6653213" y="823913"/>
            <a:ext cx="2414587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8225"/>
            <a:ext cx="25527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3162300"/>
            <a:ext cx="552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4894263"/>
            <a:ext cx="4991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35" y="4118015"/>
            <a:ext cx="4533900" cy="685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54480" y="4292537"/>
            <a:ext cx="2317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omentum compaction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80" y="5776723"/>
            <a:ext cx="4372610" cy="3073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7800" y="6172200"/>
            <a:ext cx="6263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Raising momentum p </a:t>
            </a: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lowers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 orbit radius, raises angular frequency  </a:t>
            </a: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25" y="6289675"/>
            <a:ext cx="1778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3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2868083" y="5884333"/>
            <a:ext cx="1344084" cy="43391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302" y="152400"/>
            <a:ext cx="9404604" cy="685800"/>
          </a:xfrm>
        </p:spPr>
        <p:txBody>
          <a:bodyPr/>
          <a:lstStyle/>
          <a:p>
            <a:r>
              <a:rPr lang="en-US" sz="2600" dirty="0" smtClean="0"/>
              <a:t>Momentum Compaction: Weak Focusing Synchrotron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09280"/>
            <a:ext cx="7772400" cy="5086720"/>
          </a:xfrm>
        </p:spPr>
        <p:txBody>
          <a:bodyPr/>
          <a:lstStyle/>
          <a:p>
            <a:r>
              <a:rPr lang="en-US" dirty="0" smtClean="0"/>
              <a:t>Recall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Now </a:t>
            </a:r>
            <a:endParaRPr lang="en-US" dirty="0"/>
          </a:p>
        </p:txBody>
      </p:sp>
      <p:pic>
        <p:nvPicPr>
          <p:cNvPr id="4" name="Picture 11" descr="2010fall_ap_lecture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3944" r="20538" b="1973"/>
          <a:stretch>
            <a:fillRect/>
          </a:stretch>
        </p:blipFill>
        <p:spPr bwMode="auto">
          <a:xfrm>
            <a:off x="5639067" y="848784"/>
            <a:ext cx="3367088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92" y="1153584"/>
            <a:ext cx="5984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c 5"/>
          <p:cNvSpPr/>
          <p:nvPr/>
        </p:nvSpPr>
        <p:spPr bwMode="auto">
          <a:xfrm>
            <a:off x="5486667" y="1229784"/>
            <a:ext cx="3048000" cy="3124200"/>
          </a:xfrm>
          <a:prstGeom prst="arc">
            <a:avLst>
              <a:gd name="adj1" fmla="val 5368329"/>
              <a:gd name="adj2" fmla="val 1088565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7" name="Straight Connector 17"/>
          <p:cNvCxnSpPr>
            <a:cxnSpLocks noChangeShapeType="1"/>
            <a:stCxn id="6" idx="0"/>
          </p:cNvCxnSpPr>
          <p:nvPr/>
        </p:nvCxnSpPr>
        <p:spPr bwMode="auto">
          <a:xfrm>
            <a:off x="7025058" y="4353914"/>
            <a:ext cx="304697" cy="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67" y="4239684"/>
            <a:ext cx="622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7"/>
          <p:cNvCxnSpPr>
            <a:cxnSpLocks noChangeShapeType="1"/>
          </p:cNvCxnSpPr>
          <p:nvPr/>
        </p:nvCxnSpPr>
        <p:spPr bwMode="auto">
          <a:xfrm rot="5400000">
            <a:off x="5334087" y="2623838"/>
            <a:ext cx="304697" cy="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23" y="2890125"/>
            <a:ext cx="15986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7"/>
          <p:cNvCxnSpPr>
            <a:cxnSpLocks noChangeShapeType="1"/>
          </p:cNvCxnSpPr>
          <p:nvPr/>
        </p:nvCxnSpPr>
        <p:spPr bwMode="auto">
          <a:xfrm flipH="1">
            <a:off x="5974219" y="2249698"/>
            <a:ext cx="4841" cy="4793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80" y="2363259"/>
            <a:ext cx="203200" cy="279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55" y="4991100"/>
            <a:ext cx="1701800" cy="266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81588" y="4658784"/>
            <a:ext cx="151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Circumference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032933"/>
            <a:ext cx="927100" cy="5588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1" y="1752600"/>
            <a:ext cx="4294909" cy="1293091"/>
          </a:xfrm>
          <a:prstGeom prst="rect">
            <a:avLst/>
          </a:prstGeom>
        </p:spPr>
      </p:pic>
      <p:pic>
        <p:nvPicPr>
          <p:cNvPr id="23" name="Pictur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23" y="2819400"/>
            <a:ext cx="1457277" cy="4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70300"/>
            <a:ext cx="4978400" cy="15113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9" b="32432"/>
          <a:stretch/>
        </p:blipFill>
        <p:spPr>
          <a:xfrm>
            <a:off x="1371600" y="5346700"/>
            <a:ext cx="3842702" cy="444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913967"/>
            <a:ext cx="1168400" cy="3429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 flipH="1" flipV="1">
            <a:off x="4064000" y="2465917"/>
            <a:ext cx="50800" cy="4296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17" idx="1"/>
          </p:cNvCxnSpPr>
          <p:nvPr/>
        </p:nvCxnSpPr>
        <p:spPr bwMode="auto">
          <a:xfrm flipH="1" flipV="1">
            <a:off x="4586816" y="3994152"/>
            <a:ext cx="2594772" cy="8339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62455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MAD/</a:t>
            </a:r>
            <a:r>
              <a:rPr lang="en-US" dirty="0" err="1" smtClean="0"/>
              <a:t>madx</a:t>
            </a:r>
            <a:r>
              <a:rPr lang="en-US" baseline="0" dirty="0" smtClean="0"/>
              <a:t> Coordinate System</a:t>
            </a:r>
            <a:endParaRPr lang="en-US" dirty="0"/>
          </a:p>
        </p:txBody>
      </p:sp>
      <p:pic>
        <p:nvPicPr>
          <p:cNvPr id="4" name="Picture 3" descr="Screen Shot 2015-01-14 at 3.03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35" y="1219200"/>
            <a:ext cx="6742545" cy="4029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762000"/>
            <a:ext cx="6925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  <a:hlinkClick r:id="rId3"/>
              </a:rPr>
              <a:t>http://madx.web.cern.ch/madx/madX/doc/latexuguide/</a:t>
            </a:r>
            <a:r>
              <a:rPr lang="en-US" sz="1600" dirty="0" smtClean="0">
                <a:latin typeface="Arial"/>
                <a:cs typeface="Arial"/>
                <a:hlinkClick r:id="rId3"/>
              </a:rPr>
              <a:t>madxuguide.pdf</a:t>
            </a:r>
            <a:r>
              <a:rPr lang="en-US" sz="1600" dirty="0" smtClean="0">
                <a:latin typeface="Arial"/>
                <a:cs typeface="Arial"/>
              </a:rPr>
              <a:t> p.10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1600200"/>
            <a:ext cx="203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Right-handed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72" y="2400284"/>
            <a:ext cx="165100" cy="228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1" y="1807456"/>
            <a:ext cx="152400" cy="292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27" y="2735826"/>
            <a:ext cx="139700" cy="228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19600"/>
            <a:ext cx="139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648200" y="5325254"/>
            <a:ext cx="3900786" cy="9604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MAD/</a:t>
            </a:r>
            <a:r>
              <a:rPr lang="en-US" dirty="0" err="1" smtClean="0"/>
              <a:t>madx</a:t>
            </a:r>
            <a:r>
              <a:rPr lang="en-US" baseline="0" dirty="0" smtClean="0"/>
              <a:t> Coordinate System</a:t>
            </a:r>
            <a:endParaRPr lang="en-US" dirty="0"/>
          </a:p>
        </p:txBody>
      </p:sp>
      <p:pic>
        <p:nvPicPr>
          <p:cNvPr id="4" name="Picture 3" descr="Screen Shot 2015-01-14 at 3.03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35" y="1219200"/>
            <a:ext cx="6742545" cy="4029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762000"/>
            <a:ext cx="6925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  <a:hlinkClick r:id="rId3"/>
              </a:rPr>
              <a:t>http://madx.web.cern.ch/madx/madX/doc/latexuguide/</a:t>
            </a:r>
            <a:r>
              <a:rPr lang="en-US" sz="1600" dirty="0" smtClean="0">
                <a:latin typeface="Arial"/>
                <a:cs typeface="Arial"/>
                <a:hlinkClick r:id="rId3"/>
              </a:rPr>
              <a:t>madxuguide.pdf</a:t>
            </a:r>
            <a:r>
              <a:rPr lang="en-US" sz="1600" dirty="0" smtClean="0">
                <a:latin typeface="Arial"/>
                <a:cs typeface="Arial"/>
              </a:rPr>
              <a:t> p.10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1600200"/>
            <a:ext cx="203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Right-handed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4076700" y="1847850"/>
            <a:ext cx="2273672" cy="32959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06" y="3635843"/>
            <a:ext cx="177800" cy="241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625395"/>
            <a:ext cx="3022600" cy="317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72" y="2400284"/>
            <a:ext cx="165100" cy="228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1" y="1807456"/>
            <a:ext cx="152400" cy="292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27" y="2735826"/>
            <a:ext cx="139700" cy="228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01" y="5409495"/>
            <a:ext cx="3606800" cy="7493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19600"/>
            <a:ext cx="139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97180" y="152400"/>
            <a:ext cx="8549640" cy="685800"/>
          </a:xfrm>
        </p:spPr>
        <p:txBody>
          <a:bodyPr/>
          <a:lstStyle/>
          <a:p>
            <a:r>
              <a:rPr lang="en-US" sz="2600" dirty="0" smtClean="0">
                <a:latin typeface="Arial" charset="0"/>
                <a:ea typeface="ＭＳ Ｐゴシック" charset="0"/>
                <a:cs typeface="ＭＳ Ｐゴシック" charset="0"/>
              </a:rPr>
              <a:t>2.2: Parameterizing 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Particle Motion: Approximations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will make a few reasonable approximations: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0) No local currents (beam travels in a near-vacuum)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1) Paraxial approximation: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2) Perturbative coordinates: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3) </a:t>
            </a:r>
            <a:r>
              <a:rPr lang="en-US" i="1" dirty="0">
                <a:latin typeface="Arial" charset="0"/>
                <a:ea typeface="ＭＳ Ｐゴシック" charset="0"/>
              </a:rPr>
              <a:t>Transverse </a:t>
            </a:r>
            <a:r>
              <a:rPr lang="en-US" i="1" dirty="0" smtClean="0">
                <a:latin typeface="Arial" charset="0"/>
                <a:ea typeface="ＭＳ Ｐゴシック" charset="0"/>
              </a:rPr>
              <a:t>uncoupled linear</a:t>
            </a:r>
            <a:r>
              <a:rPr lang="en-US" dirty="0" smtClean="0">
                <a:latin typeface="Arial" charset="0"/>
                <a:ea typeface="ＭＳ Ｐゴシック" charset="0"/>
              </a:rPr>
              <a:t> magnetic </a:t>
            </a:r>
            <a:r>
              <a:rPr lang="en-US" dirty="0">
                <a:latin typeface="Arial" charset="0"/>
                <a:ea typeface="ＭＳ Ｐゴシック" charset="0"/>
              </a:rPr>
              <a:t>field</a:t>
            </a:r>
            <a:r>
              <a:rPr lang="en-US" dirty="0" smtClean="0">
                <a:latin typeface="Arial" charset="0"/>
                <a:ea typeface="ＭＳ Ｐゴシック" charset="0"/>
              </a:rPr>
              <a:t>: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2"/>
            <a:endParaRPr lang="en-US" dirty="0" smtClean="0">
              <a:latin typeface="Arial" charset="0"/>
              <a:ea typeface="ＭＳ Ｐゴシック" charset="0"/>
            </a:endParaRP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</a:rPr>
              <a:t>Note </a:t>
            </a:r>
            <a:r>
              <a:rPr lang="en-US" dirty="0">
                <a:latin typeface="Arial" charset="0"/>
                <a:ea typeface="ＭＳ Ｐゴシック" charset="0"/>
              </a:rPr>
              <a:t>this obeys </a:t>
            </a:r>
            <a:r>
              <a:rPr lang="en-US" dirty="0" smtClean="0">
                <a:latin typeface="Arial" charset="0"/>
                <a:ea typeface="ＭＳ Ｐゴシック" charset="0"/>
              </a:rPr>
              <a:t>Maxwell’s </a:t>
            </a:r>
            <a:r>
              <a:rPr lang="en-US" dirty="0">
                <a:latin typeface="Arial" charset="0"/>
                <a:ea typeface="ＭＳ Ｐゴシック" charset="0"/>
              </a:rPr>
              <a:t>equations in free </a:t>
            </a:r>
            <a:r>
              <a:rPr lang="en-US" dirty="0" smtClean="0">
                <a:latin typeface="Arial" charset="0"/>
                <a:ea typeface="ＭＳ Ｐゴシック" charset="0"/>
              </a:rPr>
              <a:t>space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4) Negligible E field: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Equivalent to assuming adiabatically changing B fields relative to </a:t>
            </a:r>
          </a:p>
        </p:txBody>
      </p:sp>
      <p:pic>
        <p:nvPicPr>
          <p:cNvPr id="45061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424920"/>
            <a:ext cx="10922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56100"/>
            <a:ext cx="3886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5359400"/>
            <a:ext cx="16891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6019800"/>
            <a:ext cx="1625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TextBox 9"/>
          <p:cNvSpPr txBox="1">
            <a:spLocks noChangeArrowheads="1"/>
          </p:cNvSpPr>
          <p:nvPr/>
        </p:nvSpPr>
        <p:spPr bwMode="auto">
          <a:xfrm>
            <a:off x="1305192" y="4942577"/>
            <a:ext cx="474663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</a:rPr>
              <a:t>(A0)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2747" y="1738271"/>
            <a:ext cx="474663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</a:rPr>
              <a:t>(A0)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82385" y="2582425"/>
            <a:ext cx="475386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</a:rPr>
              <a:t>(</a:t>
            </a:r>
            <a:r>
              <a:rPr lang="en-US" sz="1200" dirty="0" smtClean="0">
                <a:latin typeface="Arial" charset="0"/>
              </a:rPr>
              <a:t>A1)</a:t>
            </a:r>
            <a:endParaRPr lang="en-US" sz="1200" dirty="0">
              <a:latin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82385" y="3392558"/>
            <a:ext cx="475386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</a:rPr>
              <a:t>(</a:t>
            </a:r>
            <a:r>
              <a:rPr lang="en-US" sz="1200" dirty="0" smtClean="0">
                <a:latin typeface="Arial" charset="0"/>
              </a:rPr>
              <a:t>A2)</a:t>
            </a:r>
            <a:endParaRPr lang="en-US" sz="1200" dirty="0">
              <a:latin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2385" y="4202691"/>
            <a:ext cx="475386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</a:rPr>
              <a:t>(</a:t>
            </a:r>
            <a:r>
              <a:rPr lang="en-US" sz="1200" dirty="0" smtClean="0">
                <a:latin typeface="Arial" charset="0"/>
              </a:rPr>
              <a:t>A3)</a:t>
            </a:r>
            <a:endParaRPr lang="en-US" sz="1200" dirty="0">
              <a:latin typeface="Arial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2385" y="5375711"/>
            <a:ext cx="475386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</a:rPr>
              <a:t>(</a:t>
            </a:r>
            <a:r>
              <a:rPr lang="en-US" sz="1200" dirty="0" smtClean="0">
                <a:latin typeface="Arial" charset="0"/>
              </a:rPr>
              <a:t>A4)</a:t>
            </a:r>
            <a:endParaRPr lang="en-US" sz="1200" dirty="0">
              <a:latin typeface="Arial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58369"/>
            <a:ext cx="364617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5334000" y="5943600"/>
            <a:ext cx="45085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2590800" y="5791200"/>
            <a:ext cx="1571625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Parameterizing Particle Motion: Acceleration</a:t>
            </a:r>
          </a:p>
        </p:txBody>
      </p:sp>
      <p:sp>
        <p:nvSpPr>
          <p:cNvPr id="4608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Lorentz force equation of motion is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Calculate velocity and acceleration</a:t>
            </a:r>
          </a:p>
          <a:p>
            <a:pPr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in our coordinate system</a:t>
            </a: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</a:t>
            </a: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6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792288"/>
            <a:ext cx="341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2188" r="41791"/>
          <a:stretch>
            <a:fillRect/>
          </a:stretch>
        </p:blipFill>
        <p:spPr bwMode="auto">
          <a:xfrm>
            <a:off x="6103938" y="1295400"/>
            <a:ext cx="304006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3" t="10942" b="41582"/>
          <a:stretch>
            <a:fillRect/>
          </a:stretch>
        </p:blipFill>
        <p:spPr bwMode="auto">
          <a:xfrm>
            <a:off x="6477000" y="4419600"/>
            <a:ext cx="2209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4826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4343400"/>
            <a:ext cx="4584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91" name="Straight Arrow Connector 16"/>
          <p:cNvCxnSpPr>
            <a:cxnSpLocks noChangeShapeType="1"/>
          </p:cNvCxnSpPr>
          <p:nvPr/>
        </p:nvCxnSpPr>
        <p:spPr bwMode="auto">
          <a:xfrm flipV="1">
            <a:off x="4191000" y="4716463"/>
            <a:ext cx="406400" cy="312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609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334000"/>
            <a:ext cx="482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extBox 24"/>
          <p:cNvSpPr txBox="1">
            <a:spLocks noChangeArrowheads="1"/>
          </p:cNvSpPr>
          <p:nvPr/>
        </p:nvSpPr>
        <p:spPr bwMode="auto">
          <a:xfrm>
            <a:off x="5181600" y="2238375"/>
            <a:ext cx="474663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(A4)</a:t>
            </a:r>
          </a:p>
        </p:txBody>
      </p:sp>
      <p:pic>
        <p:nvPicPr>
          <p:cNvPr id="46094" name="Pictur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5845175"/>
            <a:ext cx="3581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184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52046"/>
            <a:ext cx="78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Coordinate system is time-dependent, so unit vectors have non-zero time derivatives!</a:t>
            </a:r>
            <a:endParaRPr lang="en-US" sz="160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46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0"/>
          <p:cNvGrpSpPr>
            <a:grpSpLocks/>
          </p:cNvGrpSpPr>
          <p:nvPr/>
        </p:nvGrpSpPr>
        <p:grpSpPr bwMode="auto">
          <a:xfrm>
            <a:off x="-76200" y="2717800"/>
            <a:ext cx="2971800" cy="2921000"/>
            <a:chOff x="-76200" y="3708378"/>
            <a:chExt cx="2971800" cy="2921022"/>
          </a:xfrm>
        </p:grpSpPr>
        <p:pic>
          <p:nvPicPr>
            <p:cNvPr id="471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2" t="8810" r="2625"/>
            <a:stretch>
              <a:fillRect/>
            </a:stretch>
          </p:blipFill>
          <p:spPr bwMode="auto">
            <a:xfrm>
              <a:off x="-76200" y="3708378"/>
              <a:ext cx="2971800" cy="292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1" name="Oval 10"/>
            <p:cNvSpPr>
              <a:spLocks noChangeArrowheads="1"/>
            </p:cNvSpPr>
            <p:nvPr/>
          </p:nvSpPr>
          <p:spPr bwMode="auto">
            <a:xfrm>
              <a:off x="1810768" y="5911540"/>
              <a:ext cx="144892" cy="1390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122" name="Picture 1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559" y="5635568"/>
              <a:ext cx="169041" cy="23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7123" name="Straight Arrow Connector 17"/>
            <p:cNvCxnSpPr>
              <a:cxnSpLocks noChangeShapeType="1"/>
            </p:cNvCxnSpPr>
            <p:nvPr/>
          </p:nvCxnSpPr>
          <p:spPr bwMode="auto">
            <a:xfrm>
              <a:off x="18885" y="5103688"/>
              <a:ext cx="1894165" cy="892534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7124" name="Picture 2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744" y="6235294"/>
              <a:ext cx="1255733" cy="255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67056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Component equations of motion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Vertical: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sz="9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                   Horizontal: </a:t>
            </a:r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5943600" y="3124200"/>
            <a:ext cx="2438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Parameterizing Particle Motion: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Eqn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of Motion</a:t>
            </a:r>
          </a:p>
        </p:txBody>
      </p:sp>
      <p:pic>
        <p:nvPicPr>
          <p:cNvPr id="47110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1752600"/>
            <a:ext cx="2374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62100"/>
            <a:ext cx="1828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276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400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213100"/>
            <a:ext cx="2197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102100"/>
            <a:ext cx="3683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6" name="Group 21"/>
          <p:cNvGrpSpPr>
            <a:grpSpLocks/>
          </p:cNvGrpSpPr>
          <p:nvPr/>
        </p:nvGrpSpPr>
        <p:grpSpPr bwMode="auto">
          <a:xfrm>
            <a:off x="4572000" y="5715000"/>
            <a:ext cx="3429000" cy="838200"/>
            <a:chOff x="5257800" y="5105400"/>
            <a:chExt cx="3429000" cy="838200"/>
          </a:xfrm>
        </p:grpSpPr>
        <p:sp>
          <p:nvSpPr>
            <p:cNvPr id="47118" name="Rectangle 6"/>
            <p:cNvSpPr>
              <a:spLocks noChangeArrowheads="1"/>
            </p:cNvSpPr>
            <p:nvPr/>
          </p:nvSpPr>
          <p:spPr bwMode="auto">
            <a:xfrm>
              <a:off x="5257800" y="5105400"/>
              <a:ext cx="34290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119" name="Picture 11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5181600"/>
              <a:ext cx="3213100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17" name="Picture 2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4902200"/>
            <a:ext cx="25781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93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ChangeArrowheads="1"/>
          </p:cNvSpPr>
          <p:nvPr/>
        </p:nvSpPr>
        <p:spPr bwMode="auto">
          <a:xfrm>
            <a:off x="5105400" y="4343400"/>
            <a:ext cx="2286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5257800" y="5410200"/>
            <a:ext cx="18288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1066800" y="4419600"/>
            <a:ext cx="2514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Equations of Motion</a:t>
            </a:r>
          </a:p>
        </p:txBody>
      </p:sp>
      <p:sp>
        <p:nvSpPr>
          <p:cNvPr id="48134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00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Apply our paraxial and linearization approximations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Horizontal:</a:t>
            </a: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Vertical:</a:t>
            </a: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5" name="TextBox 5"/>
          <p:cNvSpPr txBox="1">
            <a:spLocks noChangeArrowheads="1"/>
          </p:cNvSpPr>
          <p:nvPr/>
        </p:nvSpPr>
        <p:spPr bwMode="auto">
          <a:xfrm>
            <a:off x="3581400" y="1704975"/>
            <a:ext cx="474663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(A2)</a:t>
            </a:r>
          </a:p>
        </p:txBody>
      </p:sp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6154738" y="1704975"/>
            <a:ext cx="474662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(A3)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8229600" y="1704975"/>
            <a:ext cx="474663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(A3)</a:t>
            </a:r>
          </a:p>
        </p:txBody>
      </p:sp>
      <p:pic>
        <p:nvPicPr>
          <p:cNvPr id="48138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743200"/>
            <a:ext cx="32131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3568700"/>
            <a:ext cx="6629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TextBox 10"/>
          <p:cNvSpPr txBox="1">
            <a:spLocks noChangeArrowheads="1"/>
          </p:cNvSpPr>
          <p:nvPr/>
        </p:nvSpPr>
        <p:spPr bwMode="auto">
          <a:xfrm>
            <a:off x="7754938" y="3429000"/>
            <a:ext cx="474662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(A2)</a:t>
            </a:r>
          </a:p>
        </p:txBody>
      </p:sp>
      <p:pic>
        <p:nvPicPr>
          <p:cNvPr id="48141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83100"/>
            <a:ext cx="2717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4648200"/>
            <a:ext cx="711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2133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99100"/>
            <a:ext cx="2197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5494338"/>
            <a:ext cx="1993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92300"/>
            <a:ext cx="7886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97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Arial"/>
            <a:cs typeface="Arial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5606</TotalTime>
  <Words>1915</Words>
  <Application>Microsoft Macintosh PowerPoint</Application>
  <PresentationFormat>On-screen Show (4:3)</PresentationFormat>
  <Paragraphs>378</Paragraphs>
  <Slides>39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Introduction to Accelerator Physics  Spring 2018  Chapter 2: Coordinate Systems and Weak Focusing</vt:lpstr>
      <vt:lpstr>Chapter 2: Overview</vt:lpstr>
      <vt:lpstr>2.1: Parameterizing Particle Motion: Coordinates</vt:lpstr>
      <vt:lpstr>Example: MAD/madx Coordinate System</vt:lpstr>
      <vt:lpstr>Example: MAD/madx Coordinate System</vt:lpstr>
      <vt:lpstr>2.2: Parameterizing Particle Motion: Approximations</vt:lpstr>
      <vt:lpstr>Parameterizing Particle Motion: Acceleration</vt:lpstr>
      <vt:lpstr>Parameterizing Particle Motion: Eqn of Motion</vt:lpstr>
      <vt:lpstr>Equations of Motion</vt:lpstr>
      <vt:lpstr>Things to try sometime</vt:lpstr>
      <vt:lpstr>Simple Equations of Motion!</vt:lpstr>
      <vt:lpstr>Visualization: Weak Focusing Forces</vt:lpstr>
      <vt:lpstr>But Wasn’t 0&lt;n&lt;1 Stable?</vt:lpstr>
      <vt:lpstr>Interlude: The Betatron Again</vt:lpstr>
      <vt:lpstr>The Betatron</vt:lpstr>
      <vt:lpstr>Example: Synchrotron Weak Focusing</vt:lpstr>
      <vt:lpstr>Weak Focusing Orbits</vt:lpstr>
      <vt:lpstr>2.3: Back to Solutions of Equations of Motion</vt:lpstr>
      <vt:lpstr>Solutions of Equations of Motion</vt:lpstr>
      <vt:lpstr>Transport Matrices</vt:lpstr>
      <vt:lpstr>PowerPoint Presentation</vt:lpstr>
      <vt:lpstr>Sinusoidal Solutions, Betatron Phases</vt:lpstr>
      <vt:lpstr>Visualization of Betatron Oscillations</vt:lpstr>
      <vt:lpstr>Visualization of Betatron Oscillations, Tunes</vt:lpstr>
      <vt:lpstr>Transport Matrices: Piecewise Solutions</vt:lpstr>
      <vt:lpstr>Transport Matrices: Accelerator Legos</vt:lpstr>
      <vt:lpstr>Transport Matrices: Dipole</vt:lpstr>
      <vt:lpstr>Transport Matrices: Drifts</vt:lpstr>
      <vt:lpstr>2.5: Weak Focusing Synchrotron</vt:lpstr>
      <vt:lpstr>Weak Focusing Synchrotron Parameterization</vt:lpstr>
      <vt:lpstr>2.4: What About Momentum?</vt:lpstr>
      <vt:lpstr>Solutions of Dispersive Equations of Motion</vt:lpstr>
      <vt:lpstr>Solutions of Dispersive Equations of Motion</vt:lpstr>
      <vt:lpstr>Sector Dipole Magnets</vt:lpstr>
      <vt:lpstr>Example: 180 Degree Dipole Magnet</vt:lpstr>
      <vt:lpstr>2.6: Momentum Compaction</vt:lpstr>
      <vt:lpstr>Transition Energy</vt:lpstr>
      <vt:lpstr>Momentum Compaction: A Classic Example</vt:lpstr>
      <vt:lpstr>Momentum Compaction: Weak Focusing Synchrotron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Todd Satogata</cp:lastModifiedBy>
  <cp:revision>1076</cp:revision>
  <cp:lastPrinted>2017-01-16T04:29:41Z</cp:lastPrinted>
  <dcterms:created xsi:type="dcterms:W3CDTF">2011-09-01T16:33:54Z</dcterms:created>
  <dcterms:modified xsi:type="dcterms:W3CDTF">2018-01-13T15:15:20Z</dcterms:modified>
</cp:coreProperties>
</file>