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51"/>
  </p:notesMasterIdLst>
  <p:handoutMasterIdLst>
    <p:handoutMasterId r:id="rId52"/>
  </p:handoutMasterIdLst>
  <p:sldIdLst>
    <p:sldId id="539" r:id="rId3"/>
    <p:sldId id="541" r:id="rId4"/>
    <p:sldId id="540" r:id="rId5"/>
    <p:sldId id="492" r:id="rId6"/>
    <p:sldId id="493" r:id="rId7"/>
    <p:sldId id="494" r:id="rId8"/>
    <p:sldId id="495" r:id="rId9"/>
    <p:sldId id="496" r:id="rId10"/>
    <p:sldId id="497" r:id="rId11"/>
    <p:sldId id="498" r:id="rId12"/>
    <p:sldId id="499" r:id="rId13"/>
    <p:sldId id="500" r:id="rId14"/>
    <p:sldId id="501" r:id="rId15"/>
    <p:sldId id="502" r:id="rId16"/>
    <p:sldId id="503" r:id="rId17"/>
    <p:sldId id="505" r:id="rId18"/>
    <p:sldId id="506" r:id="rId19"/>
    <p:sldId id="507" r:id="rId20"/>
    <p:sldId id="508" r:id="rId21"/>
    <p:sldId id="509" r:id="rId22"/>
    <p:sldId id="510" r:id="rId23"/>
    <p:sldId id="512" r:id="rId24"/>
    <p:sldId id="513" r:id="rId25"/>
    <p:sldId id="514" r:id="rId26"/>
    <p:sldId id="515" r:id="rId27"/>
    <p:sldId id="516" r:id="rId28"/>
    <p:sldId id="517" r:id="rId29"/>
    <p:sldId id="518" r:id="rId30"/>
    <p:sldId id="519" r:id="rId31"/>
    <p:sldId id="520" r:id="rId32"/>
    <p:sldId id="521" r:id="rId33"/>
    <p:sldId id="522" r:id="rId34"/>
    <p:sldId id="523" r:id="rId35"/>
    <p:sldId id="524" r:id="rId36"/>
    <p:sldId id="525" r:id="rId37"/>
    <p:sldId id="526" r:id="rId38"/>
    <p:sldId id="527" r:id="rId39"/>
    <p:sldId id="528" r:id="rId40"/>
    <p:sldId id="529" r:id="rId41"/>
    <p:sldId id="530" r:id="rId42"/>
    <p:sldId id="531" r:id="rId43"/>
    <p:sldId id="532" r:id="rId44"/>
    <p:sldId id="533" r:id="rId45"/>
    <p:sldId id="534" r:id="rId46"/>
    <p:sldId id="535" r:id="rId47"/>
    <p:sldId id="536" r:id="rId48"/>
    <p:sldId id="537" r:id="rId49"/>
    <p:sldId id="538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16B13"/>
    <a:srgbClr val="00B500"/>
    <a:srgbClr val="8D0A0F"/>
    <a:srgbClr val="E38251"/>
    <a:srgbClr val="188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40" autoAdjust="0"/>
    <p:restoredTop sz="86356" autoAdjust="0"/>
  </p:normalViewPr>
  <p:slideViewPr>
    <p:cSldViewPr>
      <p:cViewPr varScale="1">
        <p:scale>
          <a:sx n="113" d="100"/>
          <a:sy n="113" d="100"/>
        </p:scale>
        <p:origin x="-96" y="-21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1728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_rels/viewProps.xml.rels><?xml version="1.0" encoding="UTF-8" standalone="yes"?>
<Relationships xmlns="http://schemas.openxmlformats.org/package/2006/relationships"><Relationship Id="rId46" Type="http://schemas.openxmlformats.org/officeDocument/2006/relationships/slide" Target="slides/slide47.xml"/><Relationship Id="rId47" Type="http://schemas.openxmlformats.org/officeDocument/2006/relationships/slide" Target="slides/slide48.xml"/><Relationship Id="rId20" Type="http://schemas.openxmlformats.org/officeDocument/2006/relationships/slide" Target="slides/slide21.xml"/><Relationship Id="rId21" Type="http://schemas.openxmlformats.org/officeDocument/2006/relationships/slide" Target="slides/slide22.xml"/><Relationship Id="rId22" Type="http://schemas.openxmlformats.org/officeDocument/2006/relationships/slide" Target="slides/slide23.xml"/><Relationship Id="rId23" Type="http://schemas.openxmlformats.org/officeDocument/2006/relationships/slide" Target="slides/slide24.xml"/><Relationship Id="rId24" Type="http://schemas.openxmlformats.org/officeDocument/2006/relationships/slide" Target="slides/slide25.xml"/><Relationship Id="rId25" Type="http://schemas.openxmlformats.org/officeDocument/2006/relationships/slide" Target="slides/slide26.xml"/><Relationship Id="rId26" Type="http://schemas.openxmlformats.org/officeDocument/2006/relationships/slide" Target="slides/slide27.xml"/><Relationship Id="rId27" Type="http://schemas.openxmlformats.org/officeDocument/2006/relationships/slide" Target="slides/slide28.xml"/><Relationship Id="rId28" Type="http://schemas.openxmlformats.org/officeDocument/2006/relationships/slide" Target="slides/slide29.xml"/><Relationship Id="rId29" Type="http://schemas.openxmlformats.org/officeDocument/2006/relationships/slide" Target="slides/slide30.xml"/><Relationship Id="rId1" Type="http://schemas.openxmlformats.org/officeDocument/2006/relationships/slide" Target="slides/slide1.xml"/><Relationship Id="rId2" Type="http://schemas.openxmlformats.org/officeDocument/2006/relationships/slide" Target="slides/slide3.xml"/><Relationship Id="rId3" Type="http://schemas.openxmlformats.org/officeDocument/2006/relationships/slide" Target="slides/slide4.xml"/><Relationship Id="rId4" Type="http://schemas.openxmlformats.org/officeDocument/2006/relationships/slide" Target="slides/slide5.xml"/><Relationship Id="rId5" Type="http://schemas.openxmlformats.org/officeDocument/2006/relationships/slide" Target="slides/slide6.xml"/><Relationship Id="rId30" Type="http://schemas.openxmlformats.org/officeDocument/2006/relationships/slide" Target="slides/slide31.xml"/><Relationship Id="rId31" Type="http://schemas.openxmlformats.org/officeDocument/2006/relationships/slide" Target="slides/slide32.xml"/><Relationship Id="rId32" Type="http://schemas.openxmlformats.org/officeDocument/2006/relationships/slide" Target="slides/slide33.xml"/><Relationship Id="rId9" Type="http://schemas.openxmlformats.org/officeDocument/2006/relationships/slide" Target="slides/slide10.xml"/><Relationship Id="rId6" Type="http://schemas.openxmlformats.org/officeDocument/2006/relationships/slide" Target="slides/slide7.xml"/><Relationship Id="rId7" Type="http://schemas.openxmlformats.org/officeDocument/2006/relationships/slide" Target="slides/slide8.xml"/><Relationship Id="rId8" Type="http://schemas.openxmlformats.org/officeDocument/2006/relationships/slide" Target="slides/slide9.xml"/><Relationship Id="rId33" Type="http://schemas.openxmlformats.org/officeDocument/2006/relationships/slide" Target="slides/slide34.xml"/><Relationship Id="rId34" Type="http://schemas.openxmlformats.org/officeDocument/2006/relationships/slide" Target="slides/slide35.xml"/><Relationship Id="rId35" Type="http://schemas.openxmlformats.org/officeDocument/2006/relationships/slide" Target="slides/slide36.xml"/><Relationship Id="rId36" Type="http://schemas.openxmlformats.org/officeDocument/2006/relationships/slide" Target="slides/slide37.xml"/><Relationship Id="rId10" Type="http://schemas.openxmlformats.org/officeDocument/2006/relationships/slide" Target="slides/slide11.xml"/><Relationship Id="rId11" Type="http://schemas.openxmlformats.org/officeDocument/2006/relationships/slide" Target="slides/slide12.xml"/><Relationship Id="rId12" Type="http://schemas.openxmlformats.org/officeDocument/2006/relationships/slide" Target="slides/slide13.xml"/><Relationship Id="rId13" Type="http://schemas.openxmlformats.org/officeDocument/2006/relationships/slide" Target="slides/slide14.xml"/><Relationship Id="rId14" Type="http://schemas.openxmlformats.org/officeDocument/2006/relationships/slide" Target="slides/slide15.xml"/><Relationship Id="rId15" Type="http://schemas.openxmlformats.org/officeDocument/2006/relationships/slide" Target="slides/slide16.xml"/><Relationship Id="rId16" Type="http://schemas.openxmlformats.org/officeDocument/2006/relationships/slide" Target="slides/slide17.xml"/><Relationship Id="rId17" Type="http://schemas.openxmlformats.org/officeDocument/2006/relationships/slide" Target="slides/slide18.xml"/><Relationship Id="rId18" Type="http://schemas.openxmlformats.org/officeDocument/2006/relationships/slide" Target="slides/slide19.xml"/><Relationship Id="rId19" Type="http://schemas.openxmlformats.org/officeDocument/2006/relationships/slide" Target="slides/slide20.xml"/><Relationship Id="rId37" Type="http://schemas.openxmlformats.org/officeDocument/2006/relationships/slide" Target="slides/slide38.xml"/><Relationship Id="rId38" Type="http://schemas.openxmlformats.org/officeDocument/2006/relationships/slide" Target="slides/slide39.xml"/><Relationship Id="rId39" Type="http://schemas.openxmlformats.org/officeDocument/2006/relationships/slide" Target="slides/slide40.xml"/><Relationship Id="rId40" Type="http://schemas.openxmlformats.org/officeDocument/2006/relationships/slide" Target="slides/slide41.xml"/><Relationship Id="rId41" Type="http://schemas.openxmlformats.org/officeDocument/2006/relationships/slide" Target="slides/slide42.xml"/><Relationship Id="rId42" Type="http://schemas.openxmlformats.org/officeDocument/2006/relationships/slide" Target="slides/slide43.xml"/><Relationship Id="rId43" Type="http://schemas.openxmlformats.org/officeDocument/2006/relationships/slide" Target="slides/slide44.xml"/><Relationship Id="rId44" Type="http://schemas.openxmlformats.org/officeDocument/2006/relationships/slide" Target="slides/slide45.xml"/><Relationship Id="rId45" Type="http://schemas.openxmlformats.org/officeDocument/2006/relationships/slide" Target="slides/slide4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EDF9A3D7-3847-154F-A5DD-B0E0D63C1D68}" type="datetime1">
              <a:rPr lang="en-US"/>
              <a:pPr/>
              <a:t>2/15/18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9F1BF8F9-FBC9-9041-83C9-4DD2E10065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743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AC09DBCE-FBA5-DF4D-A2BE-545183F5175B}" type="datetime1">
              <a:rPr lang="en-US"/>
              <a:pPr/>
              <a:t>2/15/18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C29F202-07C7-604E-B938-A041F5E57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337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8B1B392-C4BD-794E-A578-30A76619A714}" type="slidenum">
              <a:rPr lang="en-US" sz="1200">
                <a:latin typeface="Arial" charset="0"/>
              </a:rPr>
              <a:pPr/>
              <a:t>36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9F202-07C7-604E-B938-A041F5E571A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42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12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46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85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29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39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5946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43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67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27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609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955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7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184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60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96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1873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76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97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70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646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4646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5954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1828800" y="6553200"/>
            <a:ext cx="5791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rgbClr val="2D2D8A"/>
                </a:solidFill>
                <a:latin typeface="Arial" charset="0"/>
              </a:rPr>
              <a:t>T. Satogata	</a:t>
            </a:r>
            <a:r>
              <a:rPr lang="en-US" sz="1400" baseline="0" dirty="0" smtClean="0">
                <a:solidFill>
                  <a:srgbClr val="2D2D8A"/>
                </a:solidFill>
                <a:latin typeface="Arial" charset="0"/>
              </a:rPr>
              <a:t>        </a:t>
            </a:r>
            <a:r>
              <a:rPr lang="en-US" sz="1400" dirty="0" smtClean="0">
                <a:solidFill>
                  <a:srgbClr val="2D2D8A"/>
                </a:solidFill>
                <a:latin typeface="Arial" charset="0"/>
              </a:rPr>
              <a:t>ODU</a:t>
            </a:r>
            <a:r>
              <a:rPr lang="en-US" sz="1400" baseline="0" dirty="0" smtClean="0">
                <a:solidFill>
                  <a:srgbClr val="2D2D8A"/>
                </a:solidFill>
                <a:latin typeface="Arial" charset="0"/>
              </a:rPr>
              <a:t> PHYS 417          Lec 11-12          Feb 13-15 2018</a:t>
            </a:r>
            <a:endParaRPr lang="en-US" sz="1400" dirty="0" smtClean="0">
              <a:solidFill>
                <a:srgbClr val="2D2D8A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543800" y="6553200"/>
            <a:ext cx="533400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72159B8-6456-DA43-94C3-BBBB678059EC}" type="slidenum">
              <a:rPr lang="en-US" sz="1400">
                <a:solidFill>
                  <a:srgbClr val="2D2D8A"/>
                </a:solidFill>
                <a:latin typeface="Arial" charset="0"/>
              </a:rPr>
              <a:pPr/>
              <a:t>‹#›</a:t>
            </a:fld>
            <a:endParaRPr lang="en-US" sz="1400">
              <a:solidFill>
                <a:srgbClr val="2D2D8A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rgbClr val="000090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rgbClr val="116B13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FF0000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286000" y="6550025"/>
            <a:ext cx="5029200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rgbClr val="2D2D8A"/>
                </a:solidFill>
                <a:latin typeface="Arial" charset="0"/>
              </a:rPr>
              <a:t>T. Satogata / January 2013          USPAS Accelerator Physics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543800" y="6553200"/>
            <a:ext cx="533400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F2EDEE08-941C-2749-A57B-3D0AF7956A92}" type="slidenum">
              <a:rPr lang="en-US" sz="1400" smtClean="0">
                <a:solidFill>
                  <a:srgbClr val="2D2D8A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sz="1400" smtClean="0">
              <a:solidFill>
                <a:srgbClr val="2D2D8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30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200">
          <a:solidFill>
            <a:srgbClr val="000090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188D1B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FF0000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satogata@jlab.org" TargetMode="External"/><Relationship Id="rId3" Type="http://schemas.openxmlformats.org/officeDocument/2006/relationships/hyperlink" Target="http://www.toddsatogata.net/2018-ODU-AP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7" Type="http://schemas.openxmlformats.org/officeDocument/2006/relationships/image" Target="../media/image53.emf"/><Relationship Id="rId8" Type="http://schemas.openxmlformats.org/officeDocument/2006/relationships/image" Target="../media/image54.emf"/><Relationship Id="rId9" Type="http://schemas.openxmlformats.org/officeDocument/2006/relationships/image" Target="../media/image55.emf"/><Relationship Id="rId10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7" Type="http://schemas.openxmlformats.org/officeDocument/2006/relationships/image" Target="../media/image59.emf"/><Relationship Id="rId8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6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emf"/><Relationship Id="rId12" Type="http://schemas.openxmlformats.org/officeDocument/2006/relationships/image" Target="../media/image80.emf"/><Relationship Id="rId13" Type="http://schemas.openxmlformats.org/officeDocument/2006/relationships/image" Target="../media/image81.emf"/><Relationship Id="rId14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6" Type="http://schemas.openxmlformats.org/officeDocument/2006/relationships/image" Target="../media/image74.emf"/><Relationship Id="rId7" Type="http://schemas.openxmlformats.org/officeDocument/2006/relationships/image" Target="../media/image75.emf"/><Relationship Id="rId8" Type="http://schemas.openxmlformats.org/officeDocument/2006/relationships/image" Target="../media/image76.emf"/><Relationship Id="rId9" Type="http://schemas.openxmlformats.org/officeDocument/2006/relationships/image" Target="../media/image77.emf"/><Relationship Id="rId10" Type="http://schemas.openxmlformats.org/officeDocument/2006/relationships/image" Target="../media/image78.emf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emf"/><Relationship Id="rId12" Type="http://schemas.openxmlformats.org/officeDocument/2006/relationships/image" Target="../media/image87.emf"/><Relationship Id="rId13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Relationship Id="rId3" Type="http://schemas.openxmlformats.org/officeDocument/2006/relationships/image" Target="../media/image84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85.emf"/><Relationship Id="rId7" Type="http://schemas.openxmlformats.org/officeDocument/2006/relationships/image" Target="../media/image54.emf"/><Relationship Id="rId8" Type="http://schemas.openxmlformats.org/officeDocument/2006/relationships/image" Target="../media/image55.emf"/><Relationship Id="rId9" Type="http://schemas.openxmlformats.org/officeDocument/2006/relationships/image" Target="../media/image86.emf"/><Relationship Id="rId10" Type="http://schemas.openxmlformats.org/officeDocument/2006/relationships/image" Target="../media/image5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2.png"/><Relationship Id="rId12" Type="http://schemas.openxmlformats.org/officeDocument/2006/relationships/image" Target="../media/image99.emf"/><Relationship Id="rId13" Type="http://schemas.openxmlformats.org/officeDocument/2006/relationships/image" Target="../media/image100.emf"/><Relationship Id="rId14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3.emf"/><Relationship Id="rId5" Type="http://schemas.openxmlformats.org/officeDocument/2006/relationships/image" Target="../media/image94.emf"/><Relationship Id="rId6" Type="http://schemas.openxmlformats.org/officeDocument/2006/relationships/image" Target="../media/image95.emf"/><Relationship Id="rId7" Type="http://schemas.openxmlformats.org/officeDocument/2006/relationships/image" Target="../media/image96.emf"/><Relationship Id="rId8" Type="http://schemas.openxmlformats.org/officeDocument/2006/relationships/image" Target="../media/image97.emf"/><Relationship Id="rId9" Type="http://schemas.openxmlformats.org/officeDocument/2006/relationships/image" Target="../media/image98.emf"/><Relationship Id="rId10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png"/><Relationship Id="rId12" Type="http://schemas.openxmlformats.org/officeDocument/2006/relationships/image" Target="../media/image92.png"/><Relationship Id="rId13" Type="http://schemas.openxmlformats.org/officeDocument/2006/relationships/image" Target="../media/image109.emf"/><Relationship Id="rId14" Type="http://schemas.openxmlformats.org/officeDocument/2006/relationships/image" Target="../media/image110.emf"/><Relationship Id="rId15" Type="http://schemas.openxmlformats.org/officeDocument/2006/relationships/image" Target="../media/image111.emf"/><Relationship Id="rId16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Relationship Id="rId3" Type="http://schemas.openxmlformats.org/officeDocument/2006/relationships/image" Target="../media/image103.emf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104.emf"/><Relationship Id="rId7" Type="http://schemas.openxmlformats.org/officeDocument/2006/relationships/image" Target="../media/image105.emf"/><Relationship Id="rId8" Type="http://schemas.openxmlformats.org/officeDocument/2006/relationships/image" Target="../media/image106.emf"/><Relationship Id="rId9" Type="http://schemas.openxmlformats.org/officeDocument/2006/relationships/image" Target="../media/image107.emf"/><Relationship Id="rId10" Type="http://schemas.openxmlformats.org/officeDocument/2006/relationships/image" Target="../media/image10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4" Type="http://schemas.openxmlformats.org/officeDocument/2006/relationships/image" Target="../media/image118.emf"/><Relationship Id="rId5" Type="http://schemas.openxmlformats.org/officeDocument/2006/relationships/image" Target="../media/image119.emf"/><Relationship Id="rId6" Type="http://schemas.openxmlformats.org/officeDocument/2006/relationships/image" Target="../media/image120.emf"/><Relationship Id="rId7" Type="http://schemas.openxmlformats.org/officeDocument/2006/relationships/image" Target="../media/image121.emf"/><Relationship Id="rId8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4" Type="http://schemas.openxmlformats.org/officeDocument/2006/relationships/image" Target="../media/image125.emf"/><Relationship Id="rId5" Type="http://schemas.openxmlformats.org/officeDocument/2006/relationships/image" Target="../media/image1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4" Type="http://schemas.openxmlformats.org/officeDocument/2006/relationships/image" Target="../media/image129.emf"/><Relationship Id="rId5" Type="http://schemas.openxmlformats.org/officeDocument/2006/relationships/image" Target="../media/image130.emf"/><Relationship Id="rId6" Type="http://schemas.openxmlformats.org/officeDocument/2006/relationships/image" Target="../media/image131.emf"/><Relationship Id="rId7" Type="http://schemas.openxmlformats.org/officeDocument/2006/relationships/image" Target="../media/image132.emf"/><Relationship Id="rId8" Type="http://schemas.openxmlformats.org/officeDocument/2006/relationships/image" Target="../media/image133.png"/><Relationship Id="rId9" Type="http://schemas.openxmlformats.org/officeDocument/2006/relationships/image" Target="../media/image134.emf"/><Relationship Id="rId10" Type="http://schemas.openxmlformats.org/officeDocument/2006/relationships/image" Target="../media/image135.emf"/><Relationship Id="rId11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7.png"/><Relationship Id="rId1" Type="http://schemas.microsoft.com/office/2007/relationships/media" Target="file://localhost/Users/satogata/Teaching/movie/fodo1Bend.gif" TargetMode="External"/><Relationship Id="rId2" Type="http://schemas.openxmlformats.org/officeDocument/2006/relationships/video" Target="file://localhost/Users/satogata/Teaching/movie/fodo1Bend.gi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4" Type="http://schemas.openxmlformats.org/officeDocument/2006/relationships/image" Target="../media/image140.emf"/><Relationship Id="rId5" Type="http://schemas.openxmlformats.org/officeDocument/2006/relationships/image" Target="../media/image141.emf"/><Relationship Id="rId6" Type="http://schemas.openxmlformats.org/officeDocument/2006/relationships/image" Target="../media/image142.emf"/><Relationship Id="rId7" Type="http://schemas.openxmlformats.org/officeDocument/2006/relationships/image" Target="../media/image143.png"/><Relationship Id="rId8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4" Type="http://schemas.openxmlformats.org/officeDocument/2006/relationships/image" Target="../media/image147.emf"/><Relationship Id="rId5" Type="http://schemas.openxmlformats.org/officeDocument/2006/relationships/image" Target="../media/image148.emf"/><Relationship Id="rId6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4" Type="http://schemas.openxmlformats.org/officeDocument/2006/relationships/image" Target="../media/image151.emf"/><Relationship Id="rId5" Type="http://schemas.openxmlformats.org/officeDocument/2006/relationships/image" Target="../media/image143.png"/><Relationship Id="rId6" Type="http://schemas.openxmlformats.org/officeDocument/2006/relationships/image" Target="../media/image152.emf"/><Relationship Id="rId7" Type="http://schemas.openxmlformats.org/officeDocument/2006/relationships/image" Target="../media/image153.emf"/><Relationship Id="rId8" Type="http://schemas.openxmlformats.org/officeDocument/2006/relationships/image" Target="../media/image1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4" Type="http://schemas.openxmlformats.org/officeDocument/2006/relationships/image" Target="../media/image156.emf"/><Relationship Id="rId5" Type="http://schemas.openxmlformats.org/officeDocument/2006/relationships/image" Target="../media/image157.emf"/><Relationship Id="rId6" Type="http://schemas.openxmlformats.org/officeDocument/2006/relationships/image" Target="../media/image1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58.emf"/><Relationship Id="rId5" Type="http://schemas.openxmlformats.org/officeDocument/2006/relationships/image" Target="../media/image1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4" Type="http://schemas.openxmlformats.org/officeDocument/2006/relationships/image" Target="../media/image1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3.emf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165.emf"/><Relationship Id="rId8" Type="http://schemas.openxmlformats.org/officeDocument/2006/relationships/image" Target="../media/image166.emf"/><Relationship Id="rId9" Type="http://schemas.openxmlformats.org/officeDocument/2006/relationships/image" Target="../media/image167.emf"/><Relationship Id="rId10" Type="http://schemas.openxmlformats.org/officeDocument/2006/relationships/image" Target="../media/image168.emf"/><Relationship Id="rId11" Type="http://schemas.openxmlformats.org/officeDocument/2006/relationships/image" Target="../media/image16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4" Type="http://schemas.openxmlformats.org/officeDocument/2006/relationships/image" Target="../media/image170.emf"/><Relationship Id="rId5" Type="http://schemas.openxmlformats.org/officeDocument/2006/relationships/image" Target="../media/image171.emf"/><Relationship Id="rId6" Type="http://schemas.openxmlformats.org/officeDocument/2006/relationships/image" Target="../media/image172.emf"/><Relationship Id="rId7" Type="http://schemas.openxmlformats.org/officeDocument/2006/relationships/image" Target="../media/image173.png"/><Relationship Id="rId8" Type="http://schemas.openxmlformats.org/officeDocument/2006/relationships/image" Target="../media/image174.emf"/><Relationship Id="rId9" Type="http://schemas.openxmlformats.org/officeDocument/2006/relationships/image" Target="../media/image17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4" Type="http://schemas.openxmlformats.org/officeDocument/2006/relationships/image" Target="../media/image178.png"/><Relationship Id="rId5" Type="http://schemas.openxmlformats.org/officeDocument/2006/relationships/image" Target="../media/image17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4" Type="http://schemas.openxmlformats.org/officeDocument/2006/relationships/image" Target="../media/image183.emf"/><Relationship Id="rId5" Type="http://schemas.openxmlformats.org/officeDocument/2006/relationships/image" Target="../media/image184.emf"/><Relationship Id="rId6" Type="http://schemas.openxmlformats.org/officeDocument/2006/relationships/image" Target="../media/image179.emf"/><Relationship Id="rId7" Type="http://schemas.openxmlformats.org/officeDocument/2006/relationships/image" Target="../media/image18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4" Type="http://schemas.openxmlformats.org/officeDocument/2006/relationships/image" Target="../media/image188.emf"/><Relationship Id="rId5" Type="http://schemas.openxmlformats.org/officeDocument/2006/relationships/image" Target="../media/image189.emf"/><Relationship Id="rId6" Type="http://schemas.openxmlformats.org/officeDocument/2006/relationships/image" Target="../media/image190.emf"/><Relationship Id="rId7" Type="http://schemas.openxmlformats.org/officeDocument/2006/relationships/image" Target="../media/image191.emf"/><Relationship Id="rId8" Type="http://schemas.openxmlformats.org/officeDocument/2006/relationships/image" Target="../media/image192.emf"/><Relationship Id="rId9" Type="http://schemas.openxmlformats.org/officeDocument/2006/relationships/image" Target="../media/image19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emf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8.emf"/><Relationship Id="rId12" Type="http://schemas.openxmlformats.org/officeDocument/2006/relationships/image" Target="../media/image199.emf"/><Relationship Id="rId13" Type="http://schemas.openxmlformats.org/officeDocument/2006/relationships/image" Target="../media/image200.emf"/><Relationship Id="rId14" Type="http://schemas.openxmlformats.org/officeDocument/2006/relationships/image" Target="../media/image201.emf"/><Relationship Id="rId15" Type="http://schemas.openxmlformats.org/officeDocument/2006/relationships/image" Target="../media/image202.emf"/><Relationship Id="rId16" Type="http://schemas.openxmlformats.org/officeDocument/2006/relationships/image" Target="../media/image203.emf"/><Relationship Id="rId17" Type="http://schemas.openxmlformats.org/officeDocument/2006/relationships/image" Target="../media/image204.emf"/><Relationship Id="rId18" Type="http://schemas.openxmlformats.org/officeDocument/2006/relationships/image" Target="../media/image205.emf"/><Relationship Id="rId19" Type="http://schemas.openxmlformats.org/officeDocument/2006/relationships/image" Target="../media/image20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194.emf"/><Relationship Id="rId8" Type="http://schemas.openxmlformats.org/officeDocument/2006/relationships/image" Target="../media/image195.emf"/><Relationship Id="rId9" Type="http://schemas.openxmlformats.org/officeDocument/2006/relationships/image" Target="../media/image196.emf"/><Relationship Id="rId10" Type="http://schemas.openxmlformats.org/officeDocument/2006/relationships/image" Target="../media/image19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emf"/><Relationship Id="rId4" Type="http://schemas.openxmlformats.org/officeDocument/2006/relationships/image" Target="../media/image209.emf"/><Relationship Id="rId5" Type="http://schemas.openxmlformats.org/officeDocument/2006/relationships/image" Target="../media/image210.emf"/><Relationship Id="rId6" Type="http://schemas.openxmlformats.org/officeDocument/2006/relationships/image" Target="../media/image211.png"/><Relationship Id="rId7" Type="http://schemas.openxmlformats.org/officeDocument/2006/relationships/image" Target="../media/image212.emf"/><Relationship Id="rId8" Type="http://schemas.openxmlformats.org/officeDocument/2006/relationships/image" Target="../media/image213.emf"/><Relationship Id="rId9" Type="http://schemas.openxmlformats.org/officeDocument/2006/relationships/image" Target="../media/image214.emf"/><Relationship Id="rId10" Type="http://schemas.openxmlformats.org/officeDocument/2006/relationships/image" Target="../media/image2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6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6.emf"/><Relationship Id="rId12" Type="http://schemas.openxmlformats.org/officeDocument/2006/relationships/image" Target="../media/image227.emf"/><Relationship Id="rId13" Type="http://schemas.openxmlformats.org/officeDocument/2006/relationships/image" Target="../media/image228.emf"/><Relationship Id="rId14" Type="http://schemas.openxmlformats.org/officeDocument/2006/relationships/image" Target="../media/image229.emf"/><Relationship Id="rId15" Type="http://schemas.openxmlformats.org/officeDocument/2006/relationships/image" Target="../media/image230.emf"/><Relationship Id="rId16" Type="http://schemas.openxmlformats.org/officeDocument/2006/relationships/image" Target="../media/image231.emf"/><Relationship Id="rId17" Type="http://schemas.openxmlformats.org/officeDocument/2006/relationships/image" Target="../media/image232.emf"/><Relationship Id="rId18" Type="http://schemas.openxmlformats.org/officeDocument/2006/relationships/image" Target="../media/image2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emf"/><Relationship Id="rId3" Type="http://schemas.openxmlformats.org/officeDocument/2006/relationships/image" Target="../media/image218.emf"/><Relationship Id="rId4" Type="http://schemas.openxmlformats.org/officeDocument/2006/relationships/image" Target="../media/image219.png"/><Relationship Id="rId5" Type="http://schemas.openxmlformats.org/officeDocument/2006/relationships/image" Target="../media/image220.emf"/><Relationship Id="rId6" Type="http://schemas.openxmlformats.org/officeDocument/2006/relationships/image" Target="../media/image221.emf"/><Relationship Id="rId7" Type="http://schemas.openxmlformats.org/officeDocument/2006/relationships/image" Target="../media/image222.emf"/><Relationship Id="rId8" Type="http://schemas.openxmlformats.org/officeDocument/2006/relationships/image" Target="../media/image223.emf"/><Relationship Id="rId9" Type="http://schemas.openxmlformats.org/officeDocument/2006/relationships/image" Target="../media/image224.emf"/><Relationship Id="rId10" Type="http://schemas.openxmlformats.org/officeDocument/2006/relationships/image" Target="../media/image22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9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emf"/><Relationship Id="rId4" Type="http://schemas.openxmlformats.org/officeDocument/2006/relationships/image" Target="../media/image236.emf"/><Relationship Id="rId5" Type="http://schemas.openxmlformats.org/officeDocument/2006/relationships/image" Target="../media/image237.emf"/><Relationship Id="rId6" Type="http://schemas.openxmlformats.org/officeDocument/2006/relationships/image" Target="../media/image238.emf"/><Relationship Id="rId7" Type="http://schemas.openxmlformats.org/officeDocument/2006/relationships/image" Target="../media/image239.emf"/><Relationship Id="rId8" Type="http://schemas.openxmlformats.org/officeDocument/2006/relationships/image" Target="../media/image2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1.png"/><Relationship Id="rId3" Type="http://schemas.openxmlformats.org/officeDocument/2006/relationships/image" Target="../media/image2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emf"/><Relationship Id="rId4" Type="http://schemas.openxmlformats.org/officeDocument/2006/relationships/image" Target="../media/image246.emf"/><Relationship Id="rId5" Type="http://schemas.openxmlformats.org/officeDocument/2006/relationships/image" Target="../media/image247.emf"/><Relationship Id="rId6" Type="http://schemas.openxmlformats.org/officeDocument/2006/relationships/image" Target="../media/image248.emf"/><Relationship Id="rId7" Type="http://schemas.openxmlformats.org/officeDocument/2006/relationships/image" Target="../media/image2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emf"/><Relationship Id="rId4" Type="http://schemas.openxmlformats.org/officeDocument/2006/relationships/image" Target="../media/image251.emf"/><Relationship Id="rId5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4" Type="http://schemas.openxmlformats.org/officeDocument/2006/relationships/image" Target="../media/image255.emf"/><Relationship Id="rId5" Type="http://schemas.openxmlformats.org/officeDocument/2006/relationships/image" Target="../media/image25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4" Type="http://schemas.openxmlformats.org/officeDocument/2006/relationships/image" Target="../media/image255.emf"/><Relationship Id="rId5" Type="http://schemas.openxmlformats.org/officeDocument/2006/relationships/image" Target="../media/image25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png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8" Type="http://schemas.openxmlformats.org/officeDocument/2006/relationships/image" Target="../media/image21.emf"/><Relationship Id="rId9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8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emf"/><Relationship Id="rId1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8" Type="http://schemas.openxmlformats.org/officeDocument/2006/relationships/image" Target="../media/image36.emf"/><Relationship Id="rId9" Type="http://schemas.openxmlformats.org/officeDocument/2006/relationships/image" Target="../media/image37.emf"/><Relationship Id="rId10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8" Type="http://schemas.openxmlformats.org/officeDocument/2006/relationships/image" Target="../media/image47.emf"/><Relationship Id="rId9" Type="http://schemas.openxmlformats.org/officeDocument/2006/relationships/image" Target="../media/image48.emf"/><Relationship Id="rId10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Introduction to Accelerator Physics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Spring 2018</a:t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Start of Chapter 6: Lattice Exercises I</a:t>
            </a:r>
          </a:p>
        </p:txBody>
      </p:sp>
      <p:sp>
        <p:nvSpPr>
          <p:cNvPr id="4098" name="Subtitle 2"/>
          <p:cNvSpPr>
            <a:spLocks noGrp="1"/>
          </p:cNvSpPr>
          <p:nvPr>
            <p:ph type="subTitle" idx="1"/>
          </p:nvPr>
        </p:nvSpPr>
        <p:spPr>
          <a:xfrm>
            <a:off x="311499" y="3886200"/>
            <a:ext cx="8521002" cy="17526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Todd Satogata (Jefferson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Lab and ODU)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/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  <a:hlinkClick r:id="rId2"/>
              </a:rPr>
              <a:t>satogata@jlab.org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  <a:hlinkClick r:id="rId3"/>
              </a:rPr>
              <a:t>http://www.toddsatogata.net/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  <a:hlinkClick r:id="rId3"/>
              </a:rPr>
              <a:t>2018-ODU-AP</a:t>
            </a:r>
            <a:endParaRPr lang="en-US" sz="18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~~~~~ February 15 ~~~~~</a:t>
            </a:r>
          </a:p>
          <a:p>
            <a:r>
              <a:rPr lang="en-US" sz="1400" dirty="0" smtClean="0">
                <a:latin typeface="Arial" charset="0"/>
                <a:ea typeface="ＭＳ Ｐゴシック" charset="0"/>
                <a:cs typeface="ＭＳ Ｐゴシック" charset="0"/>
              </a:rPr>
              <a:t>Happy Birthday to Galileo, Charles Guillaume (1920 Nobel!), and Owen Richardson (1928 Nobel!)</a:t>
            </a:r>
          </a:p>
          <a:p>
            <a:r>
              <a:rPr lang="en-US" sz="1400" dirty="0" smtClean="0">
                <a:latin typeface="Arial" charset="0"/>
                <a:ea typeface="ＭＳ Ｐゴシック" charset="0"/>
                <a:cs typeface="ＭＳ Ｐゴシック" charset="0"/>
              </a:rPr>
              <a:t>Happy National Gumdrop Day, National Hippo Day, and Annoy Squidward Day!</a:t>
            </a:r>
            <a:endParaRPr lang="en-US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703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Hill’s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Equation Matrix Solution</a:t>
            </a:r>
          </a:p>
        </p:txBody>
      </p:sp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3440113" y="5711825"/>
            <a:ext cx="2427287" cy="7651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519113" y="4845050"/>
            <a:ext cx="8247062" cy="8080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2536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48387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46125" y="3979863"/>
            <a:ext cx="638716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We can write this down in a matrix form where         </a:t>
            </a:r>
            <a:r>
              <a:rPr lang="en-US" sz="2000" dirty="0" smtClean="0"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                </a:t>
            </a:r>
          </a:p>
          <a:p>
            <a:pPr>
              <a:defRPr/>
            </a:pPr>
            <a:r>
              <a:rPr lang="en-US" sz="2000" dirty="0"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2000" dirty="0" smtClean="0"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   is </a:t>
            </a:r>
            <a:r>
              <a:rPr lang="en-US" sz="2000" dirty="0"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the </a:t>
            </a:r>
            <a:r>
              <a:rPr lang="en-US" sz="2000" dirty="0" smtClean="0"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betatron phase </a:t>
            </a:r>
            <a:r>
              <a:rPr lang="en-US" sz="2000" dirty="0"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advance through one period C </a:t>
            </a: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700" y="838200"/>
            <a:ext cx="5727700" cy="3810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15"/>
          <a:stretch/>
        </p:blipFill>
        <p:spPr>
          <a:xfrm>
            <a:off x="755118" y="1295400"/>
            <a:ext cx="7633765" cy="713064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679" y="4011395"/>
            <a:ext cx="2273300" cy="317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461" y="3048000"/>
            <a:ext cx="5993141" cy="283388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263" y="3429000"/>
            <a:ext cx="6255537" cy="283388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527" y="4887191"/>
            <a:ext cx="7181273" cy="715818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806" y="5747739"/>
            <a:ext cx="1794794" cy="671735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975271"/>
            <a:ext cx="2029779" cy="19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76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ChangeArrowheads="1"/>
          </p:cNvSpPr>
          <p:nvPr/>
        </p:nvSpPr>
        <p:spPr bwMode="auto">
          <a:xfrm>
            <a:off x="2679700" y="5568950"/>
            <a:ext cx="3587750" cy="3540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762000" y="4619625"/>
            <a:ext cx="7658100" cy="763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Interesting Observations</a:t>
            </a:r>
          </a:p>
        </p:txBody>
      </p:sp>
      <p:sp>
        <p:nvSpPr>
          <p:cNvPr id="23557" name="Content Placeholder 2"/>
          <p:cNvSpPr>
            <a:spLocks noGrp="1"/>
          </p:cNvSpPr>
          <p:nvPr>
            <p:ph idx="1"/>
          </p:nvPr>
        </p:nvSpPr>
        <p:spPr>
          <a:xfrm>
            <a:off x="685800" y="2438400"/>
            <a:ext cx="7772400" cy="1600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independent of s: this is the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betatron phase advance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of this periodic system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Determinant of matrix M is still 1!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Looks like a rotation and some scaling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 can be written down in a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beautiful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deep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way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8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 smtClean="0">
                <a:latin typeface="Arial" charset="0"/>
                <a:ea typeface="ＭＳ Ｐゴシック" charset="0"/>
              </a:rPr>
              <a:t>    remember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440113" y="1673225"/>
            <a:ext cx="2427287" cy="7651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19113" y="806450"/>
            <a:ext cx="8247062" cy="8080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527" y="848591"/>
            <a:ext cx="7181273" cy="715818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806" y="1709139"/>
            <a:ext cx="1794794" cy="67173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936671"/>
            <a:ext cx="2029779" cy="199508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221" y="2616543"/>
            <a:ext cx="215138" cy="245872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4682524"/>
            <a:ext cx="7021735" cy="619256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562" y="5593258"/>
            <a:ext cx="3336636" cy="277091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105" y="6172200"/>
            <a:ext cx="3316695" cy="31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6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Convenient Calculations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685800" y="1120775"/>
            <a:ext cx="7772400" cy="49752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If we know the transport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matrix M,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we can find the lattice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parameters (periodic in C)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584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6978" y="5321300"/>
            <a:ext cx="18796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27" y="2133600"/>
            <a:ext cx="7181273" cy="715818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960" y="3777673"/>
            <a:ext cx="2447636" cy="565727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006" y="4528127"/>
            <a:ext cx="3313545" cy="577273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818" y="3056606"/>
            <a:ext cx="5426364" cy="52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43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ChangeArrowheads="1"/>
          </p:cNvSpPr>
          <p:nvPr/>
        </p:nvSpPr>
        <p:spPr bwMode="auto">
          <a:xfrm>
            <a:off x="1761411" y="5334000"/>
            <a:ext cx="4695667" cy="50466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General Non-Periodic Transport Matrix</a:t>
            </a:r>
          </a:p>
        </p:txBody>
      </p:sp>
      <p:sp>
        <p:nvSpPr>
          <p:cNvPr id="2560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We can parameterize a general non-periodic transport matrix from s</a:t>
            </a:r>
            <a:r>
              <a:rPr lang="en-US" sz="2000" baseline="-25000" dirty="0"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to s</a:t>
            </a:r>
            <a:r>
              <a:rPr lang="en-US" sz="2000" baseline="-25000" dirty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using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lattice parameters and 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This does not have a pretty form like the periodic matrix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However both can be expressed as</a:t>
            </a: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where the C and S terms are cosine-like and sine-like</a:t>
            </a:r>
            <a:r>
              <a:rPr lang="en-US" dirty="0" smtClean="0">
                <a:latin typeface="Arial" charset="0"/>
                <a:ea typeface="ＭＳ Ｐゴシック" charset="0"/>
              </a:rPr>
              <a:t>; the second </a:t>
            </a:r>
            <a:r>
              <a:rPr lang="en-US" dirty="0">
                <a:latin typeface="Arial" charset="0"/>
                <a:ea typeface="ＭＳ Ｐゴシック" charset="0"/>
              </a:rPr>
              <a:t>row is the s-derivative of the first row</a:t>
            </a:r>
            <a:r>
              <a:rPr lang="en-US" dirty="0" smtClean="0">
                <a:latin typeface="Arial" charset="0"/>
                <a:ea typeface="ＭＳ Ｐゴシック" charset="0"/>
              </a:rPr>
              <a:t>!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 smtClean="0">
                <a:latin typeface="Arial" charset="0"/>
                <a:ea typeface="ＭＳ Ｐゴシック" charset="0"/>
              </a:rPr>
              <a:t>A common </a:t>
            </a:r>
            <a:r>
              <a:rPr lang="en-US" dirty="0">
                <a:latin typeface="Arial" charset="0"/>
                <a:ea typeface="ＭＳ Ｐゴシック" charset="0"/>
              </a:rPr>
              <a:t>use of this matrix is the </a:t>
            </a:r>
            <a:r>
              <a:rPr lang="en-US" dirty="0" smtClean="0">
                <a:latin typeface="Arial" charset="0"/>
                <a:ea typeface="ＭＳ Ｐゴシック" charset="0"/>
              </a:rPr>
              <a:t>m</a:t>
            </a:r>
            <a:r>
              <a:rPr lang="en-US" baseline="-25000" dirty="0" smtClean="0">
                <a:latin typeface="Arial" charset="0"/>
                <a:ea typeface="ＭＳ Ｐゴシック" charset="0"/>
              </a:rPr>
              <a:t>12</a:t>
            </a:r>
            <a:r>
              <a:rPr lang="en-US" dirty="0" smtClean="0">
                <a:latin typeface="Arial" charset="0"/>
                <a:ea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</a:rPr>
              <a:t>term:</a:t>
            </a:r>
          </a:p>
        </p:txBody>
      </p:sp>
      <p:pic>
        <p:nvPicPr>
          <p:cNvPr id="25606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3352800"/>
            <a:ext cx="1858010" cy="68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7"/>
          <p:cNvSpPr txBox="1">
            <a:spLocks noChangeArrowheads="1"/>
          </p:cNvSpPr>
          <p:nvPr/>
        </p:nvSpPr>
        <p:spPr bwMode="auto">
          <a:xfrm>
            <a:off x="6577013" y="5384323"/>
            <a:ext cx="1652587" cy="40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latin typeface="Arial" charset="0"/>
              </a:rPr>
              <a:t>Effect of angle kick</a:t>
            </a:r>
          </a:p>
          <a:p>
            <a:pPr algn="ctr"/>
            <a:r>
              <a:rPr lang="en-US" sz="1200" dirty="0">
                <a:latin typeface="Arial" charset="0"/>
              </a:rPr>
              <a:t>on downstream position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3613"/>
            <a:ext cx="9144000" cy="95504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141" y="2947469"/>
            <a:ext cx="1127459" cy="162927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223" y="5410200"/>
            <a:ext cx="4560455" cy="346364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105" y="1489676"/>
            <a:ext cx="2051465" cy="23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65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(Deriving the Non-Periodic Transport Matrix)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7772400" cy="4800600"/>
          </a:xfrm>
        </p:spPr>
        <p:txBody>
          <a:bodyPr/>
          <a:lstStyle/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Calculate A, B in terms of initial conditions             and</a:t>
            </a: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Substitute (A,B) and put into matrix form:</a:t>
            </a:r>
          </a:p>
        </p:txBody>
      </p:sp>
      <p:pic>
        <p:nvPicPr>
          <p:cNvPr id="2662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1752600"/>
            <a:ext cx="787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5025" y="3200400"/>
            <a:ext cx="29241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2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00" y="4406900"/>
            <a:ext cx="15621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389" y="804404"/>
            <a:ext cx="4292811" cy="262396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88" y="1143000"/>
            <a:ext cx="7557025" cy="601706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1752600"/>
            <a:ext cx="871157" cy="262396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946" y="2057400"/>
            <a:ext cx="4548909" cy="565727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946" y="2619087"/>
            <a:ext cx="4802909" cy="565727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575" y="3810000"/>
            <a:ext cx="4394200" cy="584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862" y="4572000"/>
            <a:ext cx="2679700" cy="2667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800" y="3979562"/>
            <a:ext cx="1854200" cy="266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5105400"/>
            <a:ext cx="7162800" cy="6223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200" y="5867400"/>
            <a:ext cx="41402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30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Review</a:t>
            </a:r>
          </a:p>
        </p:txBody>
      </p:sp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3440113" y="4343400"/>
            <a:ext cx="2427287" cy="7651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519113" y="3459163"/>
            <a:ext cx="8247062" cy="8080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7654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1150" y="835025"/>
            <a:ext cx="3530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" y="4603750"/>
            <a:ext cx="2565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Rectangle 6"/>
          <p:cNvSpPr>
            <a:spLocks noChangeArrowheads="1"/>
          </p:cNvSpPr>
          <p:nvPr/>
        </p:nvSpPr>
        <p:spPr bwMode="auto">
          <a:xfrm>
            <a:off x="2813050" y="6199188"/>
            <a:ext cx="3587750" cy="3540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8" name="Rectangle 6"/>
          <p:cNvSpPr>
            <a:spLocks noChangeArrowheads="1"/>
          </p:cNvSpPr>
          <p:nvPr/>
        </p:nvSpPr>
        <p:spPr bwMode="auto">
          <a:xfrm>
            <a:off x="762000" y="5262563"/>
            <a:ext cx="7658100" cy="763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0" name="Rectangle 6"/>
          <p:cNvSpPr>
            <a:spLocks noChangeArrowheads="1"/>
          </p:cNvSpPr>
          <p:nvPr/>
        </p:nvSpPr>
        <p:spPr bwMode="auto">
          <a:xfrm>
            <a:off x="2300288" y="1600200"/>
            <a:ext cx="4710112" cy="1743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7661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6488" y="2528888"/>
            <a:ext cx="20574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3763" y="1695450"/>
            <a:ext cx="223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2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413" y="1952625"/>
            <a:ext cx="1989137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527" y="3525639"/>
            <a:ext cx="7181273" cy="715818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806" y="4374627"/>
            <a:ext cx="1794794" cy="671735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783" y="4635500"/>
            <a:ext cx="1612900" cy="2413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5324344"/>
            <a:ext cx="7021735" cy="619256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372" y="6225652"/>
            <a:ext cx="3336636" cy="277091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470" y="2597671"/>
            <a:ext cx="1802130" cy="65659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160162"/>
            <a:ext cx="70993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8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Lattice Optics: FODO Lives!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3733800"/>
          </a:xfrm>
        </p:spPr>
        <p:txBody>
          <a:bodyPr/>
          <a:lstStyle/>
          <a:p>
            <a:r>
              <a:rPr lang="en-US" sz="2200" dirty="0" smtClean="0">
                <a:latin typeface="Arial" charset="0"/>
                <a:ea typeface="ＭＳ Ｐゴシック" charset="0"/>
              </a:rPr>
              <a:t>Most accelerator lattices are designed in modular ways</a:t>
            </a:r>
          </a:p>
          <a:p>
            <a:pPr lvl="1"/>
            <a:r>
              <a:rPr lang="en-US" sz="2000" dirty="0" smtClean="0">
                <a:latin typeface="Arial" charset="0"/>
                <a:ea typeface="ＭＳ Ｐゴシック" charset="0"/>
              </a:rPr>
              <a:t>Design and operational clarity, separation of functions</a:t>
            </a:r>
            <a:endParaRPr lang="en-US" sz="2200" dirty="0" smtClean="0">
              <a:latin typeface="Arial" charset="0"/>
              <a:ea typeface="ＭＳ Ｐゴシック" charset="0"/>
            </a:endParaRPr>
          </a:p>
          <a:p>
            <a:r>
              <a:rPr lang="en-US" sz="2200" dirty="0" smtClean="0">
                <a:latin typeface="Arial" charset="0"/>
                <a:ea typeface="ＭＳ Ｐゴシック" charset="0"/>
              </a:rPr>
              <a:t>One of the most common modules is a FODO module</a:t>
            </a:r>
          </a:p>
          <a:p>
            <a:pPr lvl="1"/>
            <a:r>
              <a:rPr lang="en-US" sz="2000" dirty="0" smtClean="0">
                <a:latin typeface="Arial" charset="0"/>
                <a:ea typeface="ＭＳ Ｐゴシック" charset="0"/>
              </a:rPr>
              <a:t>Alternating focusing and defocusing “strong” quadrupoles</a:t>
            </a:r>
          </a:p>
          <a:p>
            <a:pPr lvl="1"/>
            <a:r>
              <a:rPr lang="en-US" sz="2000" dirty="0" smtClean="0">
                <a:latin typeface="Arial" charset="0"/>
                <a:ea typeface="ＭＳ Ｐゴシック" charset="0"/>
              </a:rPr>
              <a:t>Spaces between are combinations of drifts and dipoles</a:t>
            </a:r>
          </a:p>
          <a:p>
            <a:pPr lvl="1"/>
            <a:r>
              <a:rPr lang="en-US" sz="2000" dirty="0" smtClean="0">
                <a:latin typeface="Arial" charset="0"/>
                <a:ea typeface="ＭＳ Ｐゴシック" charset="0"/>
              </a:rPr>
              <a:t>Strong quadrupoles dominate the focusing</a:t>
            </a:r>
          </a:p>
          <a:p>
            <a:pPr lvl="1"/>
            <a:r>
              <a:rPr lang="en-US" sz="2000" dirty="0" smtClean="0">
                <a:latin typeface="Arial" charset="0"/>
                <a:ea typeface="ＭＳ Ｐゴシック" charset="0"/>
              </a:rPr>
              <a:t>Periodicity is one FODO “cell” so we’ll investigate that motion</a:t>
            </a:r>
          </a:p>
          <a:p>
            <a:pPr lvl="1"/>
            <a:r>
              <a:rPr lang="en-US" sz="2000" dirty="0" smtClean="0">
                <a:latin typeface="Arial" charset="0"/>
                <a:ea typeface="ＭＳ Ｐゴシック" charset="0"/>
              </a:rPr>
              <a:t>Horizontal beam size largest at centers of focusing quads</a:t>
            </a:r>
          </a:p>
          <a:p>
            <a:pPr lvl="1"/>
            <a:r>
              <a:rPr lang="en-US" sz="2000" dirty="0" smtClean="0">
                <a:latin typeface="Arial" charset="0"/>
                <a:ea typeface="ＭＳ Ｐゴシック" charset="0"/>
              </a:rPr>
              <a:t>Vertical beam size largest at centers of defocusing quads</a:t>
            </a:r>
            <a:endParaRPr lang="en-US" sz="2000" dirty="0">
              <a:latin typeface="Arial" charset="0"/>
              <a:ea typeface="ＭＳ Ｐゴシック" charset="0"/>
            </a:endParaRPr>
          </a:p>
        </p:txBody>
      </p:sp>
      <p:grpSp>
        <p:nvGrpSpPr>
          <p:cNvPr id="29700" name="Group 31"/>
          <p:cNvGrpSpPr>
            <a:grpSpLocks/>
          </p:cNvGrpSpPr>
          <p:nvPr/>
        </p:nvGrpSpPr>
        <p:grpSpPr bwMode="auto">
          <a:xfrm>
            <a:off x="3124200" y="1079106"/>
            <a:ext cx="2359025" cy="974725"/>
            <a:chOff x="3124200" y="1006410"/>
            <a:chExt cx="2359741" cy="974790"/>
          </a:xfrm>
        </p:grpSpPr>
        <p:grpSp>
          <p:nvGrpSpPr>
            <p:cNvPr id="29725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9728" name="Picture 7" descr="2010fall_ap_lecture02.tiff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29" name="Picture 8" descr="2010fall_ap_lecture02.tif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9726" name="Straight Connector 15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27" name="Straight Connector 18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9712" name="Group 32"/>
          <p:cNvGrpSpPr>
            <a:grpSpLocks/>
          </p:cNvGrpSpPr>
          <p:nvPr/>
        </p:nvGrpSpPr>
        <p:grpSpPr bwMode="auto">
          <a:xfrm>
            <a:off x="776681" y="1069581"/>
            <a:ext cx="2360612" cy="974725"/>
            <a:chOff x="3124200" y="1006410"/>
            <a:chExt cx="2359741" cy="974790"/>
          </a:xfrm>
        </p:grpSpPr>
        <p:grpSp>
          <p:nvGrpSpPr>
            <p:cNvPr id="29720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9723" name="Picture 7" descr="2010fall_ap_lecture02.tiff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24" name="Picture 8" descr="2010fall_ap_lecture02.tif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9721" name="Straight Connector 34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22" name="Straight Connector 35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9713" name="Group 38"/>
          <p:cNvGrpSpPr>
            <a:grpSpLocks/>
          </p:cNvGrpSpPr>
          <p:nvPr/>
        </p:nvGrpSpPr>
        <p:grpSpPr bwMode="auto">
          <a:xfrm>
            <a:off x="5463389" y="1081088"/>
            <a:ext cx="2359025" cy="976312"/>
            <a:chOff x="3124200" y="1006410"/>
            <a:chExt cx="2359741" cy="974790"/>
          </a:xfrm>
        </p:grpSpPr>
        <p:grpSp>
          <p:nvGrpSpPr>
            <p:cNvPr id="29715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9718" name="Picture 7" descr="2010fall_ap_lecture02.tif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9" name="Picture 8" descr="2010fall_ap_lecture02.tif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9716" name="Straight Connector 40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17" name="Straight Connector 41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4" name="Group 38"/>
          <p:cNvGrpSpPr>
            <a:grpSpLocks/>
          </p:cNvGrpSpPr>
          <p:nvPr/>
        </p:nvGrpSpPr>
        <p:grpSpPr bwMode="auto">
          <a:xfrm>
            <a:off x="7792855" y="1081088"/>
            <a:ext cx="2359025" cy="976312"/>
            <a:chOff x="3124200" y="1006410"/>
            <a:chExt cx="2359741" cy="974790"/>
          </a:xfrm>
        </p:grpSpPr>
        <p:grpSp>
          <p:nvGrpSpPr>
            <p:cNvPr id="35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38" name="Picture 7" descr="2010fall_ap_lecture02.tif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8" descr="2010fall_ap_lecture02.tif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6" name="Straight Connector 40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Straight Connector 41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0" name="Group 38"/>
          <p:cNvGrpSpPr>
            <a:grpSpLocks/>
          </p:cNvGrpSpPr>
          <p:nvPr/>
        </p:nvGrpSpPr>
        <p:grpSpPr bwMode="auto">
          <a:xfrm>
            <a:off x="-1573176" y="1081088"/>
            <a:ext cx="2359025" cy="976312"/>
            <a:chOff x="3124200" y="1006410"/>
            <a:chExt cx="2359741" cy="974790"/>
          </a:xfrm>
        </p:grpSpPr>
        <p:grpSp>
          <p:nvGrpSpPr>
            <p:cNvPr id="41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44" name="Picture 7" descr="2010fall_ap_lecture02.tif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8" descr="2010fall_ap_lecture02.tif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42" name="Straight Connector 40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Straight Connector 41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3113088" y="844156"/>
            <a:ext cx="2359025" cy="184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cell</a:t>
            </a:r>
          </a:p>
        </p:txBody>
      </p:sp>
    </p:spTree>
    <p:extLst>
      <p:ext uri="{BB962C8B-B14F-4D97-AF65-F5344CB8AC3E}">
        <p14:creationId xmlns:p14="http://schemas.microsoft.com/office/powerpoint/2010/main" val="404162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Periodic Example: FODO Cell Phase Advance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37338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Select periodicity between centers of </a:t>
            </a:r>
            <a:r>
              <a:rPr lang="en-US" sz="2200" b="1" dirty="0">
                <a:latin typeface="Arial" charset="0"/>
                <a:ea typeface="ＭＳ Ｐゴシック" charset="0"/>
                <a:cs typeface="ＭＳ Ｐゴシック" charset="0"/>
              </a:rPr>
              <a:t>focusing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quads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A natural periodicity if we want to calculate maximum </a:t>
            </a:r>
            <a:r>
              <a:rPr lang="en-US" sz="2000" dirty="0">
                <a:latin typeface="Symbol" charset="0"/>
                <a:ea typeface="ＭＳ Ｐゴシック" charset="0"/>
              </a:rPr>
              <a:t>b</a:t>
            </a:r>
            <a:r>
              <a:rPr lang="en-US" sz="2000" dirty="0">
                <a:latin typeface="Arial" charset="0"/>
                <a:ea typeface="ＭＳ Ｐゴシック" charset="0"/>
              </a:rPr>
              <a:t>(s)</a:t>
            </a: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     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only </a:t>
            </a:r>
            <a:r>
              <a:rPr lang="en-US" sz="2000" dirty="0">
                <a:latin typeface="Arial" charset="0"/>
                <a:ea typeface="ＭＳ Ｐゴシック" charset="0"/>
              </a:rPr>
              <a:t>has real solutions (stability) if 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grpSp>
        <p:nvGrpSpPr>
          <p:cNvPr id="29700" name="Group 31"/>
          <p:cNvGrpSpPr>
            <a:grpSpLocks/>
          </p:cNvGrpSpPr>
          <p:nvPr/>
        </p:nvGrpSpPr>
        <p:grpSpPr bwMode="auto">
          <a:xfrm>
            <a:off x="3124200" y="1006475"/>
            <a:ext cx="2359025" cy="974725"/>
            <a:chOff x="3124200" y="1006410"/>
            <a:chExt cx="2359741" cy="974790"/>
          </a:xfrm>
        </p:grpSpPr>
        <p:grpSp>
          <p:nvGrpSpPr>
            <p:cNvPr id="29725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9728" name="Picture 7" descr="2010fall_ap_lecture02.tiff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29" name="Picture 8" descr="2010fall_ap_lecture02.tif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9726" name="Straight Connector 15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27" name="Straight Connector 18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9701" name="Picture 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9800" y="2019300"/>
            <a:ext cx="406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009775"/>
            <a:ext cx="406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2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2738" y="2022475"/>
            <a:ext cx="444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2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2012950"/>
            <a:ext cx="444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2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9888" y="2012950"/>
            <a:ext cx="1397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2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100" y="3251200"/>
            <a:ext cx="6032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2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4038600"/>
            <a:ext cx="31877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3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5675718"/>
            <a:ext cx="685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12" name="Group 32"/>
          <p:cNvGrpSpPr>
            <a:grpSpLocks/>
          </p:cNvGrpSpPr>
          <p:nvPr/>
        </p:nvGrpSpPr>
        <p:grpSpPr bwMode="auto">
          <a:xfrm>
            <a:off x="354013" y="996950"/>
            <a:ext cx="2360612" cy="974725"/>
            <a:chOff x="3124200" y="1006410"/>
            <a:chExt cx="2359741" cy="974790"/>
          </a:xfrm>
        </p:grpSpPr>
        <p:grpSp>
          <p:nvGrpSpPr>
            <p:cNvPr id="29720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9723" name="Picture 7" descr="2010fall_ap_lecture02.tiff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24" name="Picture 8" descr="2010fall_ap_lecture02.tif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9721" name="Straight Connector 34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22" name="Straight Connector 35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9713" name="Group 38"/>
          <p:cNvGrpSpPr>
            <a:grpSpLocks/>
          </p:cNvGrpSpPr>
          <p:nvPr/>
        </p:nvGrpSpPr>
        <p:grpSpPr bwMode="auto">
          <a:xfrm>
            <a:off x="5921375" y="995363"/>
            <a:ext cx="2359025" cy="976312"/>
            <a:chOff x="3124200" y="1006410"/>
            <a:chExt cx="2359741" cy="974790"/>
          </a:xfrm>
        </p:grpSpPr>
        <p:grpSp>
          <p:nvGrpSpPr>
            <p:cNvPr id="29715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9718" name="Picture 7" descr="2010fall_ap_lecture02.tiff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9" name="Picture 8" descr="2010fall_ap_lecture02.tiff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9716" name="Straight Connector 40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17" name="Straight Connector 41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714" name="TextBox 45"/>
          <p:cNvSpPr txBox="1">
            <a:spLocks noChangeArrowheads="1"/>
          </p:cNvSpPr>
          <p:nvPr/>
        </p:nvSpPr>
        <p:spPr bwMode="auto">
          <a:xfrm>
            <a:off x="3113088" y="771525"/>
            <a:ext cx="2359025" cy="184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cell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251" y="4139922"/>
            <a:ext cx="2806700" cy="6096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5029200"/>
            <a:ext cx="5715000" cy="6096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5867400"/>
            <a:ext cx="167640" cy="1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4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ChangeArrowheads="1"/>
          </p:cNvSpPr>
          <p:nvPr/>
        </p:nvSpPr>
        <p:spPr bwMode="auto">
          <a:xfrm>
            <a:off x="2641600" y="5741988"/>
            <a:ext cx="3294063" cy="7350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5194300" y="4048125"/>
            <a:ext cx="3294063" cy="7350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Periodic Example: FODO Cell Beta Max/Min</a:t>
            </a:r>
          </a:p>
        </p:txBody>
      </p:sp>
      <p:sp>
        <p:nvSpPr>
          <p:cNvPr id="30725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37338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What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is the maximum beta function,   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? 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A natural periodicity if we want to calculate maximum </a:t>
            </a:r>
            <a:r>
              <a:rPr lang="en-US" sz="2000" dirty="0">
                <a:latin typeface="Symbol" charset="0"/>
                <a:ea typeface="ＭＳ Ｐゴシック" charset="0"/>
              </a:rPr>
              <a:t>b</a:t>
            </a:r>
            <a:r>
              <a:rPr lang="en-US" sz="2000" dirty="0">
                <a:latin typeface="Arial" charset="0"/>
                <a:ea typeface="ＭＳ Ｐゴシック" charset="0"/>
              </a:rPr>
              <a:t>(s)</a:t>
            </a: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Follow a similar strategy reversing F/D quadrupoles to find the minimum </a:t>
            </a:r>
            <a:r>
              <a:rPr lang="en-US" sz="2000" dirty="0">
                <a:latin typeface="Symbol" charset="0"/>
                <a:ea typeface="ＭＳ Ｐゴシック" charset="0"/>
              </a:rPr>
              <a:t>b</a:t>
            </a:r>
            <a:r>
              <a:rPr lang="en-US" sz="2000" dirty="0">
                <a:latin typeface="Arial" charset="0"/>
                <a:ea typeface="ＭＳ Ｐゴシック" charset="0"/>
              </a:rPr>
              <a:t>(s) within a FODO cell (center of D quad)</a:t>
            </a: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</p:txBody>
      </p:sp>
      <p:pic>
        <p:nvPicPr>
          <p:cNvPr id="30726" name="Picture 2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31877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3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2422661"/>
            <a:ext cx="167640" cy="33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32" name="Group 63"/>
          <p:cNvGrpSpPr>
            <a:grpSpLocks/>
          </p:cNvGrpSpPr>
          <p:nvPr/>
        </p:nvGrpSpPr>
        <p:grpSpPr bwMode="auto">
          <a:xfrm>
            <a:off x="3124200" y="1006475"/>
            <a:ext cx="2359025" cy="974725"/>
            <a:chOff x="3124200" y="1006410"/>
            <a:chExt cx="2359741" cy="974790"/>
          </a:xfrm>
        </p:grpSpPr>
        <p:grpSp>
          <p:nvGrpSpPr>
            <p:cNvPr id="30751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30754" name="Picture 7" descr="2010fall_ap_lecture02.tif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5" name="Picture 8" descr="2010fall_ap_lecture02.tif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0752" name="Straight Connector 65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3" name="Straight Connector 66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0733" name="Picture 6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9800" y="2019300"/>
            <a:ext cx="406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7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009775"/>
            <a:ext cx="406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7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2738" y="2022475"/>
            <a:ext cx="444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7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2012950"/>
            <a:ext cx="444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7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9888" y="2012950"/>
            <a:ext cx="1397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38" name="Group 74"/>
          <p:cNvGrpSpPr>
            <a:grpSpLocks/>
          </p:cNvGrpSpPr>
          <p:nvPr/>
        </p:nvGrpSpPr>
        <p:grpSpPr bwMode="auto">
          <a:xfrm>
            <a:off x="354013" y="996950"/>
            <a:ext cx="2360612" cy="974725"/>
            <a:chOff x="3124200" y="1006410"/>
            <a:chExt cx="2359741" cy="974790"/>
          </a:xfrm>
        </p:grpSpPr>
        <p:grpSp>
          <p:nvGrpSpPr>
            <p:cNvPr id="30746" name="Group 75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30749" name="Picture 7" descr="2010fall_ap_lecture02.tif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0" name="Picture 8" descr="2010fall_ap_lecture02.tif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0747" name="Straight Connector 76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8" name="Straight Connector 77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739" name="Group 80"/>
          <p:cNvGrpSpPr>
            <a:grpSpLocks/>
          </p:cNvGrpSpPr>
          <p:nvPr/>
        </p:nvGrpSpPr>
        <p:grpSpPr bwMode="auto">
          <a:xfrm>
            <a:off x="5921375" y="995363"/>
            <a:ext cx="2359025" cy="976312"/>
            <a:chOff x="3124200" y="1006410"/>
            <a:chExt cx="2359741" cy="974790"/>
          </a:xfrm>
        </p:grpSpPr>
        <p:grpSp>
          <p:nvGrpSpPr>
            <p:cNvPr id="30741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30744" name="Picture 7" descr="2010fall_ap_lecture02.tiff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5" name="Picture 8" descr="2010fall_ap_lecture02.tiff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0742" name="Straight Connector 82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3" name="Straight Connector 83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0740" name="TextBox 86"/>
          <p:cNvSpPr txBox="1">
            <a:spLocks noChangeArrowheads="1"/>
          </p:cNvSpPr>
          <p:nvPr/>
        </p:nvSpPr>
        <p:spPr bwMode="auto">
          <a:xfrm>
            <a:off x="3113088" y="771525"/>
            <a:ext cx="2359025" cy="184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cell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3505200" y="3124200"/>
            <a:ext cx="1143000" cy="5334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300" y="3276600"/>
            <a:ext cx="2044700" cy="2413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676" y="4090086"/>
            <a:ext cx="3683000" cy="609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980" y="4097638"/>
            <a:ext cx="2598420" cy="64262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290" y="5796618"/>
            <a:ext cx="2598420" cy="6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78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1524000"/>
            <a:ext cx="865975" cy="1278729"/>
          </a:xfrm>
          <a:prstGeom prst="rect">
            <a:avLst/>
          </a:prstGeom>
        </p:spPr>
      </p:pic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FODO Betatron Functions vs Phase Advance</a:t>
            </a:r>
          </a:p>
        </p:txBody>
      </p:sp>
      <p:pic>
        <p:nvPicPr>
          <p:cNvPr id="3174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77168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16"/>
          <p:cNvSpPr txBox="1">
            <a:spLocks noChangeArrowheads="1"/>
          </p:cNvSpPr>
          <p:nvPr/>
        </p:nvSpPr>
        <p:spPr bwMode="auto">
          <a:xfrm>
            <a:off x="2743200" y="3505200"/>
            <a:ext cx="37338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000090"/>
                </a:solidFill>
                <a:latin typeface="Arial" charset="0"/>
              </a:rPr>
              <a:t>Generally want </a:t>
            </a:r>
            <a:r>
              <a:rPr lang="en-US" sz="1800" dirty="0">
                <a:solidFill>
                  <a:srgbClr val="000090"/>
                </a:solidFill>
                <a:latin typeface="Symbol" charset="2"/>
                <a:cs typeface="Symbol" charset="2"/>
              </a:rPr>
              <a:t> </a:t>
            </a:r>
            <a:r>
              <a:rPr lang="en-US" sz="18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   </a:t>
            </a:r>
            <a:r>
              <a:rPr lang="en-US" sz="1800" dirty="0" smtClean="0">
                <a:solidFill>
                  <a:srgbClr val="000090"/>
                </a:solidFill>
                <a:latin typeface="Arial" charset="0"/>
              </a:rPr>
              <a:t>/</a:t>
            </a:r>
            <a:r>
              <a:rPr lang="en-US" sz="1800" dirty="0">
                <a:solidFill>
                  <a:srgbClr val="000090"/>
                </a:solidFill>
                <a:latin typeface="Arial" charset="0"/>
              </a:rPr>
              <a:t>L small</a:t>
            </a:r>
          </a:p>
          <a:p>
            <a:r>
              <a:rPr lang="en-US" sz="1800" dirty="0">
                <a:solidFill>
                  <a:srgbClr val="000090"/>
                </a:solidFill>
                <a:latin typeface="Arial" charset="0"/>
              </a:rPr>
              <a:t>  </a:t>
            </a:r>
            <a:r>
              <a:rPr lang="en-US" sz="1500" dirty="0">
                <a:solidFill>
                  <a:srgbClr val="000090"/>
                </a:solidFill>
                <a:latin typeface="Arial" charset="0"/>
              </a:rPr>
              <a:t>Strong focusing</a:t>
            </a:r>
          </a:p>
          <a:p>
            <a:r>
              <a:rPr lang="en-US" sz="1500" dirty="0">
                <a:solidFill>
                  <a:srgbClr val="000090"/>
                </a:solidFill>
                <a:latin typeface="Arial" charset="0"/>
              </a:rPr>
              <a:t>  Smaller magnets</a:t>
            </a:r>
          </a:p>
          <a:p>
            <a:r>
              <a:rPr lang="en-US" sz="1500" dirty="0">
                <a:solidFill>
                  <a:srgbClr val="000090"/>
                </a:solidFill>
                <a:latin typeface="Arial" charset="0"/>
              </a:rPr>
              <a:t>  Less expensive accelerator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35576" y="5927113"/>
            <a:ext cx="58397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[</a:t>
            </a:r>
            <a:r>
              <a:rPr lang="en-US" sz="1400" dirty="0" err="1" smtClean="0">
                <a:latin typeface="Arial"/>
                <a:cs typeface="Arial"/>
              </a:rPr>
              <a:t>deg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247" y="3520073"/>
            <a:ext cx="152400" cy="30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7617470" y="3069781"/>
            <a:ext cx="1724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Here there be dragons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940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 (We) Are Here</a:t>
            </a:r>
          </a:p>
        </p:txBody>
      </p:sp>
      <p:pic>
        <p:nvPicPr>
          <p:cNvPr id="4" name="Content Placeholder 3" descr="Screen Shot 2018-02-15 at 4.16.4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" b="1909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 bwMode="auto">
          <a:xfrm>
            <a:off x="685800" y="4267200"/>
            <a:ext cx="7772400" cy="3048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91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FODO Beta Function, Betatron Motion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685800" y="3276600"/>
            <a:ext cx="8077200" cy="28194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This is a picture of a FODO lattice, showing contours of since the particle motion goes like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This also shows a particle oscillating through the lattice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Note that            provides an 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“</a:t>
            </a:r>
            <a:r>
              <a:rPr lang="en-US" sz="2000" dirty="0">
                <a:latin typeface="Arial" charset="0"/>
                <a:ea typeface="ＭＳ Ｐゴシック" charset="0"/>
              </a:rPr>
              <a:t>envelope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”</a:t>
            </a:r>
            <a:r>
              <a:rPr lang="en-US" sz="2000" dirty="0">
                <a:latin typeface="Arial" charset="0"/>
                <a:ea typeface="ＭＳ Ｐゴシック" charset="0"/>
              </a:rPr>
              <a:t> for particle oscillations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           is sometimes called the envelope function for the lattice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Min beta is at defocusing quads, max beta is at focusing quads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6.5 periodic FODO cells per betatron oscillation</a:t>
            </a: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762000"/>
            <a:ext cx="6046788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8300" y="3330575"/>
            <a:ext cx="9271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774" name="Straight Connector 6"/>
          <p:cNvCxnSpPr>
            <a:cxnSpLocks noChangeShapeType="1"/>
          </p:cNvCxnSpPr>
          <p:nvPr/>
        </p:nvCxnSpPr>
        <p:spPr bwMode="auto">
          <a:xfrm rot="10800000" flipH="1">
            <a:off x="1447800" y="1997075"/>
            <a:ext cx="61229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5" name="TextBox 16"/>
          <p:cNvSpPr txBox="1">
            <a:spLocks noChangeArrowheads="1"/>
          </p:cNvSpPr>
          <p:nvPr/>
        </p:nvSpPr>
        <p:spPr bwMode="auto">
          <a:xfrm>
            <a:off x="7620000" y="1828800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design trajectory</a:t>
            </a:r>
          </a:p>
        </p:txBody>
      </p:sp>
      <p:sp>
        <p:nvSpPr>
          <p:cNvPr id="32776" name="TextBox 16"/>
          <p:cNvSpPr txBox="1">
            <a:spLocks noChangeArrowheads="1"/>
          </p:cNvSpPr>
          <p:nvPr/>
        </p:nvSpPr>
        <p:spPr bwMode="auto">
          <a:xfrm>
            <a:off x="304800" y="1066800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Betatron motion</a:t>
            </a:r>
          </a:p>
          <a:p>
            <a:r>
              <a:rPr lang="en-US" sz="1400">
                <a:latin typeface="Arial" charset="0"/>
              </a:rPr>
              <a:t>trajectory</a:t>
            </a:r>
          </a:p>
        </p:txBody>
      </p:sp>
      <p:pic>
        <p:nvPicPr>
          <p:cNvPr id="32779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3025" y="4406900"/>
            <a:ext cx="711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2138" y="4762500"/>
            <a:ext cx="64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7165" y="2506345"/>
            <a:ext cx="1131570" cy="18161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752" y="5943600"/>
            <a:ext cx="2961640" cy="29337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605" y="3683343"/>
            <a:ext cx="3340101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63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Example: RHIC FODO Lattice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685800" y="3560763"/>
            <a:ext cx="7772400" cy="2535237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1/6 of one of two RHIC synchrotron rings, injection lattice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FODO cell length is about L=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30 m</a:t>
            </a:r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Phase advance per FODO cell is about </a:t>
            </a: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79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2611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16"/>
          <p:cNvSpPr txBox="1">
            <a:spLocks noChangeArrowheads="1"/>
          </p:cNvSpPr>
          <p:nvPr/>
        </p:nvSpPr>
        <p:spPr bwMode="auto">
          <a:xfrm>
            <a:off x="3579813" y="1752600"/>
            <a:ext cx="990600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Horizontal</a:t>
            </a:r>
          </a:p>
        </p:txBody>
      </p:sp>
      <p:sp>
        <p:nvSpPr>
          <p:cNvPr id="33798" name="TextBox 16"/>
          <p:cNvSpPr txBox="1">
            <a:spLocks noChangeArrowheads="1"/>
          </p:cNvSpPr>
          <p:nvPr/>
        </p:nvSpPr>
        <p:spPr bwMode="auto">
          <a:xfrm>
            <a:off x="4722813" y="1752600"/>
            <a:ext cx="763587" cy="30797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Vertical</a:t>
            </a:r>
          </a:p>
        </p:txBody>
      </p:sp>
      <p:sp>
        <p:nvSpPr>
          <p:cNvPr id="33802" name="TextBox 9"/>
          <p:cNvSpPr txBox="1">
            <a:spLocks noChangeArrowheads="1"/>
          </p:cNvSpPr>
          <p:nvPr/>
        </p:nvSpPr>
        <p:spPr bwMode="auto">
          <a:xfrm>
            <a:off x="6934200" y="5257800"/>
            <a:ext cx="44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ym typeface="Wingdings" charset="0"/>
              </a:rPr>
              <a:t></a:t>
            </a:r>
            <a:endParaRPr lang="en-US"/>
          </a:p>
        </p:txBody>
      </p:sp>
      <p:sp>
        <p:nvSpPr>
          <p:cNvPr id="33803" name="TextBox 10"/>
          <p:cNvSpPr txBox="1">
            <a:spLocks noChangeArrowheads="1"/>
          </p:cNvSpPr>
          <p:nvPr/>
        </p:nvSpPr>
        <p:spPr bwMode="auto">
          <a:xfrm>
            <a:off x="2362200" y="1136650"/>
            <a:ext cx="12954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low-beta insertion</a:t>
            </a:r>
          </a:p>
        </p:txBody>
      </p:sp>
      <p:sp>
        <p:nvSpPr>
          <p:cNvPr id="33804" name="TextBox 16"/>
          <p:cNvSpPr txBox="1">
            <a:spLocks noChangeArrowheads="1"/>
          </p:cNvSpPr>
          <p:nvPr/>
        </p:nvSpPr>
        <p:spPr bwMode="auto">
          <a:xfrm>
            <a:off x="4208463" y="209550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FODO</a:t>
            </a:r>
          </a:p>
        </p:txBody>
      </p:sp>
      <p:cxnSp>
        <p:nvCxnSpPr>
          <p:cNvPr id="33805" name="Straight Arrow Connector 13"/>
          <p:cNvCxnSpPr>
            <a:cxnSpLocks noChangeShapeType="1"/>
          </p:cNvCxnSpPr>
          <p:nvPr/>
        </p:nvCxnSpPr>
        <p:spPr bwMode="auto">
          <a:xfrm rot="5400000">
            <a:off x="2362200" y="1447800"/>
            <a:ext cx="3810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06" name="Straight Arrow Connector 15"/>
          <p:cNvCxnSpPr>
            <a:cxnSpLocks noChangeShapeType="1"/>
          </p:cNvCxnSpPr>
          <p:nvPr/>
        </p:nvCxnSpPr>
        <p:spPr bwMode="auto">
          <a:xfrm>
            <a:off x="6530975" y="1374775"/>
            <a:ext cx="468313" cy="2476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7" name="TextBox 18"/>
          <p:cNvSpPr txBox="1">
            <a:spLocks noChangeArrowheads="1"/>
          </p:cNvSpPr>
          <p:nvPr/>
        </p:nvSpPr>
        <p:spPr bwMode="auto">
          <a:xfrm>
            <a:off x="5791200" y="1143000"/>
            <a:ext cx="12954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low-beta insertion</a:t>
            </a:r>
          </a:p>
        </p:txBody>
      </p:sp>
      <p:sp>
        <p:nvSpPr>
          <p:cNvPr id="33808" name="TextBox 19"/>
          <p:cNvSpPr txBox="1">
            <a:spLocks noChangeArrowheads="1"/>
          </p:cNvSpPr>
          <p:nvPr/>
        </p:nvSpPr>
        <p:spPr bwMode="auto">
          <a:xfrm>
            <a:off x="6194425" y="1828800"/>
            <a:ext cx="815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latin typeface="Arial" charset="0"/>
              </a:rPr>
              <a:t>matching</a:t>
            </a:r>
          </a:p>
        </p:txBody>
      </p:sp>
      <p:cxnSp>
        <p:nvCxnSpPr>
          <p:cNvPr id="33809" name="Straight Arrow Connector 21"/>
          <p:cNvCxnSpPr>
            <a:cxnSpLocks noChangeShapeType="1"/>
          </p:cNvCxnSpPr>
          <p:nvPr/>
        </p:nvCxnSpPr>
        <p:spPr bwMode="auto">
          <a:xfrm rot="16200000" flipH="1">
            <a:off x="6449219" y="2143919"/>
            <a:ext cx="315912" cy="1143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424" y="4428181"/>
            <a:ext cx="2222500" cy="2540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0" y="4826000"/>
            <a:ext cx="3289300" cy="5842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900" y="5511800"/>
            <a:ext cx="3365500" cy="584200"/>
          </a:xfrm>
          <a:prstGeom prst="rect">
            <a:avLst/>
          </a:prstGeom>
        </p:spPr>
      </p:pic>
      <p:cxnSp>
        <p:nvCxnSpPr>
          <p:cNvPr id="21" name="Straight Arrow Connector 21"/>
          <p:cNvCxnSpPr>
            <a:cxnSpLocks noChangeShapeType="1"/>
          </p:cNvCxnSpPr>
          <p:nvPr/>
        </p:nvCxnSpPr>
        <p:spPr bwMode="auto">
          <a:xfrm>
            <a:off x="1664691" y="549155"/>
            <a:ext cx="514852" cy="24025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19"/>
          <p:cNvSpPr txBox="1">
            <a:spLocks noChangeArrowheads="1"/>
          </p:cNvSpPr>
          <p:nvPr/>
        </p:nvSpPr>
        <p:spPr bwMode="auto">
          <a:xfrm>
            <a:off x="762000" y="436702"/>
            <a:ext cx="90062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 smtClean="0">
                <a:latin typeface="Arial" charset="0"/>
              </a:rPr>
              <a:t>quadrupoles</a:t>
            </a:r>
            <a:endParaRPr lang="en-US" sz="1200" dirty="0">
              <a:latin typeface="Arial" charset="0"/>
            </a:endParaRPr>
          </a:p>
        </p:txBody>
      </p:sp>
      <p:cxnSp>
        <p:nvCxnSpPr>
          <p:cNvPr id="25" name="Straight Arrow Connector 21"/>
          <p:cNvCxnSpPr>
            <a:cxnSpLocks noChangeShapeType="1"/>
          </p:cNvCxnSpPr>
          <p:nvPr/>
        </p:nvCxnSpPr>
        <p:spPr bwMode="auto">
          <a:xfrm flipH="1">
            <a:off x="5867402" y="695024"/>
            <a:ext cx="1349118" cy="29557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Box 19"/>
          <p:cNvSpPr txBox="1">
            <a:spLocks noChangeArrowheads="1"/>
          </p:cNvSpPr>
          <p:nvPr/>
        </p:nvSpPr>
        <p:spPr bwMode="auto">
          <a:xfrm>
            <a:off x="7069438" y="568753"/>
            <a:ext cx="90062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 smtClean="0">
                <a:latin typeface="Arial" charset="0"/>
              </a:rPr>
              <a:t>dipoles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011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ChangeArrowheads="1"/>
          </p:cNvSpPr>
          <p:nvPr/>
        </p:nvSpPr>
        <p:spPr bwMode="auto">
          <a:xfrm>
            <a:off x="906463" y="5140325"/>
            <a:ext cx="7591425" cy="1031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Propagating Lattice Parameters</a:t>
            </a:r>
          </a:p>
        </p:txBody>
      </p:sp>
      <p:sp>
        <p:nvSpPr>
          <p:cNvPr id="34820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0292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If I have                   and I have the transport matrix       that transports particles from            , how do I find the new lattice parameters                  ?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The J(s) matrices at s</a:t>
            </a:r>
            <a:r>
              <a:rPr lang="en-US" baseline="-25000" dirty="0">
                <a:latin typeface="Arial" charset="0"/>
                <a:ea typeface="ＭＳ Ｐゴシック" charset="0"/>
              </a:rPr>
              <a:t>1</a:t>
            </a:r>
            <a:r>
              <a:rPr lang="en-US" dirty="0">
                <a:latin typeface="Arial" charset="0"/>
                <a:ea typeface="ＭＳ Ｐゴシック" charset="0"/>
              </a:rPr>
              <a:t>, s</a:t>
            </a:r>
            <a:r>
              <a:rPr lang="en-US" baseline="-25000" dirty="0">
                <a:latin typeface="Arial" charset="0"/>
                <a:ea typeface="ＭＳ Ｐゴシック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</a:rPr>
              <a:t> are related by</a:t>
            </a: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Then expand, using det M=</a:t>
            </a:r>
            <a:r>
              <a:rPr lang="en-US" dirty="0" smtClean="0">
                <a:latin typeface="Arial" charset="0"/>
                <a:ea typeface="ＭＳ Ｐゴシック" charset="0"/>
              </a:rPr>
              <a:t>1</a:t>
            </a: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800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	</a:t>
            </a:r>
            <a:r>
              <a:rPr lang="en-US" dirty="0" smtClean="0">
                <a:latin typeface="Arial" charset="0"/>
                <a:ea typeface="ＭＳ Ｐゴシック" charset="0"/>
              </a:rPr>
              <a:t>Quadratic: Lattice elements repeat themselves for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34821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1004110"/>
            <a:ext cx="1270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513" y="1426385"/>
            <a:ext cx="8382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0138" y="1048560"/>
            <a:ext cx="1028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5263" y="1686735"/>
            <a:ext cx="1270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201862"/>
            <a:ext cx="895032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3013" y="3352800"/>
            <a:ext cx="3860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2819400"/>
            <a:ext cx="15176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4410075"/>
            <a:ext cx="89979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5194300"/>
            <a:ext cx="74549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443" y="6267450"/>
            <a:ext cx="1005840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48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==========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What’s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Ellipse? ==========</a:t>
            </a:r>
          </a:p>
        </p:txBody>
      </p:sp>
      <p:pic>
        <p:nvPicPr>
          <p:cNvPr id="35843" name="fodo1Bend.gif" descr="/Users/satogata/Teaching/movie/fodo1Bend.gif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838200"/>
            <a:ext cx="8991600" cy="4495800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85800" y="5327650"/>
            <a:ext cx="77724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charset="2"/>
              <a:buChar char="§"/>
              <a:defRPr/>
            </a:pPr>
            <a:r>
              <a:rPr lang="en-US" sz="2200" kern="0" dirty="0">
                <a:latin typeface="Arial"/>
                <a:ea typeface="ＭＳ Ｐゴシック" charset="-128"/>
                <a:cs typeface="ＭＳ Ｐゴシック" charset="-128"/>
              </a:rPr>
              <a:t>Area of an ellipse that envelops a given percentage of the beam particles in phase space is related to the </a:t>
            </a:r>
            <a:r>
              <a:rPr lang="en-US" sz="2200" b="1" kern="0" dirty="0">
                <a:latin typeface="Arial"/>
                <a:ea typeface="ＭＳ Ｐゴシック" charset="-128"/>
                <a:cs typeface="ＭＳ Ｐゴシック" charset="-128"/>
              </a:rPr>
              <a:t>emittance</a:t>
            </a:r>
            <a:endParaRPr lang="en-US" sz="2200" kern="0" dirty="0">
              <a:latin typeface="Arial"/>
              <a:ea typeface="ＭＳ Ｐゴシック" charset="-128"/>
              <a:cs typeface="ＭＳ Ｐゴシック" charset="-128"/>
            </a:endParaRPr>
          </a:p>
          <a:p>
            <a:pPr marL="800100" lvl="1" indent="-342900">
              <a:spcBef>
                <a:spcPct val="20000"/>
              </a:spcBef>
              <a:defRPr/>
            </a:pPr>
            <a:r>
              <a:rPr lang="en-US" sz="2200" kern="0" dirty="0">
                <a:latin typeface="Arial"/>
                <a:ea typeface="ＭＳ Ｐゴシック" charset="-128"/>
                <a:cs typeface="ＭＳ Ｐゴシック" charset="-128"/>
              </a:rPr>
              <a:t>  </a:t>
            </a:r>
            <a:r>
              <a:rPr lang="en-US" sz="2000" kern="0" dirty="0">
                <a:solidFill>
                  <a:schemeClr val="accent6"/>
                </a:solidFill>
                <a:latin typeface="Arial"/>
                <a:ea typeface="ＭＳ Ｐゴシック" charset="-128"/>
                <a:cs typeface="ＭＳ Ｐゴシック" charset="-128"/>
              </a:rPr>
              <a:t>We can express this in terms of our lattice functions!</a:t>
            </a:r>
          </a:p>
        </p:txBody>
      </p:sp>
    </p:spTree>
    <p:extLst>
      <p:ext uri="{BB962C8B-B14F-4D97-AF65-F5344CB8AC3E}">
        <p14:creationId xmlns:p14="http://schemas.microsoft.com/office/powerpoint/2010/main" val="1052624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8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58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584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ChangeArrowheads="1"/>
          </p:cNvSpPr>
          <p:nvPr/>
        </p:nvSpPr>
        <p:spPr bwMode="auto">
          <a:xfrm>
            <a:off x="2540000" y="2301875"/>
            <a:ext cx="3990975" cy="409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Invariants and Ellipses</a:t>
            </a:r>
          </a:p>
        </p:txBody>
      </p:sp>
      <p:sp>
        <p:nvSpPr>
          <p:cNvPr id="36868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924800" cy="45720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We assumed A was constant, an </a:t>
            </a:r>
            <a:r>
              <a:rPr lang="en-US" sz="2200" b="1" dirty="0">
                <a:latin typeface="Arial" charset="0"/>
                <a:ea typeface="ＭＳ Ｐゴシック" charset="0"/>
                <a:cs typeface="ＭＳ Ｐゴシック" charset="0"/>
              </a:rPr>
              <a:t>invariant of the motion</a:t>
            </a: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A can be expressed in terms of initial coordinates to find</a:t>
            </a: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This is known as the </a:t>
            </a:r>
            <a:r>
              <a:rPr lang="en-US" sz="2000" b="1" dirty="0">
                <a:latin typeface="Arial" charset="0"/>
                <a:ea typeface="ＭＳ Ｐゴシック" charset="0"/>
              </a:rPr>
              <a:t>Courant-Snyder invariant</a:t>
            </a:r>
            <a:r>
              <a:rPr lang="en-US" sz="2000" dirty="0">
                <a:latin typeface="Arial" charset="0"/>
                <a:ea typeface="ＭＳ Ｐゴシック" charset="0"/>
              </a:rPr>
              <a:t>: for all s,</a:t>
            </a:r>
            <a:endParaRPr lang="en-US" sz="2000" b="1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b="1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Similar to total energy of a simple harmonic oscillator</a:t>
            </a: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      looks like an elliptical area in           phase space</a:t>
            </a: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Our matrices look like scaled rotations (ellipses) in phase space</a:t>
            </a:r>
          </a:p>
        </p:txBody>
      </p:sp>
      <p:pic>
        <p:nvPicPr>
          <p:cNvPr id="36869" name="Picture 3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73" r="7932"/>
          <a:stretch>
            <a:fillRect/>
          </a:stretch>
        </p:blipFill>
        <p:spPr bwMode="auto">
          <a:xfrm>
            <a:off x="2847975" y="1028700"/>
            <a:ext cx="34226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2362200"/>
            <a:ext cx="3848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8100" y="3835400"/>
            <a:ext cx="2667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5538" y="3804937"/>
            <a:ext cx="63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3048000"/>
            <a:ext cx="495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66700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6" name="TextBox 11"/>
          <p:cNvSpPr txBox="1">
            <a:spLocks noChangeArrowheads="1"/>
          </p:cNvSpPr>
          <p:nvPr/>
        </p:nvSpPr>
        <p:spPr bwMode="auto">
          <a:xfrm>
            <a:off x="2212975" y="4659313"/>
            <a:ext cx="4540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s=s</a:t>
            </a:r>
            <a:r>
              <a:rPr lang="en-US" sz="1200" baseline="-25000">
                <a:latin typeface="Arial" charset="0"/>
              </a:rPr>
              <a:t>0</a:t>
            </a:r>
            <a:endParaRPr lang="en-US" sz="1200">
              <a:latin typeface="Arial" charset="0"/>
            </a:endParaRPr>
          </a:p>
        </p:txBody>
      </p:sp>
      <p:pic>
        <p:nvPicPr>
          <p:cNvPr id="36877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4495800"/>
            <a:ext cx="2122488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8" name="TextBox 13"/>
          <p:cNvSpPr txBox="1">
            <a:spLocks noChangeArrowheads="1"/>
          </p:cNvSpPr>
          <p:nvPr/>
        </p:nvSpPr>
        <p:spPr bwMode="auto">
          <a:xfrm>
            <a:off x="4038600" y="4659313"/>
            <a:ext cx="5984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s=s</a:t>
            </a:r>
            <a:r>
              <a:rPr lang="en-US" sz="1200" baseline="-25000">
                <a:latin typeface="Arial" charset="0"/>
              </a:rPr>
              <a:t>0</a:t>
            </a:r>
            <a:r>
              <a:rPr lang="en-US" sz="1200">
                <a:latin typeface="Arial" charset="0"/>
              </a:rPr>
              <a:t>+C</a:t>
            </a:r>
          </a:p>
        </p:txBody>
      </p:sp>
      <p:pic>
        <p:nvPicPr>
          <p:cNvPr id="36879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4495800"/>
            <a:ext cx="2122488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0" name="TextBox 15"/>
          <p:cNvSpPr txBox="1">
            <a:spLocks noChangeArrowheads="1"/>
          </p:cNvSpPr>
          <p:nvPr/>
        </p:nvSpPr>
        <p:spPr bwMode="auto">
          <a:xfrm>
            <a:off x="5943600" y="4659313"/>
            <a:ext cx="6746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s=s</a:t>
            </a:r>
            <a:r>
              <a:rPr lang="en-US" sz="1200" baseline="-25000">
                <a:latin typeface="Arial" charset="0"/>
              </a:rPr>
              <a:t>0</a:t>
            </a:r>
            <a:r>
              <a:rPr lang="en-US" sz="1200">
                <a:latin typeface="Arial" charset="0"/>
              </a:rPr>
              <a:t>+2C</a:t>
            </a:r>
          </a:p>
        </p:txBody>
      </p:sp>
      <p:pic>
        <p:nvPicPr>
          <p:cNvPr id="36881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4495800"/>
            <a:ext cx="2122488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2" name="TextBox 17"/>
          <p:cNvSpPr txBox="1">
            <a:spLocks noChangeArrowheads="1"/>
          </p:cNvSpPr>
          <p:nvPr/>
        </p:nvSpPr>
        <p:spPr bwMode="auto">
          <a:xfrm>
            <a:off x="7924800" y="4659313"/>
            <a:ext cx="6746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s=s</a:t>
            </a:r>
            <a:r>
              <a:rPr lang="en-US" sz="1200" baseline="-25000">
                <a:latin typeface="Arial" charset="0"/>
              </a:rPr>
              <a:t>0</a:t>
            </a:r>
            <a:r>
              <a:rPr lang="en-US" sz="1200">
                <a:latin typeface="Arial" charset="0"/>
              </a:rPr>
              <a:t>+3C</a:t>
            </a:r>
          </a:p>
        </p:txBody>
      </p:sp>
      <p:sp>
        <p:nvSpPr>
          <p:cNvPr id="36883" name="Oval 18"/>
          <p:cNvSpPr>
            <a:spLocks noChangeArrowheads="1"/>
          </p:cNvSpPr>
          <p:nvPr/>
        </p:nvSpPr>
        <p:spPr bwMode="auto">
          <a:xfrm>
            <a:off x="1651000" y="5048250"/>
            <a:ext cx="95250" cy="841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4" name="Oval 19"/>
          <p:cNvSpPr>
            <a:spLocks noChangeArrowheads="1"/>
          </p:cNvSpPr>
          <p:nvPr/>
        </p:nvSpPr>
        <p:spPr bwMode="auto">
          <a:xfrm>
            <a:off x="3460750" y="5149850"/>
            <a:ext cx="95250" cy="841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5" name="Oval 20"/>
          <p:cNvSpPr>
            <a:spLocks noChangeArrowheads="1"/>
          </p:cNvSpPr>
          <p:nvPr/>
        </p:nvSpPr>
        <p:spPr bwMode="auto">
          <a:xfrm>
            <a:off x="5943600" y="5549900"/>
            <a:ext cx="95250" cy="841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6" name="Oval 21"/>
          <p:cNvSpPr>
            <a:spLocks noChangeArrowheads="1"/>
          </p:cNvSpPr>
          <p:nvPr/>
        </p:nvSpPr>
        <p:spPr bwMode="auto">
          <a:xfrm>
            <a:off x="7962900" y="5378450"/>
            <a:ext cx="95250" cy="841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ChangeArrowheads="1"/>
          </p:cNvSpPr>
          <p:nvPr/>
        </p:nvSpPr>
        <p:spPr bwMode="auto">
          <a:xfrm>
            <a:off x="1700213" y="2406650"/>
            <a:ext cx="5938837" cy="4476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Emittance</a:t>
            </a:r>
          </a:p>
        </p:txBody>
      </p:sp>
      <p:sp>
        <p:nvSpPr>
          <p:cNvPr id="3789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The area of the ellipse inscribed by any given particle in phase space as it travels through our accelerator is called the </a:t>
            </a:r>
            <a:r>
              <a:rPr lang="en-US" sz="2200" b="1" dirty="0">
                <a:latin typeface="Arial" charset="0"/>
                <a:ea typeface="ＭＳ Ｐゴシック" charset="0"/>
                <a:cs typeface="ＭＳ Ｐゴシック" charset="0"/>
              </a:rPr>
              <a:t>emittance   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: it is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“constant” and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given by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Emittance is often quoted as the area of the ellipse that would contain a certain fraction of all (Gaussian) beam particles</a:t>
            </a: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e.g. RMS emittance contains 39% of 2D beam particles</a:t>
            </a: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Related to RMS beam size</a:t>
            </a: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    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RMS </a:t>
            </a:r>
            <a:r>
              <a:rPr lang="en-US" sz="2000" dirty="0">
                <a:latin typeface="Arial" charset="0"/>
                <a:ea typeface="ＭＳ Ｐゴシック" charset="0"/>
              </a:rPr>
              <a:t>beam size depends on s! </a:t>
            </a: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RMS emittance convention is fairly standard</a:t>
            </a: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    for electron rings, with units of mm-mrad</a:t>
            </a:r>
          </a:p>
        </p:txBody>
      </p:sp>
      <p:pic>
        <p:nvPicPr>
          <p:cNvPr id="37893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4188" y="2482850"/>
            <a:ext cx="5829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4019" y="1880286"/>
            <a:ext cx="1476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9876" y="4182419"/>
            <a:ext cx="635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4419600"/>
            <a:ext cx="1943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7066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4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7239000" y="5105400"/>
            <a:ext cx="1388108" cy="40514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Adiabatic Damping and Normalized Emittance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But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we introduce electric fields when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we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accelerate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When we accelerate, invariant emittance is not invariant!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We are defining areas in            phase space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The definition of x 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doesn</a:t>
            </a:r>
            <a:r>
              <a:rPr lang="en-US" dirty="0" smtClean="0">
                <a:latin typeface="Arial" charset="0"/>
                <a:ea typeface="ＭＳ Ｐゴシック" charset="0"/>
              </a:rPr>
              <a:t>’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t </a:t>
            </a:r>
            <a:r>
              <a:rPr lang="en-US" sz="2000" dirty="0">
                <a:latin typeface="Arial" charset="0"/>
                <a:ea typeface="ＭＳ Ｐゴシック" charset="0"/>
              </a:rPr>
              <a:t>change as we accelerate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But                                    </a:t>
            </a:r>
            <a:r>
              <a:rPr lang="en-US" sz="2000" b="1" dirty="0">
                <a:latin typeface="Arial" charset="0"/>
                <a:ea typeface="ＭＳ Ｐゴシック" charset="0"/>
              </a:rPr>
              <a:t>does</a:t>
            </a:r>
            <a:r>
              <a:rPr lang="en-US" sz="2000" dirty="0">
                <a:latin typeface="Arial" charset="0"/>
                <a:ea typeface="ＭＳ Ｐゴシック" charset="0"/>
              </a:rPr>
              <a:t> since      changes!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     scales with relativistic beta, gamma: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This has the effect of compressing 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x</a:t>
            </a:r>
            <a:r>
              <a:rPr lang="en-US" dirty="0" smtClean="0">
                <a:latin typeface="Arial" charset="0"/>
                <a:ea typeface="ＭＳ Ｐゴシック" charset="0"/>
              </a:rPr>
              <a:t>’ 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phase </a:t>
            </a:r>
            <a:r>
              <a:rPr lang="en-US" sz="2000" dirty="0">
                <a:latin typeface="Arial" charset="0"/>
                <a:ea typeface="ＭＳ Ｐゴシック" charset="0"/>
              </a:rPr>
              <a:t>space by</a:t>
            </a: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000" b="1" dirty="0">
                <a:latin typeface="Arial" charset="0"/>
                <a:ea typeface="ＭＳ Ｐゴシック" charset="0"/>
              </a:rPr>
              <a:t>Normalized emittance </a:t>
            </a:r>
            <a:r>
              <a:rPr lang="en-US" sz="2000" dirty="0">
                <a:latin typeface="Arial" charset="0"/>
                <a:ea typeface="ＭＳ Ｐゴシック" charset="0"/>
              </a:rPr>
              <a:t>is the invariant in this case</a:t>
            </a:r>
          </a:p>
          <a:p>
            <a:pPr lvl="2"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</a:rPr>
              <a:t>unnormalized emittance goes down as we accelerate</a:t>
            </a:r>
          </a:p>
          <a:p>
            <a:pPr lvl="2"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</a:rPr>
              <a:t>This is called </a:t>
            </a:r>
            <a:r>
              <a:rPr lang="en-US" sz="1800" b="1" dirty="0">
                <a:latin typeface="Arial" charset="0"/>
                <a:ea typeface="ＭＳ Ｐゴシック" charset="0"/>
              </a:rPr>
              <a:t>adiabatic damping</a:t>
            </a:r>
            <a:r>
              <a:rPr lang="en-US" sz="1800" dirty="0">
                <a:latin typeface="Arial" charset="0"/>
                <a:ea typeface="ＭＳ Ｐゴシック" charset="0"/>
              </a:rPr>
              <a:t>, important in, e.g., linacs</a:t>
            </a:r>
          </a:p>
        </p:txBody>
      </p:sp>
      <p:pic>
        <p:nvPicPr>
          <p:cNvPr id="38917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0700" y="1854543"/>
            <a:ext cx="698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605431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5800" y="2692743"/>
            <a:ext cx="2540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6063" y="3073743"/>
            <a:ext cx="2540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3657600"/>
            <a:ext cx="20764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3836987"/>
            <a:ext cx="20764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49" y="3989387"/>
            <a:ext cx="2076451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646" y="2982296"/>
            <a:ext cx="1066800" cy="2921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200" y="3359704"/>
            <a:ext cx="355600" cy="2921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600" y="5150112"/>
            <a:ext cx="11938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31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Phase Space Ellipse Geography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685800" y="3657600"/>
            <a:ext cx="7772400" cy="24384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Now we can figure out some things from a phase space ellipse at a given s coordinate:</a:t>
            </a:r>
          </a:p>
        </p:txBody>
      </p:sp>
      <p:pic>
        <p:nvPicPr>
          <p:cNvPr id="399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762000"/>
            <a:ext cx="381635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941" name="Straight Connector 5"/>
          <p:cNvCxnSpPr>
            <a:cxnSpLocks noChangeShapeType="1"/>
          </p:cNvCxnSpPr>
          <p:nvPr/>
        </p:nvCxnSpPr>
        <p:spPr bwMode="auto">
          <a:xfrm flipV="1">
            <a:off x="3294063" y="1928813"/>
            <a:ext cx="2644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2" name="Straight Connector 10"/>
          <p:cNvCxnSpPr>
            <a:cxnSpLocks noChangeShapeType="1"/>
          </p:cNvCxnSpPr>
          <p:nvPr/>
        </p:nvCxnSpPr>
        <p:spPr bwMode="auto">
          <a:xfrm rot="16200000" flipH="1">
            <a:off x="3579813" y="1928813"/>
            <a:ext cx="2073275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3" name="Straight Connector 13"/>
          <p:cNvCxnSpPr>
            <a:cxnSpLocks noChangeShapeType="1"/>
          </p:cNvCxnSpPr>
          <p:nvPr/>
        </p:nvCxnSpPr>
        <p:spPr bwMode="auto">
          <a:xfrm rot="16200000" flipH="1">
            <a:off x="4722019" y="2296319"/>
            <a:ext cx="773112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4" name="Straight Connector 16"/>
          <p:cNvCxnSpPr>
            <a:cxnSpLocks noChangeShapeType="1"/>
          </p:cNvCxnSpPr>
          <p:nvPr/>
        </p:nvCxnSpPr>
        <p:spPr bwMode="auto">
          <a:xfrm rot="16200000" flipH="1">
            <a:off x="4473576" y="2314575"/>
            <a:ext cx="73501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5" name="Straight Connector 19"/>
          <p:cNvCxnSpPr>
            <a:cxnSpLocks noChangeShapeType="1"/>
          </p:cNvCxnSpPr>
          <p:nvPr/>
        </p:nvCxnSpPr>
        <p:spPr bwMode="auto">
          <a:xfrm>
            <a:off x="4621213" y="1738313"/>
            <a:ext cx="8413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6" name="Straight Connector 22"/>
          <p:cNvCxnSpPr>
            <a:cxnSpLocks noChangeShapeType="1"/>
          </p:cNvCxnSpPr>
          <p:nvPr/>
        </p:nvCxnSpPr>
        <p:spPr bwMode="auto">
          <a:xfrm>
            <a:off x="4181475" y="1498600"/>
            <a:ext cx="1281113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7" name="TextBox 25"/>
          <p:cNvSpPr txBox="1">
            <a:spLocks noChangeArrowheads="1"/>
          </p:cNvSpPr>
          <p:nvPr/>
        </p:nvSpPr>
        <p:spPr bwMode="auto">
          <a:xfrm>
            <a:off x="4994275" y="2706688"/>
            <a:ext cx="2603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x2</a:t>
            </a:r>
          </a:p>
        </p:txBody>
      </p:sp>
      <p:sp>
        <p:nvSpPr>
          <p:cNvPr id="39948" name="TextBox 26"/>
          <p:cNvSpPr txBox="1">
            <a:spLocks noChangeArrowheads="1"/>
          </p:cNvSpPr>
          <p:nvPr/>
        </p:nvSpPr>
        <p:spPr bwMode="auto">
          <a:xfrm>
            <a:off x="4697413" y="2697163"/>
            <a:ext cx="2603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x1</a:t>
            </a:r>
          </a:p>
        </p:txBody>
      </p:sp>
      <p:sp>
        <p:nvSpPr>
          <p:cNvPr id="39949" name="TextBox 27"/>
          <p:cNvSpPr txBox="1">
            <a:spLocks noChangeArrowheads="1"/>
          </p:cNvSpPr>
          <p:nvPr/>
        </p:nvSpPr>
        <p:spPr bwMode="auto">
          <a:xfrm>
            <a:off x="5518150" y="1646238"/>
            <a:ext cx="2603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y1</a:t>
            </a:r>
          </a:p>
        </p:txBody>
      </p:sp>
      <p:sp>
        <p:nvSpPr>
          <p:cNvPr id="39950" name="TextBox 28"/>
          <p:cNvSpPr txBox="1">
            <a:spLocks noChangeArrowheads="1"/>
          </p:cNvSpPr>
          <p:nvPr/>
        </p:nvSpPr>
        <p:spPr bwMode="auto">
          <a:xfrm>
            <a:off x="5499100" y="1416050"/>
            <a:ext cx="2603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y2</a:t>
            </a:r>
          </a:p>
        </p:txBody>
      </p:sp>
      <p:pic>
        <p:nvPicPr>
          <p:cNvPr id="39951" name="Picture 2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5138" y="4657725"/>
            <a:ext cx="1879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2" name="Picture 3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7575" y="4648200"/>
            <a:ext cx="1752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3" name="Picture 3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1013" y="5376863"/>
            <a:ext cx="1866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4" name="Picture 3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5410200"/>
            <a:ext cx="1714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966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ChangeArrowheads="1"/>
          </p:cNvSpPr>
          <p:nvPr/>
        </p:nvSpPr>
        <p:spPr bwMode="auto">
          <a:xfrm>
            <a:off x="2663825" y="3905250"/>
            <a:ext cx="3838575" cy="7635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Rings and Tunes</a:t>
            </a:r>
          </a:p>
        </p:txBody>
      </p:sp>
      <p:sp>
        <p:nvSpPr>
          <p:cNvPr id="40964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1054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A synchrotron is by definition a periodic focusing system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It is very likely made up of many smaller periodic regions too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We can write down a periodic </a:t>
            </a:r>
            <a:r>
              <a:rPr lang="en-US" sz="2000" b="1" dirty="0">
                <a:latin typeface="Arial" charset="0"/>
                <a:ea typeface="ＭＳ Ｐゴシック" charset="0"/>
              </a:rPr>
              <a:t>one-turn matrix</a:t>
            </a:r>
            <a:r>
              <a:rPr lang="en-US" sz="2000" dirty="0">
                <a:latin typeface="Arial" charset="0"/>
                <a:ea typeface="ＭＳ Ｐゴシック" charset="0"/>
              </a:rPr>
              <a:t> as before</a:t>
            </a: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W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e define </a:t>
            </a:r>
            <a:r>
              <a:rPr lang="en-US" sz="2000" b="1" dirty="0">
                <a:latin typeface="Arial" charset="0"/>
                <a:ea typeface="ＭＳ Ｐゴシック" charset="0"/>
              </a:rPr>
              <a:t>tune</a:t>
            </a:r>
            <a:r>
              <a:rPr lang="en-US" sz="2000" dirty="0">
                <a:latin typeface="Arial" charset="0"/>
                <a:ea typeface="ＭＳ Ｐゴシック" charset="0"/>
              </a:rPr>
              <a:t> as the total betatron phase advance in one revolution around a ring divided 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by the total angle</a:t>
            </a:r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762000" y="2286000"/>
            <a:ext cx="7658100" cy="7635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0967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5500" y="3619500"/>
            <a:ext cx="2921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4733925"/>
            <a:ext cx="52578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2362200"/>
            <a:ext cx="7021735" cy="619256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3962400"/>
            <a:ext cx="3702050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0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Tunes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There are horizontal and vertical tunes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turn by turn oscillation frequency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Tunes are a direct indication of the amount of focusing in an accelerator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Higher tune implies tighter focusing, lower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Tunes are a critical parameter for accelerator performance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Linear stability depends greatly on phase advance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Resonant instabilities can occur when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Often adjusted by changing groups of quadrupoles</a:t>
            </a:r>
          </a:p>
        </p:txBody>
      </p:sp>
      <p:pic>
        <p:nvPicPr>
          <p:cNvPr id="41988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3014705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508500"/>
            <a:ext cx="19812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1890713" y="5518150"/>
            <a:ext cx="4545012" cy="4397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1991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100" y="5575300"/>
            <a:ext cx="43815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392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 for Thu Feb 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Quick review of Courant-Snyder parameters and FODO</a:t>
            </a:r>
          </a:p>
          <a:p>
            <a:endParaRPr lang="en-US"/>
          </a:p>
          <a:p>
            <a:r>
              <a:rPr lang="en-US"/>
              <a:t>Non-periodic transport matrices</a:t>
            </a:r>
          </a:p>
          <a:p>
            <a:r>
              <a:rPr lang="en-US"/>
              <a:t>Invariants and ellipses, first look at “emittance”</a:t>
            </a:r>
          </a:p>
          <a:p>
            <a:endParaRPr lang="en-US"/>
          </a:p>
          <a:p>
            <a:r>
              <a:rPr lang="en-US"/>
              <a:t>Rings and tunes</a:t>
            </a:r>
          </a:p>
          <a:p>
            <a:r>
              <a:rPr lang="en-US"/>
              <a:t>Stability diagrams</a:t>
            </a:r>
          </a:p>
          <a:p>
            <a:r>
              <a:rPr lang="en-US"/>
              <a:t>Dispersion and dispersion suppressors</a:t>
            </a:r>
          </a:p>
          <a:p>
            <a:endParaRPr lang="en-US"/>
          </a:p>
          <a:p>
            <a:r>
              <a:rPr lang="en-US"/>
              <a:t>Other insertions (pi and pi/2)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97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6.2: Stability Diagrams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Designers often want or need to change the focusing of the two transverse planes in a FODO structure</a:t>
            </a:r>
          </a:p>
          <a:p>
            <a:pPr lvl="1"/>
            <a:r>
              <a:rPr lang="en-US" dirty="0" smtClean="0"/>
              <a:t>What happens if the focusing/defocusing strengths differ?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Recalculate the M matrix and use dimensionless quantities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then take the trace for stability conditions to find</a:t>
            </a:r>
            <a:endParaRPr lang="en-US" dirty="0"/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3124200" y="2444750"/>
            <a:ext cx="2359025" cy="974725"/>
            <a:chOff x="3124200" y="1006410"/>
            <a:chExt cx="2359741" cy="974790"/>
          </a:xfrm>
        </p:grpSpPr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8" name="Picture 7" descr="2010fall_ap_lecture02.tiff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8" descr="2010fall_ap_lecture02.tif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6" name="Straight Connector 15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Straight Connector 18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0" name="Picture 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9800" y="3457575"/>
            <a:ext cx="406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3448050"/>
            <a:ext cx="406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32"/>
          <p:cNvGrpSpPr>
            <a:grpSpLocks/>
          </p:cNvGrpSpPr>
          <p:nvPr/>
        </p:nvGrpSpPr>
        <p:grpSpPr bwMode="auto">
          <a:xfrm>
            <a:off x="354013" y="2435225"/>
            <a:ext cx="2360612" cy="974725"/>
            <a:chOff x="3124200" y="1006410"/>
            <a:chExt cx="2359741" cy="974790"/>
          </a:xfrm>
        </p:grpSpPr>
        <p:grpSp>
          <p:nvGrpSpPr>
            <p:cNvPr id="16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19" name="Picture 7" descr="2010fall_ap_lecture02.tiff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8" descr="2010fall_ap_lecture02.tif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7" name="Straight Connector 34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35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" name="Group 38"/>
          <p:cNvGrpSpPr>
            <a:grpSpLocks/>
          </p:cNvGrpSpPr>
          <p:nvPr/>
        </p:nvGrpSpPr>
        <p:grpSpPr bwMode="auto">
          <a:xfrm>
            <a:off x="5921375" y="2433638"/>
            <a:ext cx="2359025" cy="976312"/>
            <a:chOff x="3124200" y="1006410"/>
            <a:chExt cx="2359741" cy="974790"/>
          </a:xfrm>
        </p:grpSpPr>
        <p:grpSp>
          <p:nvGrpSpPr>
            <p:cNvPr id="22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5" name="Picture 7" descr="2010fall_ap_lecture02.tif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8" descr="2010fall_ap_lecture02.tif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3" name="Straight Connector 40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41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7" name="TextBox 45"/>
          <p:cNvSpPr txBox="1">
            <a:spLocks noChangeArrowheads="1"/>
          </p:cNvSpPr>
          <p:nvPr/>
        </p:nvSpPr>
        <p:spPr bwMode="auto">
          <a:xfrm>
            <a:off x="3113088" y="2209800"/>
            <a:ext cx="2359025" cy="184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cell</a:t>
            </a: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3452496"/>
            <a:ext cx="584200" cy="2413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417" y="3459003"/>
            <a:ext cx="279400" cy="241300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3449002"/>
            <a:ext cx="584200" cy="24130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4415790"/>
            <a:ext cx="2451100" cy="584200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0" y="5573726"/>
            <a:ext cx="2781300" cy="533400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821" y="5573726"/>
            <a:ext cx="2552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82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Stability Diagrams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 lvl="1"/>
            <a:r>
              <a:rPr lang="en-US" dirty="0" smtClean="0"/>
              <a:t>For stability, we must have</a:t>
            </a:r>
          </a:p>
          <a:p>
            <a:pPr lvl="1"/>
            <a:r>
              <a:rPr lang="en-US" dirty="0" smtClean="0"/>
              <a:t>Using                                 , stability limits are where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These translate to an a “necktie” stability diagram for FODO</a:t>
            </a:r>
            <a:endParaRPr lang="en-US" dirty="0"/>
          </a:p>
        </p:txBody>
      </p:sp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0" y="990600"/>
            <a:ext cx="2781300" cy="533400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821" y="990600"/>
            <a:ext cx="2552700" cy="5334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350" y="1752600"/>
            <a:ext cx="1625600" cy="2286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700" y="2045216"/>
            <a:ext cx="2120900" cy="4699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869" y="2575255"/>
            <a:ext cx="2730500" cy="4699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975" y="3505200"/>
            <a:ext cx="7557025" cy="3037701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293" y="4065053"/>
            <a:ext cx="647700" cy="1905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590" y="5305144"/>
            <a:ext cx="927100" cy="19050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958" y="3787422"/>
            <a:ext cx="9271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8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6.3: Dispersion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8229600" cy="51816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There is one more important lattice parameter to discuss</a:t>
            </a:r>
          </a:p>
          <a:p>
            <a:r>
              <a:rPr lang="en-US" sz="2200" b="1" dirty="0">
                <a:latin typeface="Arial" charset="0"/>
                <a:ea typeface="ＭＳ Ｐゴシック" charset="0"/>
                <a:cs typeface="ＭＳ Ｐゴシック" charset="0"/>
              </a:rPr>
              <a:t>Dispersion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       is defined as the change in particle position with fractional momentum offset</a:t>
            </a: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Dispersion originates from momentum dependence of dipole bends</a:t>
            </a: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Equivalent to separation of optical wavelengths in prism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17412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425" y="2057400"/>
            <a:ext cx="1257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5725" y="1714500"/>
            <a:ext cx="4699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4038600"/>
            <a:ext cx="52371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Box 86"/>
          <p:cNvSpPr txBox="1">
            <a:spLocks noChangeArrowheads="1"/>
          </p:cNvSpPr>
          <p:nvPr/>
        </p:nvSpPr>
        <p:spPr bwMode="auto">
          <a:xfrm>
            <a:off x="762000" y="4724400"/>
            <a:ext cx="1219200" cy="11080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White light with many frequencies</a:t>
            </a:r>
          </a:p>
          <a:p>
            <a:pPr algn="ctr"/>
            <a:r>
              <a:rPr lang="en-US" sz="1200">
                <a:latin typeface="Arial" charset="0"/>
              </a:rPr>
              <a:t>(momenta) enters, all with same initial trajectories (x,x</a:t>
            </a:r>
            <a:r>
              <a:rPr lang="ja-JP" altLang="en-US" sz="1200">
                <a:latin typeface="Arial" charset="0"/>
              </a:rPr>
              <a:t>’</a:t>
            </a:r>
            <a:r>
              <a:rPr lang="en-US" sz="1200">
                <a:latin typeface="Arial" charset="0"/>
              </a:rPr>
              <a:t>)</a:t>
            </a:r>
          </a:p>
        </p:txBody>
      </p:sp>
      <p:sp>
        <p:nvSpPr>
          <p:cNvPr id="17416" name="TextBox 86"/>
          <p:cNvSpPr txBox="1">
            <a:spLocks noChangeArrowheads="1"/>
          </p:cNvSpPr>
          <p:nvPr/>
        </p:nvSpPr>
        <p:spPr bwMode="auto">
          <a:xfrm>
            <a:off x="7391400" y="4651375"/>
            <a:ext cx="1447800" cy="1292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Different positions</a:t>
            </a:r>
          </a:p>
          <a:p>
            <a:pPr algn="ctr"/>
            <a:r>
              <a:rPr lang="en-US" sz="1200">
                <a:latin typeface="Arial" charset="0"/>
              </a:rPr>
              <a:t>due to different bend angles of different wavelengths (frequencies, momenta) of incoming light</a:t>
            </a:r>
          </a:p>
        </p:txBody>
      </p:sp>
      <p:pic>
        <p:nvPicPr>
          <p:cNvPr id="17417" name="Picture 2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2514600"/>
            <a:ext cx="4305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88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(xkcd interlude)</a:t>
            </a:r>
          </a:p>
        </p:txBody>
      </p:sp>
      <p:pic>
        <p:nvPicPr>
          <p:cNvPr id="184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6172200" cy="591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86"/>
          <p:cNvSpPr txBox="1">
            <a:spLocks noChangeArrowheads="1"/>
          </p:cNvSpPr>
          <p:nvPr/>
        </p:nvSpPr>
        <p:spPr bwMode="auto">
          <a:xfrm>
            <a:off x="228600" y="3733800"/>
            <a:ext cx="2057400" cy="184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http://www.xkcd.org/964/</a:t>
            </a:r>
          </a:p>
        </p:txBody>
      </p:sp>
      <p:sp>
        <p:nvSpPr>
          <p:cNvPr id="18437" name="TextBox 86"/>
          <p:cNvSpPr txBox="1">
            <a:spLocks noChangeArrowheads="1"/>
          </p:cNvSpPr>
          <p:nvPr/>
        </p:nvSpPr>
        <p:spPr bwMode="auto">
          <a:xfrm>
            <a:off x="7010400" y="4017963"/>
            <a:ext cx="2057400" cy="5540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This is known in accelerator lattice design language as a </a:t>
            </a:r>
            <a:r>
              <a:rPr lang="ja-JP" altLang="en-US" sz="1200">
                <a:latin typeface="Arial" charset="0"/>
              </a:rPr>
              <a:t>“</a:t>
            </a:r>
            <a:r>
              <a:rPr lang="en-US" sz="1200">
                <a:latin typeface="Arial" charset="0"/>
              </a:rPr>
              <a:t>double bend achromat</a:t>
            </a:r>
            <a:r>
              <a:rPr lang="ja-JP" altLang="en-US" sz="1200">
                <a:latin typeface="Arial" charset="0"/>
              </a:rPr>
              <a:t>”</a:t>
            </a:r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62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3962400" y="5715000"/>
            <a:ext cx="4470400" cy="600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Dispersion</a:t>
            </a:r>
          </a:p>
        </p:txBody>
      </p:sp>
      <p:sp>
        <p:nvSpPr>
          <p:cNvPr id="19460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8229600" cy="4572000"/>
          </a:xfrm>
        </p:spPr>
        <p:txBody>
          <a:bodyPr/>
          <a:lstStyle/>
          <a:p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Add explicit momentum dependence to equation of motion again</a:t>
            </a:r>
          </a:p>
          <a:p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Assume our </a:t>
            </a:r>
            <a:r>
              <a:rPr lang="en-US" sz="2000" dirty="0" err="1">
                <a:latin typeface="Arial" charset="0"/>
                <a:ea typeface="ＭＳ Ｐゴシック" charset="0"/>
              </a:rPr>
              <a:t>ansatz</a:t>
            </a:r>
            <a:r>
              <a:rPr lang="en-US" sz="2000" dirty="0">
                <a:latin typeface="Arial" charset="0"/>
                <a:ea typeface="ＭＳ Ｐゴシック" charset="0"/>
              </a:rPr>
              <a:t> solution and use initial conditions to find</a:t>
            </a: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The trajectory has two parts: </a:t>
            </a: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</p:txBody>
      </p:sp>
      <p:pic>
        <p:nvPicPr>
          <p:cNvPr id="19461" name="Picture 1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041650"/>
            <a:ext cx="38608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425" y="2941638"/>
            <a:ext cx="36703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3378200"/>
            <a:ext cx="3949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4254500"/>
            <a:ext cx="4567238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2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1613" y="5715000"/>
            <a:ext cx="4305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TextBox 86"/>
          <p:cNvSpPr txBox="1">
            <a:spLocks noChangeArrowheads="1"/>
          </p:cNvSpPr>
          <p:nvPr/>
        </p:nvSpPr>
        <p:spPr bwMode="auto">
          <a:xfrm>
            <a:off x="5789613" y="3657600"/>
            <a:ext cx="2757487" cy="3698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Particular solution of inhomogeneous differential equation with periodic </a:t>
            </a:r>
            <a:r>
              <a:rPr lang="en-US" sz="1200">
                <a:latin typeface="Symbol" charset="0"/>
              </a:rPr>
              <a:t>r</a:t>
            </a:r>
            <a:r>
              <a:rPr lang="en-US" sz="1200">
                <a:latin typeface="Arial" charset="0"/>
              </a:rPr>
              <a:t>(s)</a:t>
            </a:r>
          </a:p>
        </p:txBody>
      </p:sp>
      <p:pic>
        <p:nvPicPr>
          <p:cNvPr id="19467" name="Picture 2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0763" y="1676400"/>
            <a:ext cx="20955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926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3686175" y="4800600"/>
            <a:ext cx="4162425" cy="14589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5037138" y="3779200"/>
            <a:ext cx="3457575" cy="755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Dispersion Continued</a:t>
            </a:r>
          </a:p>
        </p:txBody>
      </p:sp>
      <p:sp>
        <p:nvSpPr>
          <p:cNvPr id="2048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Substituting and noting dispersion is periodic,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If we take            we can solve this in a clever way</a:t>
            </a: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Solving gives</a:t>
            </a:r>
          </a:p>
        </p:txBody>
      </p:sp>
      <p:pic>
        <p:nvPicPr>
          <p:cNvPr id="20486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739900"/>
            <a:ext cx="4953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1168743"/>
            <a:ext cx="19685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2771738"/>
            <a:ext cx="673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" y="3110862"/>
            <a:ext cx="79629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837937"/>
            <a:ext cx="76962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5400" y="2003425"/>
            <a:ext cx="2540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4860510"/>
            <a:ext cx="3886200" cy="6096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200" y="5562600"/>
            <a:ext cx="4013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41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FODO Cell Dispersion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3733800"/>
          </a:xfrm>
        </p:spPr>
        <p:txBody>
          <a:bodyPr/>
          <a:lstStyle/>
          <a:p>
            <a:r>
              <a:rPr lang="en-US" sz="2100">
                <a:latin typeface="Arial" charset="0"/>
                <a:ea typeface="ＭＳ Ｐゴシック" charset="0"/>
                <a:cs typeface="ＭＳ Ｐゴシック" charset="0"/>
              </a:rPr>
              <a:t>A periodic lattice without dipoles has no </a:t>
            </a:r>
            <a:r>
              <a:rPr lang="en-US" sz="2100" b="1">
                <a:latin typeface="Arial" charset="0"/>
                <a:ea typeface="ＭＳ Ｐゴシック" charset="0"/>
                <a:cs typeface="ＭＳ Ｐゴシック" charset="0"/>
              </a:rPr>
              <a:t>intrinsic</a:t>
            </a:r>
            <a:r>
              <a:rPr lang="en-US" sz="2100">
                <a:latin typeface="Arial" charset="0"/>
                <a:ea typeface="ＭＳ Ｐゴシック" charset="0"/>
                <a:cs typeface="ＭＳ Ｐゴシック" charset="0"/>
              </a:rPr>
              <a:t> dispersion</a:t>
            </a:r>
          </a:p>
          <a:p>
            <a:r>
              <a:rPr lang="en-US" sz="2100">
                <a:latin typeface="Arial" charset="0"/>
                <a:ea typeface="ＭＳ Ｐゴシック" charset="0"/>
                <a:cs typeface="ＭＳ Ｐゴシック" charset="0"/>
              </a:rPr>
              <a:t>Consider FODO with long dipoles and thin quadrupoles</a:t>
            </a:r>
          </a:p>
          <a:p>
            <a:pPr lvl="1"/>
            <a:r>
              <a:rPr lang="en-US" sz="1900">
                <a:latin typeface="Arial" charset="0"/>
                <a:ea typeface="ＭＳ Ｐゴシック" charset="0"/>
              </a:rPr>
              <a:t>Each dipole has total length            so each cell is of length</a:t>
            </a:r>
          </a:p>
          <a:p>
            <a:pPr lvl="1"/>
            <a:r>
              <a:rPr lang="en-US" sz="1900">
                <a:latin typeface="Arial" charset="0"/>
                <a:ea typeface="ＭＳ Ｐゴシック" charset="0"/>
              </a:rPr>
              <a:t>Assume a large accelerator with many FODO cells so  </a:t>
            </a:r>
          </a:p>
        </p:txBody>
      </p:sp>
      <p:grpSp>
        <p:nvGrpSpPr>
          <p:cNvPr id="21508" name="Group 31"/>
          <p:cNvGrpSpPr>
            <a:grpSpLocks/>
          </p:cNvGrpSpPr>
          <p:nvPr/>
        </p:nvGrpSpPr>
        <p:grpSpPr bwMode="auto">
          <a:xfrm>
            <a:off x="3124200" y="1006475"/>
            <a:ext cx="2359025" cy="974725"/>
            <a:chOff x="3124200" y="1006410"/>
            <a:chExt cx="2359741" cy="974790"/>
          </a:xfrm>
        </p:grpSpPr>
        <p:grpSp>
          <p:nvGrpSpPr>
            <p:cNvPr id="21541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1544" name="Picture 7" descr="2010fall_ap_lecture02.tif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5" name="Picture 8" descr="2010fall_ap_lecture02.tif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1542" name="Straight Connector 15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43" name="Straight Connector 18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509" name="Group 32"/>
          <p:cNvGrpSpPr>
            <a:grpSpLocks/>
          </p:cNvGrpSpPr>
          <p:nvPr/>
        </p:nvGrpSpPr>
        <p:grpSpPr bwMode="auto">
          <a:xfrm>
            <a:off x="354013" y="996950"/>
            <a:ext cx="2360612" cy="974725"/>
            <a:chOff x="3124200" y="1006410"/>
            <a:chExt cx="2359741" cy="974790"/>
          </a:xfrm>
        </p:grpSpPr>
        <p:grpSp>
          <p:nvGrpSpPr>
            <p:cNvPr id="21536" name="Group 15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1539" name="Picture 7" descr="2010fall_ap_lecture02.tif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0" name="Picture 8" descr="2010fall_ap_lecture02.tif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1537" name="Straight Connector 34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38" name="Straight Connector 35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510" name="Group 38"/>
          <p:cNvGrpSpPr>
            <a:grpSpLocks/>
          </p:cNvGrpSpPr>
          <p:nvPr/>
        </p:nvGrpSpPr>
        <p:grpSpPr bwMode="auto">
          <a:xfrm>
            <a:off x="5921375" y="995363"/>
            <a:ext cx="2359025" cy="976312"/>
            <a:chOff x="3124200" y="1006410"/>
            <a:chExt cx="2359741" cy="974790"/>
          </a:xfrm>
        </p:grpSpPr>
        <p:grpSp>
          <p:nvGrpSpPr>
            <p:cNvPr id="21531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1534" name="Picture 7" descr="2010fall_ap_lecture02.tif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35" name="Picture 8" descr="2010fall_ap_lecture02.tif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1532" name="Straight Connector 40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33" name="Straight Connector 41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1511" name="TextBox 45"/>
          <p:cNvSpPr txBox="1">
            <a:spLocks noChangeArrowheads="1"/>
          </p:cNvSpPr>
          <p:nvPr/>
        </p:nvSpPr>
        <p:spPr bwMode="auto">
          <a:xfrm>
            <a:off x="3113088" y="771525"/>
            <a:ext cx="2359025" cy="184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cell</a:t>
            </a:r>
          </a:p>
        </p:txBody>
      </p:sp>
      <p:sp>
        <p:nvSpPr>
          <p:cNvPr id="21512" name="Rectangle 27"/>
          <p:cNvSpPr>
            <a:spLocks noChangeArrowheads="1"/>
          </p:cNvSpPr>
          <p:nvPr/>
        </p:nvSpPr>
        <p:spPr bwMode="auto">
          <a:xfrm>
            <a:off x="533400" y="1295400"/>
            <a:ext cx="838200" cy="304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Rectangle 28"/>
          <p:cNvSpPr>
            <a:spLocks noChangeArrowheads="1"/>
          </p:cNvSpPr>
          <p:nvPr/>
        </p:nvSpPr>
        <p:spPr bwMode="auto">
          <a:xfrm>
            <a:off x="1638300" y="1293813"/>
            <a:ext cx="838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4" name="Rectangle 29"/>
          <p:cNvSpPr>
            <a:spLocks noChangeArrowheads="1"/>
          </p:cNvSpPr>
          <p:nvPr/>
        </p:nvSpPr>
        <p:spPr bwMode="auto">
          <a:xfrm>
            <a:off x="3286125" y="1293813"/>
            <a:ext cx="838200" cy="304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5" name="Rectangle 30"/>
          <p:cNvSpPr>
            <a:spLocks noChangeArrowheads="1"/>
          </p:cNvSpPr>
          <p:nvPr/>
        </p:nvSpPr>
        <p:spPr bwMode="auto">
          <a:xfrm>
            <a:off x="4391025" y="1290638"/>
            <a:ext cx="838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6" name="Rectangle 31"/>
          <p:cNvSpPr>
            <a:spLocks noChangeArrowheads="1"/>
          </p:cNvSpPr>
          <p:nvPr/>
        </p:nvSpPr>
        <p:spPr bwMode="auto">
          <a:xfrm>
            <a:off x="6083300" y="1293813"/>
            <a:ext cx="838200" cy="304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7" name="Rectangle 32"/>
          <p:cNvSpPr>
            <a:spLocks noChangeArrowheads="1"/>
          </p:cNvSpPr>
          <p:nvPr/>
        </p:nvSpPr>
        <p:spPr bwMode="auto">
          <a:xfrm>
            <a:off x="7188200" y="1290638"/>
            <a:ext cx="838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1518" name="Picture 3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0113" y="1781175"/>
            <a:ext cx="533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3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0738" y="1778000"/>
            <a:ext cx="533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3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4538" y="3200400"/>
            <a:ext cx="660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3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7425" y="3563938"/>
            <a:ext cx="78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39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6063" y="3216275"/>
            <a:ext cx="914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40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2513" y="3886200"/>
            <a:ext cx="2500312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42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4876800"/>
            <a:ext cx="4394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43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150" y="3910013"/>
            <a:ext cx="23161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45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9888" y="3898900"/>
            <a:ext cx="1814512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49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75" y="5276850"/>
            <a:ext cx="6892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41" descr="latex-image-1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1138" y="2035175"/>
            <a:ext cx="6985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42" descr="latex-image-1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525" y="2052638"/>
            <a:ext cx="381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43" descr="latex-image-1.pd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041525"/>
            <a:ext cx="6985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35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FODO Cell Dispersion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Like    before, this choice of periodicity gives us</a:t>
            </a:r>
          </a:p>
          <a:p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Changing periodicity to defocusing quad centers gives   </a:t>
            </a:r>
          </a:p>
        </p:txBody>
      </p:sp>
      <p:pic>
        <p:nvPicPr>
          <p:cNvPr id="23556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3863" y="1152610"/>
            <a:ext cx="15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6913" y="1201822"/>
            <a:ext cx="241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275" y="1747922"/>
            <a:ext cx="1536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2100" y="2417847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300" y="3498935"/>
            <a:ext cx="648811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0963" y="5162635"/>
            <a:ext cx="2106612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490980"/>
            <a:ext cx="2891790" cy="85217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610" y="2667000"/>
            <a:ext cx="2891790" cy="85217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411" y="2855714"/>
            <a:ext cx="15367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19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RHIC FODO Cell</a:t>
            </a:r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4770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16"/>
          <p:cNvSpPr txBox="1">
            <a:spLocks noChangeArrowheads="1"/>
          </p:cNvSpPr>
          <p:nvPr/>
        </p:nvSpPr>
        <p:spPr bwMode="auto">
          <a:xfrm>
            <a:off x="2463800" y="1752600"/>
            <a:ext cx="990600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Horizontal</a:t>
            </a:r>
          </a:p>
        </p:txBody>
      </p:sp>
      <p:sp>
        <p:nvSpPr>
          <p:cNvPr id="24581" name="TextBox 16"/>
          <p:cNvSpPr txBox="1">
            <a:spLocks noChangeArrowheads="1"/>
          </p:cNvSpPr>
          <p:nvPr/>
        </p:nvSpPr>
        <p:spPr bwMode="auto">
          <a:xfrm>
            <a:off x="4722813" y="2551113"/>
            <a:ext cx="763587" cy="30797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Vertical</a:t>
            </a:r>
          </a:p>
        </p:txBody>
      </p:sp>
      <p:sp>
        <p:nvSpPr>
          <p:cNvPr id="24582" name="TextBox 16"/>
          <p:cNvSpPr txBox="1">
            <a:spLocks noChangeArrowheads="1"/>
          </p:cNvSpPr>
          <p:nvPr/>
        </p:nvSpPr>
        <p:spPr bwMode="auto">
          <a:xfrm>
            <a:off x="2041525" y="5711825"/>
            <a:ext cx="1844675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Horizontal dispersion</a:t>
            </a:r>
          </a:p>
        </p:txBody>
      </p:sp>
      <p:sp>
        <p:nvSpPr>
          <p:cNvPr id="24583" name="TextBox 16"/>
          <p:cNvSpPr txBox="1">
            <a:spLocks noChangeArrowheads="1"/>
          </p:cNvSpPr>
          <p:nvPr/>
        </p:nvSpPr>
        <p:spPr bwMode="auto">
          <a:xfrm>
            <a:off x="2819400" y="3733800"/>
            <a:ext cx="668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dipole</a:t>
            </a:r>
          </a:p>
        </p:txBody>
      </p:sp>
      <p:sp>
        <p:nvSpPr>
          <p:cNvPr id="24584" name="TextBox 16"/>
          <p:cNvSpPr txBox="1">
            <a:spLocks noChangeArrowheads="1"/>
          </p:cNvSpPr>
          <p:nvPr/>
        </p:nvSpPr>
        <p:spPr bwMode="auto">
          <a:xfrm>
            <a:off x="5656263" y="3733800"/>
            <a:ext cx="668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dipole</a:t>
            </a:r>
          </a:p>
        </p:txBody>
      </p:sp>
      <p:sp>
        <p:nvSpPr>
          <p:cNvPr id="24585" name="TextBox 16"/>
          <p:cNvSpPr txBox="1">
            <a:spLocks noChangeArrowheads="1"/>
          </p:cNvSpPr>
          <p:nvPr/>
        </p:nvSpPr>
        <p:spPr bwMode="auto">
          <a:xfrm>
            <a:off x="4027488" y="4495800"/>
            <a:ext cx="1077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quadrupole</a:t>
            </a:r>
          </a:p>
        </p:txBody>
      </p:sp>
      <p:sp>
        <p:nvSpPr>
          <p:cNvPr id="24586" name="TextBox 16"/>
          <p:cNvSpPr txBox="1">
            <a:spLocks noChangeArrowheads="1"/>
          </p:cNvSpPr>
          <p:nvPr/>
        </p:nvSpPr>
        <p:spPr bwMode="auto">
          <a:xfrm>
            <a:off x="7239000" y="3514725"/>
            <a:ext cx="1077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half quadrupole</a:t>
            </a:r>
          </a:p>
        </p:txBody>
      </p:sp>
      <p:sp>
        <p:nvSpPr>
          <p:cNvPr id="24587" name="TextBox 16"/>
          <p:cNvSpPr txBox="1">
            <a:spLocks noChangeArrowheads="1"/>
          </p:cNvSpPr>
          <p:nvPr/>
        </p:nvSpPr>
        <p:spPr bwMode="auto">
          <a:xfrm>
            <a:off x="533400" y="3514725"/>
            <a:ext cx="1077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half quadrupole</a:t>
            </a:r>
          </a:p>
        </p:txBody>
      </p:sp>
    </p:spTree>
    <p:extLst>
      <p:ext uri="{BB962C8B-B14F-4D97-AF65-F5344CB8AC3E}">
        <p14:creationId xmlns:p14="http://schemas.microsoft.com/office/powerpoint/2010/main" val="3384164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6.6: Dispersion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Suppressor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The FODO dispersion solution is non-zero everywhere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But in straight sections we often want</a:t>
            </a:r>
          </a:p>
          <a:p>
            <a:pPr lvl="2"/>
            <a:r>
              <a:rPr lang="en-US" sz="1800" dirty="0">
                <a:latin typeface="Arial" charset="0"/>
                <a:ea typeface="ＭＳ Ｐゴシック" charset="0"/>
              </a:rPr>
              <a:t>e.g. to keep beam small in wigglers/undulators in a light source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We can 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“</a:t>
            </a:r>
            <a:r>
              <a:rPr lang="en-US" sz="2000" dirty="0">
                <a:latin typeface="Arial" charset="0"/>
                <a:ea typeface="ＭＳ Ｐゴシック" charset="0"/>
              </a:rPr>
              <a:t>match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”</a:t>
            </a:r>
            <a:r>
              <a:rPr lang="en-US" sz="2000" dirty="0">
                <a:latin typeface="Arial" charset="0"/>
                <a:ea typeface="ＭＳ Ｐゴシック" charset="0"/>
              </a:rPr>
              <a:t> between these two conditions with with a </a:t>
            </a:r>
            <a:r>
              <a:rPr lang="en-US" sz="2000" b="1" dirty="0">
                <a:latin typeface="Arial" charset="0"/>
                <a:ea typeface="ＭＳ Ｐゴシック" charset="0"/>
              </a:rPr>
              <a:t>dispersion suppressor</a:t>
            </a:r>
            <a:r>
              <a:rPr lang="en-US" sz="2000" dirty="0">
                <a:latin typeface="Arial" charset="0"/>
                <a:ea typeface="ＭＳ Ｐゴシック" charset="0"/>
              </a:rPr>
              <a:t>, a </a:t>
            </a:r>
            <a:r>
              <a:rPr lang="en-US" sz="2000" b="1" dirty="0">
                <a:latin typeface="Arial" charset="0"/>
                <a:ea typeface="ＭＳ Ｐゴシック" charset="0"/>
              </a:rPr>
              <a:t>non-periodic </a:t>
            </a:r>
            <a:r>
              <a:rPr lang="en-US" sz="2000" dirty="0">
                <a:latin typeface="Arial" charset="0"/>
                <a:ea typeface="ＭＳ Ｐゴシック" charset="0"/>
              </a:rPr>
              <a:t>set of magnets that transforms FODO             to zero.</a:t>
            </a: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Consider two FODO cells with different total bend angles</a:t>
            </a:r>
          </a:p>
          <a:p>
            <a:pPr lvl="2"/>
            <a:r>
              <a:rPr lang="en-US" sz="1800" dirty="0">
                <a:latin typeface="Arial" charset="0"/>
                <a:ea typeface="ＭＳ Ｐゴシック" charset="0"/>
              </a:rPr>
              <a:t>Same quadrupole focusing to not disturb                much</a:t>
            </a:r>
          </a:p>
          <a:p>
            <a:pPr lvl="2"/>
            <a:r>
              <a:rPr lang="en-US" sz="1800" dirty="0">
                <a:latin typeface="Arial" charset="0"/>
                <a:ea typeface="ＭＳ Ｐゴシック" charset="0"/>
              </a:rPr>
              <a:t>We want this to match                              to</a:t>
            </a:r>
          </a:p>
          <a:p>
            <a:pPr lvl="2"/>
            <a:r>
              <a:rPr lang="en-US" sz="1800" dirty="0">
                <a:latin typeface="Arial" charset="0"/>
                <a:ea typeface="ＭＳ Ｐゴシック" charset="0"/>
              </a:rPr>
              <a:t>             at ends to simplify periodic matrix  </a:t>
            </a:r>
          </a:p>
        </p:txBody>
      </p:sp>
      <p:pic>
        <p:nvPicPr>
          <p:cNvPr id="2560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1295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0" y="2819400"/>
            <a:ext cx="774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2850" y="3124200"/>
            <a:ext cx="67437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6400" y="5676557"/>
            <a:ext cx="1803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5676557"/>
            <a:ext cx="1676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6113" y="6065494"/>
            <a:ext cx="7493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1363" y="4400550"/>
            <a:ext cx="482600" cy="266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3825" y="4402138"/>
            <a:ext cx="482600" cy="266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0613" y="4424363"/>
            <a:ext cx="482600" cy="266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9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2275" y="4408488"/>
            <a:ext cx="482600" cy="266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21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3063" y="5046362"/>
            <a:ext cx="558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16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9875" y="4510088"/>
            <a:ext cx="419100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Picture 17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3450" y="4503738"/>
            <a:ext cx="419100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Picture 18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4495800"/>
            <a:ext cx="635000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9" name="Rectangle 21"/>
          <p:cNvSpPr>
            <a:spLocks noChangeArrowheads="1"/>
          </p:cNvSpPr>
          <p:nvPr/>
        </p:nvSpPr>
        <p:spPr bwMode="auto">
          <a:xfrm>
            <a:off x="1066800" y="45720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5620" name="Rectangle 22"/>
          <p:cNvSpPr>
            <a:spLocks noChangeArrowheads="1"/>
          </p:cNvSpPr>
          <p:nvPr/>
        </p:nvSpPr>
        <p:spPr bwMode="auto">
          <a:xfrm>
            <a:off x="7391400" y="45720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21" name="Picture 23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200" y="4502150"/>
            <a:ext cx="774700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2" name="Picture 19" descr="latex-image-1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8700" y="4502150"/>
            <a:ext cx="774700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377" y="5385518"/>
            <a:ext cx="7239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2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Matrix Example: Strong Focusing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77200" cy="5029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Consider a doublet of thin quadrupoles separated by drift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L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sz="2000" dirty="0" smtClean="0">
                <a:latin typeface="Arial" charset="0"/>
                <a:ea typeface="ＭＳ Ｐゴシック" charset="0"/>
              </a:rPr>
              <a:t> </a:t>
            </a:r>
            <a:endParaRPr lang="en-US" sz="1200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sz="2000" smtClean="0">
                <a:latin typeface="Arial" charset="0"/>
                <a:ea typeface="ＭＳ Ｐゴシック" charset="0"/>
              </a:rPr>
              <a:t>There </a:t>
            </a:r>
            <a:r>
              <a:rPr lang="en-US" sz="2000" dirty="0">
                <a:latin typeface="Arial" charset="0"/>
                <a:ea typeface="ＭＳ Ｐゴシック" charset="0"/>
              </a:rPr>
              <a:t>is </a:t>
            </a:r>
            <a:r>
              <a:rPr lang="en-US" sz="2000" b="1" dirty="0">
                <a:latin typeface="Arial" charset="0"/>
                <a:ea typeface="ＭＳ Ｐゴシック" charset="0"/>
              </a:rPr>
              <a:t>net focusing </a:t>
            </a:r>
            <a:r>
              <a:rPr lang="en-US" sz="2000" dirty="0">
                <a:latin typeface="Arial" charset="0"/>
                <a:ea typeface="ＭＳ Ｐゴシック" charset="0"/>
              </a:rPr>
              <a:t>given by this </a:t>
            </a:r>
            <a:r>
              <a:rPr lang="en-US" sz="2000" b="1" dirty="0">
                <a:latin typeface="Arial" charset="0"/>
                <a:ea typeface="ＭＳ Ｐゴシック" charset="0"/>
              </a:rPr>
              <a:t>alternating gradient </a:t>
            </a:r>
            <a:r>
              <a:rPr lang="en-US" sz="2000" dirty="0">
                <a:latin typeface="Arial" charset="0"/>
                <a:ea typeface="ＭＳ Ｐゴシック" charset="0"/>
              </a:rPr>
              <a:t>system</a:t>
            </a: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A fundamental point of optics, and of accelerator </a:t>
            </a:r>
            <a:r>
              <a:rPr lang="en-US" sz="2000" b="1" dirty="0">
                <a:latin typeface="Arial" charset="0"/>
                <a:ea typeface="ＭＳ Ｐゴシック" charset="0"/>
              </a:rPr>
              <a:t>strong focusing</a:t>
            </a:r>
            <a:endParaRPr lang="en-US" sz="2000" dirty="0">
              <a:latin typeface="Arial" charset="0"/>
              <a:ea typeface="ＭＳ Ｐゴシック" charset="0"/>
            </a:endParaRPr>
          </a:p>
        </p:txBody>
      </p:sp>
      <p:pic>
        <p:nvPicPr>
          <p:cNvPr id="1638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2163" y="1447800"/>
            <a:ext cx="4567237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2913" y="2478088"/>
            <a:ext cx="1905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3300" y="1892300"/>
            <a:ext cx="2667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7138" y="1500188"/>
            <a:ext cx="279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3962400"/>
            <a:ext cx="314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4673600"/>
            <a:ext cx="4127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3040063"/>
            <a:ext cx="8077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TextBox 15"/>
          <p:cNvSpPr txBox="1">
            <a:spLocks noChangeArrowheads="1"/>
          </p:cNvSpPr>
          <p:nvPr/>
        </p:nvSpPr>
        <p:spPr bwMode="auto">
          <a:xfrm>
            <a:off x="228600" y="2286000"/>
            <a:ext cx="1852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  <a:latin typeface="Arial" charset="0"/>
              </a:rPr>
              <a:t>Thin quadrupole</a:t>
            </a:r>
          </a:p>
          <a:p>
            <a:r>
              <a:rPr lang="en-US" sz="1800">
                <a:solidFill>
                  <a:srgbClr val="FF0000"/>
                </a:solidFill>
                <a:latin typeface="Arial" charset="0"/>
              </a:rPr>
              <a:t>matrices</a:t>
            </a:r>
          </a:p>
        </p:txBody>
      </p:sp>
      <p:cxnSp>
        <p:nvCxnSpPr>
          <p:cNvPr id="16396" name="Straight Arrow Connector 12"/>
          <p:cNvCxnSpPr>
            <a:cxnSpLocks noChangeShapeType="1"/>
            <a:stCxn id="16395" idx="3"/>
          </p:cNvCxnSpPr>
          <p:nvPr/>
        </p:nvCxnSpPr>
        <p:spPr bwMode="auto">
          <a:xfrm>
            <a:off x="2081213" y="2609850"/>
            <a:ext cx="1804987" cy="43815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6397" name="Straight Arrow Connector 14"/>
          <p:cNvCxnSpPr>
            <a:cxnSpLocks noChangeShapeType="1"/>
          </p:cNvCxnSpPr>
          <p:nvPr/>
        </p:nvCxnSpPr>
        <p:spPr bwMode="auto">
          <a:xfrm rot="16200000" flipH="1">
            <a:off x="1447800" y="2667000"/>
            <a:ext cx="381000" cy="3810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030" y="4191000"/>
            <a:ext cx="1969770" cy="18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7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ChangeArrowheads="1"/>
          </p:cNvSpPr>
          <p:nvPr/>
        </p:nvSpPr>
        <p:spPr bwMode="auto">
          <a:xfrm>
            <a:off x="1030288" y="5457825"/>
            <a:ext cx="1320800" cy="385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1981200" y="4419600"/>
            <a:ext cx="5342659" cy="9255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FODO Dispersion Suppressor</a:t>
            </a:r>
          </a:p>
        </p:txBody>
      </p:sp>
      <p:pic>
        <p:nvPicPr>
          <p:cNvPr id="26630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1888" y="1922463"/>
            <a:ext cx="4622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5800" y="2743200"/>
            <a:ext cx="530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050" y="2462213"/>
            <a:ext cx="25146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9100" y="3632200"/>
            <a:ext cx="3213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900" y="5543550"/>
            <a:ext cx="7429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7" name="Text Box 45"/>
          <p:cNvSpPr txBox="1">
            <a:spLocks noChangeArrowheads="1"/>
          </p:cNvSpPr>
          <p:nvPr/>
        </p:nvSpPr>
        <p:spPr bwMode="auto">
          <a:xfrm>
            <a:off x="7629525" y="830263"/>
            <a:ext cx="120967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FODO peak dispersion,</a:t>
            </a:r>
          </a:p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slope </a:t>
            </a:r>
            <a:r>
              <a:rPr lang="en-US" sz="1400">
                <a:solidFill>
                  <a:srgbClr val="008000"/>
                </a:solidFill>
                <a:latin typeface="Symbol" charset="0"/>
              </a:rPr>
              <a:t>h</a:t>
            </a:r>
            <a:r>
              <a:rPr lang="ja-JP" altLang="en-US" sz="1400">
                <a:solidFill>
                  <a:srgbClr val="008000"/>
                </a:solidFill>
                <a:latin typeface="Arial" charset="0"/>
              </a:rPr>
              <a:t>’</a:t>
            </a:r>
            <a:r>
              <a:rPr lang="en-US" sz="1400">
                <a:solidFill>
                  <a:srgbClr val="008000"/>
                </a:solidFill>
                <a:latin typeface="Arial" charset="0"/>
              </a:rPr>
              <a:t>=0</a:t>
            </a:r>
          </a:p>
        </p:txBody>
      </p:sp>
      <p:sp>
        <p:nvSpPr>
          <p:cNvPr id="26638" name="Text Box 45"/>
          <p:cNvSpPr txBox="1">
            <a:spLocks noChangeArrowheads="1"/>
          </p:cNvSpPr>
          <p:nvPr/>
        </p:nvSpPr>
        <p:spPr bwMode="auto">
          <a:xfrm>
            <a:off x="152400" y="838200"/>
            <a:ext cx="15240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Zero dispersion area</a:t>
            </a:r>
          </a:p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slope </a:t>
            </a:r>
            <a:r>
              <a:rPr lang="en-US" sz="1400">
                <a:solidFill>
                  <a:srgbClr val="008000"/>
                </a:solidFill>
                <a:latin typeface="Symbol" charset="0"/>
              </a:rPr>
              <a:t>h</a:t>
            </a:r>
            <a:r>
              <a:rPr lang="ja-JP" altLang="en-US" sz="1400">
                <a:solidFill>
                  <a:srgbClr val="008000"/>
                </a:solidFill>
                <a:latin typeface="Arial" charset="0"/>
              </a:rPr>
              <a:t>’</a:t>
            </a:r>
            <a:r>
              <a:rPr lang="en-US" sz="1400">
                <a:solidFill>
                  <a:srgbClr val="008000"/>
                </a:solidFill>
                <a:latin typeface="Arial" charset="0"/>
              </a:rPr>
              <a:t>=0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800" y="762000"/>
            <a:ext cx="5003800" cy="9271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4495800"/>
            <a:ext cx="48895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1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FODO Cell Dispersion and Suppressor</a:t>
            </a:r>
          </a:p>
        </p:txBody>
      </p:sp>
      <p:pic>
        <p:nvPicPr>
          <p:cNvPr id="27651" name="Picture 6" descr="fododisp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685800"/>
            <a:ext cx="57150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505200"/>
            <a:ext cx="76200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5"/>
          <p:cNvSpPr txBox="1">
            <a:spLocks noChangeArrowheads="1"/>
          </p:cNvSpPr>
          <p:nvPr/>
        </p:nvSpPr>
        <p:spPr bwMode="auto">
          <a:xfrm>
            <a:off x="2590800" y="3809999"/>
            <a:ext cx="3930945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>
                <a:latin typeface="Arial" charset="0"/>
              </a:rPr>
              <a:t>Dispersion-free Insertion</a:t>
            </a:r>
            <a:endParaRPr lang="en-US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62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Mismatched Dispersion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5029200"/>
          </a:xfrm>
        </p:spPr>
        <p:txBody>
          <a:bodyPr/>
          <a:lstStyle/>
          <a:p>
            <a:r>
              <a:rPr lang="en-US" dirty="0" smtClean="0"/>
              <a:t>Someone in class asked what mismatched dispersion looks like</a:t>
            </a:r>
          </a:p>
          <a:p>
            <a:pPr lvl="1"/>
            <a:r>
              <a:rPr lang="en-US" dirty="0" smtClean="0"/>
              <a:t>For example, this is what happens when the second dispersion suppressor is eliminated and the dipole-free FODO cells run right up against the FODO cells with dipoles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590800"/>
            <a:ext cx="7557025" cy="3981693"/>
          </a:xfrm>
          <a:prstGeom prst="rect">
            <a:avLst/>
          </a:prstGeom>
        </p:spPr>
      </p:pic>
      <p:sp>
        <p:nvSpPr>
          <p:cNvPr id="5" name="TextBox 45"/>
          <p:cNvSpPr txBox="1">
            <a:spLocks noChangeArrowheads="1"/>
          </p:cNvSpPr>
          <p:nvPr/>
        </p:nvSpPr>
        <p:spPr bwMode="auto">
          <a:xfrm>
            <a:off x="2962191" y="3733800"/>
            <a:ext cx="847559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 smtClean="0">
                <a:latin typeface="Arial" charset="0"/>
              </a:rPr>
              <a:t>Dispersion-free Insertion</a:t>
            </a:r>
            <a:endParaRPr lang="en-US" sz="1400" dirty="0">
              <a:latin typeface="Arial" charset="0"/>
            </a:endParaRPr>
          </a:p>
        </p:txBody>
      </p:sp>
      <p:sp>
        <p:nvSpPr>
          <p:cNvPr id="6" name="TextBox 45"/>
          <p:cNvSpPr txBox="1">
            <a:spLocks noChangeArrowheads="1"/>
          </p:cNvSpPr>
          <p:nvPr/>
        </p:nvSpPr>
        <p:spPr bwMode="auto">
          <a:xfrm>
            <a:off x="4875702" y="3490805"/>
            <a:ext cx="1448898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 smtClean="0">
                <a:latin typeface="Arial" charset="0"/>
              </a:rPr>
              <a:t>Dispersion</a:t>
            </a:r>
          </a:p>
          <a:p>
            <a:pPr algn="ctr"/>
            <a:r>
              <a:rPr lang="en-US" sz="1400" dirty="0" smtClean="0">
                <a:latin typeface="Arial" charset="0"/>
              </a:rPr>
              <a:t>Mismatch –</a:t>
            </a:r>
            <a:br>
              <a:rPr lang="en-US" sz="1400" dirty="0" smtClean="0">
                <a:latin typeface="Arial" charset="0"/>
              </a:rPr>
            </a:br>
            <a:r>
              <a:rPr lang="en-US" sz="1400" dirty="0" smtClean="0">
                <a:latin typeface="Arial" charset="0"/>
              </a:rPr>
              <a:t>not periodic!</a:t>
            </a:r>
            <a:endParaRPr lang="en-US" sz="1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70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6.5: p</a:t>
            </a:r>
            <a:r>
              <a:rPr lang="en-US" dirty="0" smtClean="0"/>
              <a:t>/2 Insertion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5029200"/>
          </a:xfrm>
        </p:spPr>
        <p:txBody>
          <a:bodyPr/>
          <a:lstStyle/>
          <a:p>
            <a:r>
              <a:rPr lang="en-US" dirty="0" smtClean="0"/>
              <a:t>Insertions and matching: </a:t>
            </a:r>
            <a:r>
              <a:rPr lang="en-US" b="1" dirty="0" smtClean="0"/>
              <a:t>modular</a:t>
            </a:r>
            <a:r>
              <a:rPr lang="en-US" dirty="0" smtClean="0"/>
              <a:t> accelerator design</a:t>
            </a:r>
          </a:p>
          <a:p>
            <a:r>
              <a:rPr lang="en-US" dirty="0" smtClean="0"/>
              <a:t>FODO sections have very regular </a:t>
            </a:r>
            <a:r>
              <a:rPr lang="en-US" dirty="0" err="1" smtClean="0"/>
              <a:t>spacings</a:t>
            </a:r>
            <a:r>
              <a:rPr lang="en-US" dirty="0" smtClean="0"/>
              <a:t> of quads</a:t>
            </a:r>
          </a:p>
          <a:p>
            <a:pPr lvl="1"/>
            <a:r>
              <a:rPr lang="en-US" dirty="0" smtClean="0"/>
              <a:t>Periodicity of quadrupoles =&gt; periodicity of focusing</a:t>
            </a:r>
          </a:p>
          <a:p>
            <a:r>
              <a:rPr lang="en-US" dirty="0" smtClean="0"/>
              <a:t>But we need some long quadrupole-free sections</a:t>
            </a:r>
          </a:p>
          <a:p>
            <a:pPr lvl="1"/>
            <a:r>
              <a:rPr lang="en-US" dirty="0" smtClean="0"/>
              <a:t>RF, injections, extraction, experiments, long instruments</a:t>
            </a:r>
          </a:p>
          <a:p>
            <a:pPr lvl="1"/>
            <a:endParaRPr lang="en-US" dirty="0"/>
          </a:p>
          <a:p>
            <a:r>
              <a:rPr lang="en-US" dirty="0" smtClean="0"/>
              <a:t>Can we design a “module” that fits in a FODO lattice with a long straight section, and matches to FODO optics?</a:t>
            </a:r>
          </a:p>
          <a:p>
            <a:pPr lvl="1"/>
            <a:r>
              <a:rPr lang="en-US" dirty="0" smtClean="0"/>
              <a:t>Yes: a minimal option is called the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dirty="0"/>
              <a:t>/2 </a:t>
            </a:r>
            <a:r>
              <a:rPr lang="en-US" dirty="0" smtClean="0"/>
              <a:t>insertion</a:t>
            </a:r>
          </a:p>
          <a:p>
            <a:pPr lvl="1"/>
            <a:r>
              <a:rPr lang="en-US" dirty="0" smtClean="0"/>
              <a:t>Matching lattice functions (</a:t>
            </a:r>
            <a:r>
              <a:rPr lang="en-US" dirty="0" err="1" smtClean="0">
                <a:latin typeface="Symbol" charset="2"/>
                <a:cs typeface="Symbol" charset="2"/>
              </a:rPr>
              <a:t>b,a</a:t>
            </a:r>
            <a:r>
              <a:rPr lang="en-US" dirty="0" smtClean="0"/>
              <a:t>)</a:t>
            </a:r>
            <a:r>
              <a:rPr lang="en-US" baseline="-25000" dirty="0" smtClean="0"/>
              <a:t>x,y</a:t>
            </a:r>
            <a:r>
              <a:rPr lang="en-US" dirty="0" smtClean="0"/>
              <a:t> at locations A,B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4660169"/>
            <a:ext cx="6870023" cy="166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38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dirty="0"/>
              <a:t>/2 Insertion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225" y="762000"/>
            <a:ext cx="5161550" cy="125051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 flipV="1">
            <a:off x="3429000" y="1828800"/>
            <a:ext cx="228600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4409670" y="1755077"/>
            <a:ext cx="1341453" cy="4708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273" y="3048000"/>
            <a:ext cx="8312727" cy="842818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374" y="2209800"/>
            <a:ext cx="6119091" cy="692727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27" y="4043218"/>
            <a:ext cx="7562273" cy="681182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2431" y="4848072"/>
            <a:ext cx="5245100" cy="2921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5537200"/>
            <a:ext cx="63246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7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dirty="0"/>
              <a:t>/2 Insertion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225" y="762000"/>
            <a:ext cx="5161550" cy="1250512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2057400"/>
            <a:ext cx="6604000" cy="7366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819400"/>
            <a:ext cx="6299200" cy="749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37" y="3662215"/>
            <a:ext cx="8312727" cy="2814785"/>
          </a:xfrm>
          <a:prstGeom prst="rect">
            <a:avLst/>
          </a:prstGeom>
        </p:spPr>
      </p:pic>
      <p:sp>
        <p:nvSpPr>
          <p:cNvPr id="12" name="TextBox 45"/>
          <p:cNvSpPr txBox="1">
            <a:spLocks noChangeArrowheads="1"/>
          </p:cNvSpPr>
          <p:nvPr/>
        </p:nvSpPr>
        <p:spPr bwMode="auto">
          <a:xfrm>
            <a:off x="3375694" y="3657600"/>
            <a:ext cx="2204180" cy="28175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>
                <a:latin typeface="Symbol" charset="2"/>
                <a:cs typeface="Symbol" charset="2"/>
              </a:rPr>
              <a:t>p</a:t>
            </a:r>
            <a:r>
              <a:rPr lang="en-US" sz="1800" dirty="0" smtClean="0">
                <a:latin typeface="Arial" charset="0"/>
              </a:rPr>
              <a:t>/2 insertion</a:t>
            </a:r>
            <a:endParaRPr lang="en-US" sz="1800" dirty="0">
              <a:latin typeface="Arial" charset="0"/>
            </a:endParaRPr>
          </a:p>
        </p:txBody>
      </p:sp>
      <p:sp>
        <p:nvSpPr>
          <p:cNvPr id="13" name="TextBox 45"/>
          <p:cNvSpPr txBox="1">
            <a:spLocks noChangeArrowheads="1"/>
          </p:cNvSpPr>
          <p:nvPr/>
        </p:nvSpPr>
        <p:spPr bwMode="auto">
          <a:xfrm>
            <a:off x="1600200" y="4114800"/>
            <a:ext cx="182880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>
                <a:latin typeface="Arial"/>
                <a:cs typeface="Arial"/>
              </a:rPr>
              <a:t>5m FODO drifts</a:t>
            </a:r>
            <a:endParaRPr lang="en-US" sz="1800" dirty="0">
              <a:latin typeface="Arial"/>
              <a:cs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2057400" y="4419600"/>
            <a:ext cx="762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2480945" y="4415042"/>
            <a:ext cx="762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45"/>
          <p:cNvSpPr txBox="1">
            <a:spLocks noChangeArrowheads="1"/>
          </p:cNvSpPr>
          <p:nvPr/>
        </p:nvSpPr>
        <p:spPr bwMode="auto">
          <a:xfrm>
            <a:off x="5257800" y="4495800"/>
            <a:ext cx="2475266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>
                <a:latin typeface="Arial"/>
                <a:cs typeface="Arial"/>
              </a:rPr>
              <a:t>l</a:t>
            </a:r>
            <a:r>
              <a:rPr lang="en-US" sz="1800" baseline="-25000" dirty="0" smtClean="0">
                <a:latin typeface="Arial"/>
                <a:cs typeface="Arial"/>
              </a:rPr>
              <a:t>1</a:t>
            </a:r>
            <a:r>
              <a:rPr lang="en-US" sz="1800" dirty="0" smtClean="0">
                <a:latin typeface="Arial"/>
                <a:cs typeface="Arial"/>
              </a:rPr>
              <a:t>=7.95m, l</a:t>
            </a:r>
            <a:r>
              <a:rPr lang="en-US" sz="1800" baseline="-25000" dirty="0" smtClean="0">
                <a:latin typeface="Arial"/>
                <a:cs typeface="Arial"/>
              </a:rPr>
              <a:t>2</a:t>
            </a:r>
            <a:r>
              <a:rPr lang="en-US" sz="1800" dirty="0" smtClean="0">
                <a:latin typeface="Arial"/>
                <a:cs typeface="Arial"/>
              </a:rPr>
              <a:t>=8.75m</a:t>
            </a:r>
            <a:endParaRPr lang="en-US" sz="1800" dirty="0">
              <a:latin typeface="Arial"/>
              <a:cs typeface="Arial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3710402" y="4637399"/>
            <a:ext cx="1698222" cy="8704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4466753" y="4789799"/>
            <a:ext cx="1094271" cy="6751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71134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/>
              <a:t>/2 </a:t>
            </a:r>
            <a:r>
              <a:rPr lang="en-US" dirty="0" smtClean="0"/>
              <a:t>Insertions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3169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3040629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219200"/>
            <a:ext cx="1244727" cy="29197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763" y="3783997"/>
            <a:ext cx="998855" cy="29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0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/>
              <a:t>/2 </a:t>
            </a:r>
            <a:r>
              <a:rPr lang="en-US" dirty="0" smtClean="0"/>
              <a:t>Insertions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3169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3040629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219200"/>
            <a:ext cx="1244727" cy="29197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763" y="3783997"/>
            <a:ext cx="998855" cy="2919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96647" y="685800"/>
            <a:ext cx="3275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Lattice elements repeat: see p. 22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6697014" y="1066800"/>
            <a:ext cx="160986" cy="12216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2851323" y="1039475"/>
            <a:ext cx="3907489" cy="13209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43317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Example: RHIC FODO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Lattice Revisited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685800" y="3560763"/>
            <a:ext cx="7772400" cy="2535237"/>
          </a:xfrm>
        </p:spPr>
        <p:txBody>
          <a:bodyPr/>
          <a:lstStyle/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Note modular design, including low-beta insertions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Used for experimental collisions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inimum beam size </a:t>
            </a:r>
            <a:r>
              <a:rPr lang="en-US" dirty="0" smtClean="0">
                <a:latin typeface="Symbol" charset="2"/>
                <a:ea typeface="ＭＳ Ｐゴシック" charset="0"/>
                <a:cs typeface="Symbol" charset="2"/>
              </a:rPr>
              <a:t>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(with zero dispersion)</a:t>
            </a:r>
          </a:p>
          <a:p>
            <a:pPr lvl="2"/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maximize luminosity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Large s, beam size in “low beta quadrupoles”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Other facilities also </a:t>
            </a:r>
            <a:r>
              <a:rPr lang="en-US" smtClean="0">
                <a:latin typeface="Arial" charset="0"/>
                <a:ea typeface="ＭＳ Ｐゴシック" charset="0"/>
                <a:cs typeface="ＭＳ Ｐゴシック" charset="0"/>
              </a:rPr>
              <a:t>have longitudinal bunch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compressors</a:t>
            </a:r>
          </a:p>
          <a:p>
            <a:pPr lvl="2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Minimize longitudinal beam size (bunch length) for,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e.g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, FELs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79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2611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16"/>
          <p:cNvSpPr txBox="1">
            <a:spLocks noChangeArrowheads="1"/>
          </p:cNvSpPr>
          <p:nvPr/>
        </p:nvSpPr>
        <p:spPr bwMode="auto">
          <a:xfrm>
            <a:off x="3579813" y="1752600"/>
            <a:ext cx="990600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Horizontal</a:t>
            </a:r>
          </a:p>
        </p:txBody>
      </p:sp>
      <p:sp>
        <p:nvSpPr>
          <p:cNvPr id="33798" name="TextBox 16"/>
          <p:cNvSpPr txBox="1">
            <a:spLocks noChangeArrowheads="1"/>
          </p:cNvSpPr>
          <p:nvPr/>
        </p:nvSpPr>
        <p:spPr bwMode="auto">
          <a:xfrm>
            <a:off x="4722813" y="1752600"/>
            <a:ext cx="763587" cy="30797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Vertical</a:t>
            </a:r>
          </a:p>
        </p:txBody>
      </p:sp>
      <p:sp>
        <p:nvSpPr>
          <p:cNvPr id="33803" name="TextBox 10"/>
          <p:cNvSpPr txBox="1">
            <a:spLocks noChangeArrowheads="1"/>
          </p:cNvSpPr>
          <p:nvPr/>
        </p:nvSpPr>
        <p:spPr bwMode="auto">
          <a:xfrm>
            <a:off x="3124200" y="1524000"/>
            <a:ext cx="12954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latin typeface="Arial" charset="0"/>
              </a:rPr>
              <a:t>low-beta insertion</a:t>
            </a:r>
          </a:p>
        </p:txBody>
      </p:sp>
      <p:sp>
        <p:nvSpPr>
          <p:cNvPr id="33804" name="TextBox 16"/>
          <p:cNvSpPr txBox="1">
            <a:spLocks noChangeArrowheads="1"/>
          </p:cNvSpPr>
          <p:nvPr/>
        </p:nvSpPr>
        <p:spPr bwMode="auto">
          <a:xfrm>
            <a:off x="4208463" y="209550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FODO</a:t>
            </a:r>
          </a:p>
        </p:txBody>
      </p:sp>
      <p:cxnSp>
        <p:nvCxnSpPr>
          <p:cNvPr id="33805" name="Straight Arrow Connector 13"/>
          <p:cNvCxnSpPr>
            <a:cxnSpLocks noChangeShapeType="1"/>
          </p:cNvCxnSpPr>
          <p:nvPr/>
        </p:nvCxnSpPr>
        <p:spPr bwMode="auto">
          <a:xfrm flipH="1">
            <a:off x="2438400" y="1676400"/>
            <a:ext cx="685800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06" name="Straight Arrow Connector 15"/>
          <p:cNvCxnSpPr>
            <a:cxnSpLocks noChangeShapeType="1"/>
          </p:cNvCxnSpPr>
          <p:nvPr/>
        </p:nvCxnSpPr>
        <p:spPr bwMode="auto">
          <a:xfrm>
            <a:off x="6530975" y="1374775"/>
            <a:ext cx="468313" cy="2476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7" name="TextBox 18"/>
          <p:cNvSpPr txBox="1">
            <a:spLocks noChangeArrowheads="1"/>
          </p:cNvSpPr>
          <p:nvPr/>
        </p:nvSpPr>
        <p:spPr bwMode="auto">
          <a:xfrm>
            <a:off x="5791200" y="1143000"/>
            <a:ext cx="12954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low-beta insertion</a:t>
            </a:r>
          </a:p>
        </p:txBody>
      </p:sp>
      <p:sp>
        <p:nvSpPr>
          <p:cNvPr id="33808" name="TextBox 19"/>
          <p:cNvSpPr txBox="1">
            <a:spLocks noChangeArrowheads="1"/>
          </p:cNvSpPr>
          <p:nvPr/>
        </p:nvSpPr>
        <p:spPr bwMode="auto">
          <a:xfrm>
            <a:off x="6194425" y="1828800"/>
            <a:ext cx="815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latin typeface="Arial" charset="0"/>
              </a:rPr>
              <a:t>matching</a:t>
            </a:r>
          </a:p>
        </p:txBody>
      </p:sp>
      <p:cxnSp>
        <p:nvCxnSpPr>
          <p:cNvPr id="33809" name="Straight Arrow Connector 21"/>
          <p:cNvCxnSpPr>
            <a:cxnSpLocks noChangeShapeType="1"/>
          </p:cNvCxnSpPr>
          <p:nvPr/>
        </p:nvCxnSpPr>
        <p:spPr bwMode="auto">
          <a:xfrm rot="16200000" flipH="1">
            <a:off x="6449219" y="2143919"/>
            <a:ext cx="315912" cy="1143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1"/>
          <p:cNvCxnSpPr>
            <a:cxnSpLocks noChangeShapeType="1"/>
          </p:cNvCxnSpPr>
          <p:nvPr/>
        </p:nvCxnSpPr>
        <p:spPr bwMode="auto">
          <a:xfrm>
            <a:off x="1600200" y="762000"/>
            <a:ext cx="579343" cy="2741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19"/>
          <p:cNvSpPr txBox="1">
            <a:spLocks noChangeArrowheads="1"/>
          </p:cNvSpPr>
          <p:nvPr/>
        </p:nvSpPr>
        <p:spPr bwMode="auto">
          <a:xfrm>
            <a:off x="609600" y="685800"/>
            <a:ext cx="90062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 smtClean="0">
                <a:latin typeface="Arial" charset="0"/>
              </a:rPr>
              <a:t>quadrupoles</a:t>
            </a:r>
            <a:endParaRPr lang="en-US" sz="1200" dirty="0">
              <a:latin typeface="Arial" charset="0"/>
            </a:endParaRPr>
          </a:p>
        </p:txBody>
      </p:sp>
      <p:cxnSp>
        <p:nvCxnSpPr>
          <p:cNvPr id="25" name="Straight Arrow Connector 21"/>
          <p:cNvCxnSpPr>
            <a:cxnSpLocks noChangeShapeType="1"/>
          </p:cNvCxnSpPr>
          <p:nvPr/>
        </p:nvCxnSpPr>
        <p:spPr bwMode="auto">
          <a:xfrm flipH="1">
            <a:off x="5867402" y="741984"/>
            <a:ext cx="1396423" cy="24861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Box 19"/>
          <p:cNvSpPr txBox="1">
            <a:spLocks noChangeArrowheads="1"/>
          </p:cNvSpPr>
          <p:nvPr/>
        </p:nvSpPr>
        <p:spPr bwMode="auto">
          <a:xfrm>
            <a:off x="7100378" y="653534"/>
            <a:ext cx="90062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 smtClean="0">
                <a:latin typeface="Arial" charset="0"/>
              </a:rPr>
              <a:t>dipoles</a:t>
            </a:r>
            <a:endParaRPr lang="en-US" sz="1200" dirty="0">
              <a:latin typeface="Arial" charset="0"/>
            </a:endParaRPr>
          </a:p>
        </p:txBody>
      </p:sp>
      <p:cxnSp>
        <p:nvCxnSpPr>
          <p:cNvPr id="27" name="Straight Arrow Connector 13"/>
          <p:cNvCxnSpPr>
            <a:cxnSpLocks noChangeShapeType="1"/>
          </p:cNvCxnSpPr>
          <p:nvPr/>
        </p:nvCxnSpPr>
        <p:spPr bwMode="auto">
          <a:xfrm flipH="1" flipV="1">
            <a:off x="2976111" y="1077402"/>
            <a:ext cx="377521" cy="20680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Box 10"/>
          <p:cNvSpPr txBox="1">
            <a:spLocks noChangeArrowheads="1"/>
          </p:cNvSpPr>
          <p:nvPr/>
        </p:nvSpPr>
        <p:spPr bwMode="auto">
          <a:xfrm>
            <a:off x="2895600" y="1263134"/>
            <a:ext cx="2667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 smtClean="0">
                <a:latin typeface="Arial" charset="0"/>
              </a:rPr>
              <a:t>Missing dipole dispersion suppressor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236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Strong Focusing: Another View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685800" y="4267200"/>
            <a:ext cx="8229600" cy="1828800"/>
          </a:xfrm>
        </p:spPr>
        <p:txBody>
          <a:bodyPr/>
          <a:lstStyle/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For this to be focusing, x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’</a:t>
            </a:r>
            <a:r>
              <a:rPr lang="en-US" sz="2000" dirty="0">
                <a:latin typeface="Arial" charset="0"/>
                <a:ea typeface="ＭＳ Ｐゴシック" charset="0"/>
              </a:rPr>
              <a:t> must have opposite sign of x where these are coordinates of transformation of incoming paraxial ray</a:t>
            </a: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Equal strength doublet is net focusing under condition that each 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lens’ </a:t>
            </a:r>
            <a:r>
              <a:rPr lang="en-US" sz="2000" dirty="0">
                <a:latin typeface="Arial" charset="0"/>
                <a:ea typeface="ＭＳ Ｐゴシック" charset="0"/>
              </a:rPr>
              <a:t>focal length is greater than distance between them</a:t>
            </a:r>
          </a:p>
        </p:txBody>
      </p:sp>
      <p:pic>
        <p:nvPicPr>
          <p:cNvPr id="174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363" y="914400"/>
            <a:ext cx="4567237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9113" y="1944688"/>
            <a:ext cx="1905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0" y="1358900"/>
            <a:ext cx="2667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3338" y="966788"/>
            <a:ext cx="279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225" y="2425700"/>
            <a:ext cx="8077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00" y="3416300"/>
            <a:ext cx="8026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2222500" y="4979188"/>
            <a:ext cx="5014913" cy="3714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419" name="Picture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7750" y="5025226"/>
            <a:ext cx="4838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75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More Math: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Hill’s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Equation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Let’s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go back to our quadrupole equations of motion for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What happens when we let the focusing K vary with s?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Also assume K is </a:t>
            </a:r>
            <a:r>
              <a:rPr lang="en-US" b="1" dirty="0">
                <a:latin typeface="Arial" charset="0"/>
                <a:ea typeface="ＭＳ Ｐゴシック" charset="0"/>
              </a:rPr>
              <a:t>periodic</a:t>
            </a:r>
            <a:r>
              <a:rPr lang="en-US" dirty="0">
                <a:latin typeface="Arial" charset="0"/>
                <a:ea typeface="ＭＳ Ｐゴシック" charset="0"/>
              </a:rPr>
              <a:t> in s with some periodicity C</a:t>
            </a: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sz="2000" dirty="0">
                <a:ea typeface="ＭＳ Ｐゴシック" charset="0"/>
                <a:cs typeface="Arial"/>
              </a:rPr>
              <a:t>This periodicity can be one revolution around </a:t>
            </a:r>
            <a:r>
              <a:rPr lang="en-US" sz="2000" dirty="0" smtClean="0">
                <a:ea typeface="ＭＳ Ｐゴシック" charset="0"/>
                <a:cs typeface="Arial"/>
              </a:rPr>
              <a:t>the</a:t>
            </a:r>
          </a:p>
          <a:p>
            <a:pPr lvl="1">
              <a:buFont typeface="Wingdings" charset="0"/>
              <a:buNone/>
            </a:pPr>
            <a:r>
              <a:rPr lang="en-US" sz="2000" dirty="0" smtClean="0">
                <a:ea typeface="ＭＳ Ｐゴシック" charset="0"/>
                <a:cs typeface="Arial"/>
              </a:rPr>
              <a:t> </a:t>
            </a:r>
            <a:r>
              <a:rPr lang="en-US" sz="2000" dirty="0">
                <a:ea typeface="ＭＳ Ｐゴシック" charset="0"/>
                <a:cs typeface="Arial"/>
              </a:rPr>
              <a:t>accelerator or as small as one repeated </a:t>
            </a:r>
            <a:r>
              <a:rPr lang="ja-JP" altLang="en-US" sz="2000" dirty="0">
                <a:ea typeface="ＭＳ Ｐゴシック" charset="0"/>
                <a:cs typeface="Arial"/>
              </a:rPr>
              <a:t>“</a:t>
            </a:r>
            <a:r>
              <a:rPr lang="en-US" sz="2000" dirty="0">
                <a:ea typeface="ＭＳ Ｐゴシック" charset="0"/>
                <a:cs typeface="Arial"/>
              </a:rPr>
              <a:t>cell</a:t>
            </a:r>
            <a:r>
              <a:rPr lang="ja-JP" altLang="en-US" sz="2000" dirty="0" smtClean="0">
                <a:ea typeface="ＭＳ Ｐゴシック" charset="0"/>
                <a:cs typeface="Arial"/>
              </a:rPr>
              <a:t>”</a:t>
            </a:r>
            <a:endParaRPr lang="en-US" altLang="ja-JP" sz="2000" dirty="0" smtClean="0">
              <a:ea typeface="ＭＳ Ｐゴシック" charset="0"/>
              <a:cs typeface="Arial"/>
            </a:endParaRPr>
          </a:p>
          <a:p>
            <a:pPr lvl="1">
              <a:buFont typeface="Wingdings" charset="0"/>
              <a:buNone/>
            </a:pPr>
            <a:r>
              <a:rPr lang="en-US" sz="2000" dirty="0">
                <a:ea typeface="ＭＳ Ｐゴシック" charset="0"/>
                <a:cs typeface="Arial"/>
              </a:rPr>
              <a:t> </a:t>
            </a:r>
            <a:r>
              <a:rPr lang="en-US" sz="2000" dirty="0" smtClean="0">
                <a:ea typeface="ＭＳ Ｐゴシック" charset="0"/>
                <a:cs typeface="Arial"/>
              </a:rPr>
              <a:t>of </a:t>
            </a:r>
            <a:r>
              <a:rPr lang="en-US" sz="2000" dirty="0">
                <a:ea typeface="ＭＳ Ｐゴシック" charset="0"/>
                <a:cs typeface="Arial"/>
              </a:rPr>
              <a:t>the layout</a:t>
            </a:r>
          </a:p>
          <a:p>
            <a:pPr lvl="1">
              <a:buFont typeface="Wingdings" charset="0"/>
              <a:buNone/>
            </a:pPr>
            <a:r>
              <a:rPr lang="en-US" sz="2000" dirty="0">
                <a:ea typeface="ＭＳ Ｐゴシック" charset="0"/>
                <a:cs typeface="Arial"/>
              </a:rPr>
              <a:t>		(Such as a FODO cell in the previous </a:t>
            </a:r>
            <a:r>
              <a:rPr lang="en-US" sz="2000" dirty="0" smtClean="0">
                <a:ea typeface="ＭＳ Ｐゴシック" charset="0"/>
                <a:cs typeface="Arial"/>
              </a:rPr>
              <a:t>slide</a:t>
            </a:r>
            <a:r>
              <a:rPr lang="en-US" sz="2000" dirty="0">
                <a:ea typeface="ＭＳ Ｐゴシック" charset="0"/>
                <a:cs typeface="Arial"/>
              </a:rPr>
              <a:t>)</a:t>
            </a:r>
          </a:p>
          <a:p>
            <a:pPr lvl="1">
              <a:buFont typeface="Wingdings" charset="0"/>
              <a:buNone/>
            </a:pPr>
            <a:r>
              <a:rPr lang="en-US" sz="2000" dirty="0">
                <a:ea typeface="ＭＳ Ｐゴシック" charset="0"/>
                <a:cs typeface="Arial"/>
              </a:rPr>
              <a:t>The simple harmonic oscillator equation with a</a:t>
            </a:r>
          </a:p>
          <a:p>
            <a:pPr lvl="1">
              <a:buFont typeface="Wingdings" charset="0"/>
              <a:buNone/>
            </a:pPr>
            <a:r>
              <a:rPr lang="en-US" sz="2000" dirty="0">
                <a:ea typeface="ＭＳ Ｐゴシック" charset="0"/>
                <a:cs typeface="Arial"/>
              </a:rPr>
              <a:t>	</a:t>
            </a:r>
            <a:r>
              <a:rPr lang="en-US" sz="2000" b="1" dirty="0">
                <a:ea typeface="ＭＳ Ｐゴシック" charset="0"/>
                <a:cs typeface="Arial"/>
              </a:rPr>
              <a:t>periodically</a:t>
            </a:r>
            <a:r>
              <a:rPr lang="en-US" sz="2000" dirty="0">
                <a:ea typeface="ＭＳ Ｐゴシック" charset="0"/>
                <a:cs typeface="Arial"/>
              </a:rPr>
              <a:t> varying spring constant K(s) is</a:t>
            </a:r>
          </a:p>
          <a:p>
            <a:pPr lvl="1">
              <a:buFont typeface="Wingdings" charset="0"/>
              <a:buNone/>
            </a:pPr>
            <a:r>
              <a:rPr lang="en-US" sz="2000" dirty="0">
                <a:ea typeface="ＭＳ Ｐゴシック" charset="0"/>
                <a:cs typeface="Arial"/>
              </a:rPr>
              <a:t>	known as </a:t>
            </a:r>
            <a:r>
              <a:rPr lang="en-US" sz="2000" b="1" dirty="0" smtClean="0">
                <a:ea typeface="ＭＳ Ｐゴシック" charset="0"/>
                <a:cs typeface="Arial"/>
              </a:rPr>
              <a:t>Hill’s </a:t>
            </a:r>
            <a:r>
              <a:rPr lang="en-US" sz="2000" b="1" dirty="0">
                <a:ea typeface="ＭＳ Ｐゴシック" charset="0"/>
                <a:cs typeface="Arial"/>
              </a:rPr>
              <a:t>Equation</a:t>
            </a:r>
            <a:endParaRPr lang="en-US" sz="2000" dirty="0">
              <a:ea typeface="ＭＳ Ｐゴシック" charset="0"/>
              <a:cs typeface="Arial"/>
            </a:endParaRPr>
          </a:p>
        </p:txBody>
      </p:sp>
      <p:pic>
        <p:nvPicPr>
          <p:cNvPr id="18436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694" y="1349050"/>
            <a:ext cx="99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270"/>
          <a:stretch>
            <a:fillRect/>
          </a:stretch>
        </p:blipFill>
        <p:spPr bwMode="auto">
          <a:xfrm>
            <a:off x="2291156" y="1484718"/>
            <a:ext cx="56467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5400" y="3111500"/>
            <a:ext cx="22352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13"/>
          <p:cNvGrpSpPr>
            <a:grpSpLocks/>
          </p:cNvGrpSpPr>
          <p:nvPr/>
        </p:nvGrpSpPr>
        <p:grpSpPr bwMode="auto">
          <a:xfrm>
            <a:off x="6629400" y="3810000"/>
            <a:ext cx="2057400" cy="2143125"/>
            <a:chOff x="609600" y="2971800"/>
            <a:chExt cx="3519488" cy="3581400"/>
          </a:xfrm>
        </p:grpSpPr>
        <p:pic>
          <p:nvPicPr>
            <p:cNvPr id="18441" name="Picture 11" descr="2010fall_ap_lecture02.tif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2971800"/>
              <a:ext cx="3367088" cy="3300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2" name="Picture 1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788" y="5026025"/>
              <a:ext cx="1598612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3" name="Picture 13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25" y="3276600"/>
              <a:ext cx="598488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rc 10"/>
            <p:cNvSpPr/>
            <p:nvPr/>
          </p:nvSpPr>
          <p:spPr bwMode="auto">
            <a:xfrm>
              <a:off x="609600" y="3353816"/>
              <a:ext cx="3046964" cy="3122451"/>
            </a:xfrm>
            <a:prstGeom prst="arc">
              <a:avLst>
                <a:gd name="adj1" fmla="val 5368329"/>
                <a:gd name="adj2" fmla="val 10885659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cxnSp>
          <p:nvCxnSpPr>
            <p:cNvPr id="18445" name="Straight Connector 17"/>
            <p:cNvCxnSpPr>
              <a:cxnSpLocks noChangeShapeType="1"/>
              <a:stCxn id="11" idx="0"/>
            </p:cNvCxnSpPr>
            <p:nvPr/>
          </p:nvCxnSpPr>
          <p:spPr bwMode="auto">
            <a:xfrm>
              <a:off x="2147888" y="6477000"/>
              <a:ext cx="595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8446" name="Picture 19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6362700"/>
              <a:ext cx="6223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40" name="Picture 1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55626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95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242026" y="2438400"/>
            <a:ext cx="4320223" cy="539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1739900" y="827076"/>
            <a:ext cx="5649913" cy="8905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Hill’s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Equation Solution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Ansatz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1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57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Solution is a quasi-periodic harmonic oscillator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where w(s) is periodic in C but the phase </a:t>
            </a:r>
            <a:r>
              <a:rPr lang="en-US" dirty="0" smtClean="0">
                <a:latin typeface="Symbol" charset="0"/>
                <a:ea typeface="ＭＳ Ｐゴシック" charset="0"/>
              </a:rPr>
              <a:t>Y</a:t>
            </a:r>
            <a:r>
              <a:rPr lang="en-US" dirty="0" smtClean="0">
                <a:ea typeface="ＭＳ Ｐゴシック" charset="0"/>
                <a:cs typeface="Arial"/>
              </a:rPr>
              <a:t>(s)</a:t>
            </a:r>
            <a:r>
              <a:rPr lang="en-US" dirty="0" smtClean="0">
                <a:latin typeface="Symbol" charset="0"/>
                <a:ea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</a:rPr>
              <a:t>is not!!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Substitute this educated guess (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dirty="0" err="1">
                <a:latin typeface="Arial" charset="0"/>
                <a:ea typeface="ＭＳ Ｐゴシック" charset="0"/>
              </a:rPr>
              <a:t>ansatz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r>
              <a:rPr lang="en-US" dirty="0">
                <a:latin typeface="Arial" charset="0"/>
                <a:ea typeface="ＭＳ Ｐゴシック" charset="0"/>
              </a:rPr>
              <a:t>) to find</a:t>
            </a: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 smtClean="0">
                <a:latin typeface="Arial" charset="0"/>
                <a:ea typeface="ＭＳ Ｐゴシック" charset="0"/>
              </a:rPr>
              <a:t>For          </a:t>
            </a:r>
            <a:r>
              <a:rPr lang="en-US" dirty="0">
                <a:latin typeface="Arial" charset="0"/>
                <a:ea typeface="ＭＳ Ｐゴシック" charset="0"/>
              </a:rPr>
              <a:t>and         to be independent </a:t>
            </a:r>
            <a:r>
              <a:rPr lang="en-US" dirty="0" smtClean="0">
                <a:latin typeface="Arial" charset="0"/>
                <a:ea typeface="ＭＳ Ｐゴシック" charset="0"/>
              </a:rPr>
              <a:t>of      </a:t>
            </a:r>
            <a:r>
              <a:rPr lang="en-US" dirty="0">
                <a:latin typeface="Arial" charset="0"/>
                <a:ea typeface="ＭＳ Ｐゴシック" charset="0"/>
              </a:rPr>
              <a:t>, coefficients of </a:t>
            </a:r>
            <a:r>
              <a:rPr lang="en-US" dirty="0" smtClean="0">
                <a:latin typeface="Arial" charset="0"/>
                <a:ea typeface="ＭＳ Ｐゴシック" charset="0"/>
              </a:rPr>
              <a:t>the sin </a:t>
            </a:r>
            <a:r>
              <a:rPr lang="en-US" dirty="0">
                <a:latin typeface="Arial" charset="0"/>
                <a:ea typeface="ＭＳ Ｐゴシック" charset="0"/>
              </a:rPr>
              <a:t>and </a:t>
            </a:r>
            <a:r>
              <a:rPr lang="en-US" dirty="0" err="1">
                <a:latin typeface="Arial" charset="0"/>
                <a:ea typeface="ＭＳ Ｐゴシック" charset="0"/>
              </a:rPr>
              <a:t>cos</a:t>
            </a:r>
            <a:r>
              <a:rPr lang="en-US" dirty="0">
                <a:latin typeface="Arial" charset="0"/>
                <a:ea typeface="ＭＳ Ｐゴシック" charset="0"/>
              </a:rPr>
              <a:t> terms must vanish identically  </a:t>
            </a:r>
          </a:p>
        </p:txBody>
      </p:sp>
      <p:pic>
        <p:nvPicPr>
          <p:cNvPr id="19462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890576"/>
            <a:ext cx="5486401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5600700"/>
            <a:ext cx="571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140" y="2563780"/>
            <a:ext cx="3872484" cy="322707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3962400"/>
            <a:ext cx="8369300" cy="8255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20" y="4981729"/>
            <a:ext cx="8689080" cy="271231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5589620"/>
            <a:ext cx="571500" cy="317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5635409"/>
            <a:ext cx="3429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27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5278438" y="4997450"/>
            <a:ext cx="1739900" cy="387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6334125" y="3800475"/>
            <a:ext cx="2062163" cy="8413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Courant-Snyder Parameters</a:t>
            </a:r>
          </a:p>
        </p:txBody>
      </p:sp>
      <p:sp>
        <p:nvSpPr>
          <p:cNvPr id="20485" name="Content Placeholder 2"/>
          <p:cNvSpPr>
            <a:spLocks noGrp="1"/>
          </p:cNvSpPr>
          <p:nvPr>
            <p:ph idx="1"/>
          </p:nvPr>
        </p:nvSpPr>
        <p:spPr>
          <a:xfrm>
            <a:off x="685800" y="2514600"/>
            <a:ext cx="7620000" cy="360045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Notice that in both equations               so we can scale this out and define a new set of functions,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Courant-Snyder Parameters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or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Twiss Parameters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20486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1100" y="1908175"/>
            <a:ext cx="6781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6"/>
          <p:cNvSpPr>
            <a:spLocks noChangeArrowheads="1"/>
          </p:cNvSpPr>
          <p:nvPr/>
        </p:nvSpPr>
        <p:spPr bwMode="auto">
          <a:xfrm>
            <a:off x="1524000" y="3783013"/>
            <a:ext cx="2414588" cy="25257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0489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2579282"/>
            <a:ext cx="9271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3873500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4711700"/>
            <a:ext cx="20574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5473700"/>
            <a:ext cx="223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4940300"/>
            <a:ext cx="2794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7488" y="5029200"/>
            <a:ext cx="1676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2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0" y="5580063"/>
            <a:ext cx="45847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00" y="965200"/>
            <a:ext cx="6680200" cy="711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3848867"/>
            <a:ext cx="3644900" cy="711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0" y="6007100"/>
            <a:ext cx="33782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0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Towards The Matrix Solution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9906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What is the matrix for this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Hill’s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Equation solution?</a:t>
            </a: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800" y="2365375"/>
            <a:ext cx="47466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Take a derivative with respect to </a:t>
            </a:r>
            <a:r>
              <a:rPr lang="en-US" sz="2000" dirty="0" err="1"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s</a:t>
            </a:r>
            <a:r>
              <a:rPr lang="en-US" sz="2000" dirty="0"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 to get </a:t>
            </a:r>
          </a:p>
        </p:txBody>
      </p:sp>
      <p:pic>
        <p:nvPicPr>
          <p:cNvPr id="21512" name="Picture 1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5800" y="2300288"/>
            <a:ext cx="86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57275" y="3790950"/>
            <a:ext cx="67294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Now we can solve for A and B in terms of initial conditions </a:t>
            </a:r>
          </a:p>
        </p:txBody>
      </p:sp>
      <p:pic>
        <p:nvPicPr>
          <p:cNvPr id="21514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3862388"/>
            <a:ext cx="1282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4356100"/>
            <a:ext cx="23241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4953000"/>
            <a:ext cx="48387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4241800"/>
            <a:ext cx="35687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57275" y="5772150"/>
            <a:ext cx="59721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And take advantage of the periodicity of        to find</a:t>
            </a:r>
          </a:p>
        </p:txBody>
      </p:sp>
      <p:pic>
        <p:nvPicPr>
          <p:cNvPr id="21519" name="Picture 2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1025" y="5878513"/>
            <a:ext cx="431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2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000" y="5834063"/>
            <a:ext cx="1244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700" y="1828800"/>
            <a:ext cx="5727700" cy="3810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8" y="2927335"/>
            <a:ext cx="9067800" cy="71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8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8495</TotalTime>
  <Words>2185</Words>
  <Application>Microsoft Macintosh PowerPoint</Application>
  <PresentationFormat>On-screen Show (4:3)</PresentationFormat>
  <Paragraphs>400</Paragraphs>
  <Slides>48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Office Theme</vt:lpstr>
      <vt:lpstr>1_Office Theme</vt:lpstr>
      <vt:lpstr>Introduction to Accelerator Physics  Spring 2018  Start of Chapter 6: Lattice Exercises I</vt:lpstr>
      <vt:lpstr>You (We) Are Here</vt:lpstr>
      <vt:lpstr>Objectives for Thu Feb 15</vt:lpstr>
      <vt:lpstr>Matrix Example: Strong Focusing</vt:lpstr>
      <vt:lpstr>Strong Focusing: Another View</vt:lpstr>
      <vt:lpstr>More Math: Hill’s Equation</vt:lpstr>
      <vt:lpstr>Hill’s Equation Solution Ansatz</vt:lpstr>
      <vt:lpstr>Courant-Snyder Parameters</vt:lpstr>
      <vt:lpstr>Towards The Matrix Solution</vt:lpstr>
      <vt:lpstr>Hill’s Equation Matrix Solution</vt:lpstr>
      <vt:lpstr>Interesting Observations</vt:lpstr>
      <vt:lpstr>Convenient Calculations</vt:lpstr>
      <vt:lpstr>General Non-Periodic Transport Matrix</vt:lpstr>
      <vt:lpstr>(Deriving the Non-Periodic Transport Matrix)</vt:lpstr>
      <vt:lpstr>Review</vt:lpstr>
      <vt:lpstr>Lattice Optics: FODO Lives!</vt:lpstr>
      <vt:lpstr>Periodic Example: FODO Cell Phase Advance</vt:lpstr>
      <vt:lpstr>Periodic Example: FODO Cell Beta Max/Min</vt:lpstr>
      <vt:lpstr>FODO Betatron Functions vs Phase Advance</vt:lpstr>
      <vt:lpstr>FODO Beta Function, Betatron Motion</vt:lpstr>
      <vt:lpstr>Example: RHIC FODO Lattice</vt:lpstr>
      <vt:lpstr>Propagating Lattice Parameters</vt:lpstr>
      <vt:lpstr>========== What’s the Ellipse? ==========</vt:lpstr>
      <vt:lpstr>Invariants and Ellipses</vt:lpstr>
      <vt:lpstr>Emittance</vt:lpstr>
      <vt:lpstr>Adiabatic Damping and Normalized Emittance</vt:lpstr>
      <vt:lpstr>Phase Space Ellipse Geography</vt:lpstr>
      <vt:lpstr>Rings and Tunes</vt:lpstr>
      <vt:lpstr>Tunes</vt:lpstr>
      <vt:lpstr>6.2: Stability Diagrams</vt:lpstr>
      <vt:lpstr>Stability Diagrams II</vt:lpstr>
      <vt:lpstr>6.3: Dispersion</vt:lpstr>
      <vt:lpstr>(xkcd interlude)</vt:lpstr>
      <vt:lpstr>Dispersion</vt:lpstr>
      <vt:lpstr>Dispersion Continued</vt:lpstr>
      <vt:lpstr>FODO Cell Dispersion</vt:lpstr>
      <vt:lpstr>FODO Cell Dispersion</vt:lpstr>
      <vt:lpstr>RHIC FODO Cell</vt:lpstr>
      <vt:lpstr>6.6: Dispersion Suppressor</vt:lpstr>
      <vt:lpstr>FODO Dispersion Suppressor</vt:lpstr>
      <vt:lpstr>FODO Cell Dispersion and Suppressor</vt:lpstr>
      <vt:lpstr>Mismatched Dispersion</vt:lpstr>
      <vt:lpstr>6.5: p/2 Insertion</vt:lpstr>
      <vt:lpstr>p/2 Insertion</vt:lpstr>
      <vt:lpstr>p/2 Insertion</vt:lpstr>
      <vt:lpstr>Multiple p/2 Insertions</vt:lpstr>
      <vt:lpstr>Multiple p/2 Insertions</vt:lpstr>
      <vt:lpstr>Example: RHIC FODO Lattice Revisited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Shannan Kyte</dc:creator>
  <cp:lastModifiedBy>Todd Satogata</cp:lastModifiedBy>
  <cp:revision>1250</cp:revision>
  <cp:lastPrinted>2017-01-09T20:10:48Z</cp:lastPrinted>
  <dcterms:created xsi:type="dcterms:W3CDTF">2011-06-15T12:00:05Z</dcterms:created>
  <dcterms:modified xsi:type="dcterms:W3CDTF">2018-02-15T21:18:47Z</dcterms:modified>
</cp:coreProperties>
</file>