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1" r:id="rId2"/>
    <p:sldId id="374" r:id="rId3"/>
    <p:sldId id="379" r:id="rId4"/>
    <p:sldId id="425" r:id="rId5"/>
    <p:sldId id="380" r:id="rId6"/>
    <p:sldId id="381" r:id="rId7"/>
    <p:sldId id="382" r:id="rId8"/>
    <p:sldId id="383" r:id="rId9"/>
    <p:sldId id="384" r:id="rId10"/>
    <p:sldId id="385" r:id="rId11"/>
    <p:sldId id="389" r:id="rId12"/>
    <p:sldId id="390" r:id="rId13"/>
    <p:sldId id="391" r:id="rId14"/>
    <p:sldId id="392" r:id="rId15"/>
    <p:sldId id="393" r:id="rId16"/>
    <p:sldId id="394" r:id="rId17"/>
    <p:sldId id="399" r:id="rId18"/>
    <p:sldId id="402" r:id="rId19"/>
    <p:sldId id="404" r:id="rId20"/>
    <p:sldId id="405" r:id="rId21"/>
    <p:sldId id="420" r:id="rId22"/>
    <p:sldId id="406" r:id="rId23"/>
    <p:sldId id="403" r:id="rId24"/>
    <p:sldId id="426" r:id="rId25"/>
    <p:sldId id="427" r:id="rId26"/>
    <p:sldId id="417" r:id="rId27"/>
    <p:sldId id="419" r:id="rId28"/>
    <p:sldId id="418" r:id="rId29"/>
    <p:sldId id="408" r:id="rId30"/>
    <p:sldId id="413" r:id="rId31"/>
    <p:sldId id="424" r:id="rId32"/>
    <p:sldId id="409" r:id="rId33"/>
    <p:sldId id="414" r:id="rId34"/>
    <p:sldId id="410" r:id="rId35"/>
    <p:sldId id="415" r:id="rId36"/>
    <p:sldId id="416" r:id="rId37"/>
    <p:sldId id="411" r:id="rId38"/>
    <p:sldId id="412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9741" autoAdjust="0"/>
  </p:normalViewPr>
  <p:slideViewPr>
    <p:cSldViewPr>
      <p:cViewPr varScale="1">
        <p:scale>
          <a:sx n="75" d="100"/>
          <a:sy n="75" d="100"/>
        </p:scale>
        <p:origin x="918" y="5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5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5" Type="http://schemas.openxmlformats.org/officeDocument/2006/relationships/slide" Target="slides/slide9.xml"/><Relationship Id="rId4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362200" y="6553200"/>
            <a:ext cx="5257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T. Satogata	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                    </a:t>
            </a: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ODU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PHYS 417                 Mar 20 2018</a:t>
            </a:r>
            <a:endParaRPr lang="en-US" sz="1400" dirty="0" smtClean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 smtClean="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dsatogata.net/2018-ODU-AP" TargetMode="External"/><Relationship Id="rId2" Type="http://schemas.openxmlformats.org/officeDocument/2006/relationships/hyperlink" Target="mailto:satogata@jlab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desilva@jlab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falstad.com/emwave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2.png"/><Relationship Id="rId7" Type="http://schemas.openxmlformats.org/officeDocument/2006/relationships/image" Target="../media/image95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11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emf"/><Relationship Id="rId7" Type="http://schemas.openxmlformats.org/officeDocument/2006/relationships/image" Target="../media/image117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2057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 to Accelerator Physics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Spring 2018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RF Cavities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752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Lab and ODU)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satogata@jlab.org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www.toddsatogata.net/2018-ODU-AP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Subashini De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Silva (ODU) /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sdesilva@jlab.org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Birthday to </a:t>
            </a:r>
            <a:r>
              <a:rPr lang="en-US" sz="1400" dirty="0"/>
              <a:t>Ovid, Mr. Rogers, and Spike Lee</a:t>
            </a:r>
            <a:r>
              <a:rPr lang="en-US" sz="1400" dirty="0" smtClean="0"/>
              <a:t>!</a:t>
            </a:r>
          </a:p>
          <a:p>
            <a:r>
              <a:rPr lang="en-US" sz="1400" dirty="0" smtClean="0"/>
              <a:t>Happy </a:t>
            </a:r>
            <a:r>
              <a:rPr lang="en-US" sz="1400" dirty="0"/>
              <a:t>Spring Equinox, National Ravioli Day, </a:t>
            </a:r>
            <a:r>
              <a:rPr lang="en-US" sz="1400" dirty="0" smtClean="0"/>
              <a:t>National Proposal Day,</a:t>
            </a:r>
          </a:p>
          <a:p>
            <a:r>
              <a:rPr lang="en-US" sz="1400" dirty="0" smtClean="0"/>
              <a:t> and </a:t>
            </a:r>
            <a:r>
              <a:rPr lang="en-US" sz="1400" dirty="0"/>
              <a:t>Extraterrestrial Abductions Day!</a:t>
            </a:r>
            <a:endParaRPr lang="en-US" sz="12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Standing Waves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924800" cy="34290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Note that Maxwell’s equations are linear, so any linear combination of magnetic/electric fields is also a solution.</a:t>
            </a:r>
          </a:p>
          <a:p>
            <a:pPr marL="0" indent="0"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Thus a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standing wave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solution is also acceptable, where there are two plane waves moving in opposite directions: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617788" y="1009650"/>
            <a:ext cx="3935412" cy="1504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68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/>
          <a:stretch>
            <a:fillRect/>
          </a:stretch>
        </p:blipFill>
        <p:spPr bwMode="auto">
          <a:xfrm>
            <a:off x="2697163" y="1089025"/>
            <a:ext cx="376713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4343400"/>
            <a:ext cx="649128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3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9.2: Cylindrical Waveguides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 sz="2000" dirty="0" smtClean="0"/>
              <a:t>Consider a cylindrical waveguide, radius a, in z direction</a:t>
            </a:r>
          </a:p>
          <a:p>
            <a:endParaRPr lang="en-US" sz="2000" dirty="0"/>
          </a:p>
          <a:p>
            <a:pPr lvl="1"/>
            <a:r>
              <a:rPr lang="en-US" sz="2000" dirty="0" smtClean="0"/>
              <a:t>    can be imaginary for attenuation down the guide</a:t>
            </a:r>
          </a:p>
          <a:p>
            <a:pPr lvl="1"/>
            <a:r>
              <a:rPr lang="en-US" sz="2000" dirty="0" smtClean="0"/>
              <a:t>We’ll find constraints on this cutoff wave number</a:t>
            </a:r>
          </a:p>
          <a:p>
            <a:pPr lvl="1"/>
            <a:r>
              <a:rPr lang="en-US" sz="2000" dirty="0" smtClean="0"/>
              <a:t>Maxwell in cylindrical coordinates (math happens) gives</a:t>
            </a:r>
            <a:endParaRPr lang="en-US" sz="20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32" y="1555750"/>
            <a:ext cx="2528570" cy="3492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40230"/>
            <a:ext cx="251460" cy="29337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45" y="5728177"/>
            <a:ext cx="1384300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05400"/>
            <a:ext cx="3567545" cy="4387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00600" y="3048000"/>
            <a:ext cx="4267200" cy="2882900"/>
            <a:chOff x="1143000" y="3060700"/>
            <a:chExt cx="4267200" cy="28829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3060700"/>
              <a:ext cx="4267200" cy="28829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876800" y="4648200"/>
              <a:ext cx="5334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92" y="3124200"/>
            <a:ext cx="3525408" cy="1233893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06001"/>
            <a:ext cx="2438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Electromagnetic (TEM)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Various subsets of solutions are interesting</a:t>
            </a:r>
          </a:p>
          <a:p>
            <a:pPr lvl="1"/>
            <a:r>
              <a:rPr lang="en-US" sz="2000" dirty="0" smtClean="0"/>
              <a:t>For example, the                      nontrivial solutions require</a:t>
            </a:r>
          </a:p>
          <a:p>
            <a:pPr lvl="1"/>
            <a:endParaRPr lang="en-US" sz="2000" dirty="0"/>
          </a:p>
          <a:p>
            <a:pPr lvl="1"/>
            <a:endParaRPr lang="en-US" sz="1100" dirty="0" smtClean="0"/>
          </a:p>
          <a:p>
            <a:pPr lvl="1"/>
            <a:r>
              <a:rPr lang="en-US" sz="2000" dirty="0" smtClean="0"/>
              <a:t>The wave number of the guide matches that of free space</a:t>
            </a:r>
          </a:p>
          <a:p>
            <a:pPr lvl="1"/>
            <a:r>
              <a:rPr lang="en-US" sz="2000" dirty="0" smtClean="0"/>
              <a:t>Wave propagation is similar to that of free space</a:t>
            </a:r>
          </a:p>
          <a:p>
            <a:pPr lvl="1"/>
            <a:r>
              <a:rPr lang="en-US" sz="2000" dirty="0" smtClean="0"/>
              <a:t>This is a TEM (transverse electromagnetic) mode</a:t>
            </a:r>
          </a:p>
          <a:p>
            <a:pPr lvl="2"/>
            <a:r>
              <a:rPr lang="en-US" sz="1800" dirty="0" smtClean="0"/>
              <a:t>Requires multiple separate conductors for separate potentials</a:t>
            </a:r>
            <a:r>
              <a:rPr lang="en-US" sz="1800" dirty="0"/>
              <a:t> </a:t>
            </a:r>
            <a:r>
              <a:rPr lang="en-US" sz="1800" dirty="0" smtClean="0"/>
              <a:t>or free space</a:t>
            </a:r>
          </a:p>
          <a:p>
            <a:pPr lvl="2"/>
            <a:r>
              <a:rPr lang="en-US" sz="1800" dirty="0" smtClean="0"/>
              <a:t>Sometimes similar to polarization pictures we had before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20" y="1676400"/>
            <a:ext cx="1313180" cy="26543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43" y="2132686"/>
            <a:ext cx="1866900" cy="34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180" b="35185"/>
          <a:stretch/>
        </p:blipFill>
        <p:spPr>
          <a:xfrm>
            <a:off x="990600" y="4495800"/>
            <a:ext cx="3548910" cy="2042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0904"/>
          <a:stretch/>
        </p:blipFill>
        <p:spPr>
          <a:xfrm>
            <a:off x="4953000" y="4495800"/>
            <a:ext cx="2932699" cy="2056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48600" y="5029200"/>
            <a:ext cx="868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Coaxial</a:t>
            </a:r>
          </a:p>
          <a:p>
            <a:r>
              <a:rPr lang="en-US" sz="1600" dirty="0" smtClean="0">
                <a:latin typeface="Arial"/>
                <a:cs typeface="Arial"/>
              </a:rPr>
              <a:t>cable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6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Magnetic (TM)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Maxwell’s equations are linear so superposition applies</a:t>
            </a:r>
          </a:p>
          <a:p>
            <a:pPr lvl="1"/>
            <a:r>
              <a:rPr lang="en-US" sz="2000" dirty="0" smtClean="0"/>
              <a:t>We can break all fields down to TE and TM modes</a:t>
            </a:r>
          </a:p>
          <a:p>
            <a:pPr lvl="1"/>
            <a:r>
              <a:rPr lang="en-US" sz="2000" b="1" dirty="0" smtClean="0"/>
              <a:t>TM</a:t>
            </a:r>
            <a:r>
              <a:rPr lang="en-US" sz="2000" dirty="0" smtClean="0"/>
              <a:t>: Transverse magnetic (</a:t>
            </a:r>
            <a:r>
              <a:rPr lang="en-US" sz="2000" dirty="0"/>
              <a:t>H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=0, E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≠0)</a:t>
            </a:r>
          </a:p>
          <a:p>
            <a:pPr lvl="1"/>
            <a:r>
              <a:rPr lang="en-US" sz="2000" dirty="0" smtClean="0"/>
              <a:t>TE: Transverse electric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z</a:t>
            </a:r>
            <a:r>
              <a:rPr lang="en-US" sz="2000" dirty="0" smtClean="0"/>
              <a:t>=0, H</a:t>
            </a:r>
            <a:r>
              <a:rPr lang="en-US" sz="2000" baseline="-25000" dirty="0" smtClean="0"/>
              <a:t>z</a:t>
            </a:r>
            <a:r>
              <a:rPr lang="en-US" sz="2000" dirty="0"/>
              <a:t>≠0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TM provides particle energy gain or loss in z direction!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Maxwell’s equations in cylindrical coordinates give</a:t>
            </a:r>
          </a:p>
          <a:p>
            <a:endParaRPr lang="en-US" sz="2000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26" y="3102483"/>
            <a:ext cx="6484874" cy="78371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90" y="4572000"/>
            <a:ext cx="3995420" cy="1410970"/>
          </a:xfrm>
          <a:prstGeom prst="rect">
            <a:avLst/>
          </a:prstGeom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6858000" y="4724400"/>
            <a:ext cx="1462284" cy="30777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Bessel equation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858000" y="5559623"/>
            <a:ext cx="1532153" cy="52322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SHO equation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=&gt; n integer, real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85800" y="3048000"/>
            <a:ext cx="7479516" cy="14549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 Mode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radial equation has solutions of Bessel functions of first </a:t>
            </a:r>
            <a:r>
              <a:rPr lang="en-US" sz="2000" i="1" dirty="0" err="1" smtClean="0"/>
              <a:t>J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(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c</a:t>
            </a:r>
            <a:r>
              <a:rPr lang="en-US" sz="2000" dirty="0" err="1" smtClean="0"/>
              <a:t>r</a:t>
            </a:r>
            <a:r>
              <a:rPr lang="en-US" sz="2000" dirty="0" smtClean="0"/>
              <a:t>) and second </a:t>
            </a:r>
            <a:r>
              <a:rPr lang="en-US" sz="2000" i="1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/>
              <a:t>(</a:t>
            </a:r>
            <a:r>
              <a:rPr lang="en-US" sz="2000" dirty="0" err="1"/>
              <a:t>k</a:t>
            </a:r>
            <a:r>
              <a:rPr lang="en-US" sz="2000" baseline="-25000" dirty="0" err="1"/>
              <a:t>c</a:t>
            </a:r>
            <a:r>
              <a:rPr lang="en-US" sz="2000" dirty="0" err="1"/>
              <a:t>r</a:t>
            </a:r>
            <a:r>
              <a:rPr lang="en-US" sz="2000" dirty="0" smtClean="0"/>
              <a:t>) kind</a:t>
            </a:r>
          </a:p>
          <a:p>
            <a:pPr lvl="1"/>
            <a:r>
              <a:rPr lang="en-US" sz="2000" dirty="0" smtClean="0"/>
              <a:t>Toss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/>
              <a:t> </a:t>
            </a:r>
            <a:r>
              <a:rPr lang="en-US" sz="2000" dirty="0" smtClean="0"/>
              <a:t>since they diverge at r=0</a:t>
            </a:r>
          </a:p>
          <a:p>
            <a:pPr lvl="1"/>
            <a:r>
              <a:rPr lang="en-US" sz="2000" dirty="0" smtClean="0"/>
              <a:t>Boundary conditions at r=a require </a:t>
            </a:r>
            <a:r>
              <a:rPr lang="en-US" sz="2000" dirty="0" err="1" smtClean="0"/>
              <a:t>J</a:t>
            </a:r>
            <a:r>
              <a:rPr lang="en-US" sz="2000" baseline="-25000" dirty="0" err="1" smtClean="0"/>
              <a:t>n</a:t>
            </a:r>
            <a:r>
              <a:rPr lang="en-US" sz="2000" dirty="0"/>
              <a:t>(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c</a:t>
            </a:r>
            <a:r>
              <a:rPr lang="en-US" sz="2000" dirty="0" err="1" smtClean="0"/>
              <a:t>a</a:t>
            </a:r>
            <a:r>
              <a:rPr lang="en-US" sz="2000" dirty="0" smtClean="0"/>
              <a:t>)=0</a:t>
            </a:r>
          </a:p>
          <a:p>
            <a:pPr lvl="1"/>
            <a:r>
              <a:rPr lang="en-US" sz="2000" dirty="0" smtClean="0"/>
              <a:t>This gives a constraint on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c</a:t>
            </a:r>
            <a:endParaRPr lang="en-US" sz="2000" dirty="0"/>
          </a:p>
          <a:p>
            <a:pPr lvl="1"/>
            <a:endParaRPr lang="en-US" sz="2000" baseline="-25000" dirty="0" smtClean="0"/>
          </a:p>
          <a:p>
            <a:pPr lvl="1"/>
            <a:endParaRPr lang="en-US" sz="2000" baseline="-25000" dirty="0"/>
          </a:p>
          <a:p>
            <a:pPr lvl="1"/>
            <a:endParaRPr lang="en-US" sz="2000" baseline="-25000" dirty="0" smtClean="0"/>
          </a:p>
          <a:p>
            <a:pPr lvl="1"/>
            <a:endParaRPr lang="en-US" sz="2000" baseline="-25000" dirty="0"/>
          </a:p>
          <a:p>
            <a:pPr lvl="1"/>
            <a:endParaRPr lang="en-US" sz="2000" baseline="-25000" dirty="0" smtClean="0"/>
          </a:p>
          <a:p>
            <a:pPr lvl="1"/>
            <a:endParaRPr lang="en-US" sz="2000" baseline="-25000" dirty="0"/>
          </a:p>
          <a:p>
            <a:pPr lvl="1"/>
            <a:endParaRPr lang="en-US" sz="2000" baseline="-25000" dirty="0" smtClean="0"/>
          </a:p>
          <a:p>
            <a:pPr lvl="1"/>
            <a:r>
              <a:rPr lang="en-US" sz="2000" dirty="0" smtClean="0"/>
              <a:t>This mode of this field is commonly known as the </a:t>
            </a:r>
            <a:r>
              <a:rPr lang="en-US" sz="2000" dirty="0" err="1" smtClean="0"/>
              <a:t>TM</a:t>
            </a:r>
            <a:r>
              <a:rPr lang="en-US" sz="2000" baseline="-25000" dirty="0" err="1" smtClean="0"/>
              <a:t>nj</a:t>
            </a:r>
            <a:r>
              <a:rPr lang="en-US" sz="2000" dirty="0" smtClean="0"/>
              <a:t> mode</a:t>
            </a:r>
          </a:p>
          <a:p>
            <a:pPr lvl="1"/>
            <a:r>
              <a:rPr lang="en-US" sz="2000" dirty="0" smtClean="0"/>
              <a:t>The first index corresponds to theta periodicity, while the second corresponds to number of radial Bessel nodes</a:t>
            </a:r>
          </a:p>
          <a:p>
            <a:pPr lvl="1"/>
            <a:r>
              <a:rPr lang="en-US" sz="2000" dirty="0" smtClean="0"/>
              <a:t>TM</a:t>
            </a:r>
            <a:r>
              <a:rPr lang="en-US" sz="2000" baseline="-25000" dirty="0" smtClean="0"/>
              <a:t>01</a:t>
            </a:r>
            <a:r>
              <a:rPr lang="en-US" sz="2000" dirty="0" smtClean="0"/>
              <a:t> is the usual fundamental accelerating mode</a:t>
            </a:r>
            <a:endParaRPr lang="en-US" sz="20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3089715"/>
            <a:ext cx="6845300" cy="3492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" y="3733800"/>
            <a:ext cx="7166610" cy="6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 Mode 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5257800"/>
            <a:ext cx="8549640" cy="838200"/>
          </a:xfrm>
        </p:spPr>
        <p:txBody>
          <a:bodyPr/>
          <a:lstStyle/>
          <a:p>
            <a:r>
              <a:rPr lang="en-US" sz="2000" dirty="0" smtClean="0"/>
              <a:t>Java app visualizations are also linked to the class website</a:t>
            </a:r>
          </a:p>
          <a:p>
            <a:pPr lvl="1"/>
            <a:r>
              <a:rPr lang="en-US" sz="2000" dirty="0" smtClean="0"/>
              <a:t>For example, </a:t>
            </a:r>
            <a:r>
              <a:rPr lang="en-US" sz="2000" dirty="0" smtClean="0">
                <a:hlinkClick r:id="rId2"/>
              </a:rPr>
              <a:t>http://www.falstad.com/emwave2</a:t>
            </a:r>
            <a:r>
              <a:rPr lang="en-US" sz="2000" dirty="0" smtClean="0"/>
              <a:t> (TM visualization)</a:t>
            </a:r>
          </a:p>
          <a:p>
            <a:pPr lvl="2"/>
            <a:r>
              <a:rPr lang="en-US" sz="1800" dirty="0" smtClean="0"/>
              <a:t>Scroll down to Circular Modes 1 or 2 in first </a:t>
            </a:r>
            <a:r>
              <a:rPr lang="en-US" sz="1800" dirty="0" err="1" smtClean="0"/>
              <a:t>pulldown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752600"/>
            <a:ext cx="4241800" cy="3340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/>
          <a:stretch/>
        </p:blipFill>
        <p:spPr>
          <a:xfrm>
            <a:off x="1143492" y="914400"/>
            <a:ext cx="6857016" cy="6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Modes</a:t>
            </a:r>
            <a:endParaRPr lang="en-US" dirty="0"/>
          </a:p>
        </p:txBody>
      </p:sp>
      <p:pic>
        <p:nvPicPr>
          <p:cNvPr id="7" name="Picture 6" descr="Screen Shot 2017-01-23 at 11.2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43" y="837150"/>
            <a:ext cx="6822314" cy="495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019800"/>
            <a:ext cx="220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Dave McGinnis, FNAL</a:t>
            </a:r>
          </a:p>
        </p:txBody>
      </p:sp>
    </p:spTree>
    <p:extLst>
      <p:ext uri="{BB962C8B-B14F-4D97-AF65-F5344CB8AC3E}">
        <p14:creationId xmlns:p14="http://schemas.microsoft.com/office/powerpoint/2010/main" val="2708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It’s easy to see that there is a minimum frequency for our waveguide that obeys the boundary conditions</a:t>
            </a:r>
          </a:p>
          <a:p>
            <a:pPr lvl="1"/>
            <a:r>
              <a:rPr lang="en-US" sz="2000" dirty="0" smtClean="0"/>
              <a:t>Modes at lower frequencies will suffer resistance</a:t>
            </a:r>
          </a:p>
          <a:p>
            <a:pPr lvl="1"/>
            <a:r>
              <a:rPr lang="en-US" sz="2000" dirty="0" smtClean="0"/>
              <a:t>Dispersion relation in terms of radial boundary condition zero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A propagating wave must have real group velocity</a:t>
            </a:r>
          </a:p>
          <a:p>
            <a:pPr lvl="1"/>
            <a:r>
              <a:rPr lang="en-US" sz="2000" dirty="0" smtClean="0"/>
              <a:t>This gives the expected lower bound on the frequency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 Wavelength of lowest cutoff frequency for j=1 is</a:t>
            </a:r>
          </a:p>
          <a:p>
            <a:pPr lvl="1"/>
            <a:endParaRPr lang="en-US" sz="20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581400" y="5613842"/>
            <a:ext cx="2040453" cy="7107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114800" y="4038600"/>
            <a:ext cx="3179409" cy="7896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Cutoff Frequency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2602405"/>
            <a:ext cx="42545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17" y="3323808"/>
            <a:ext cx="698500" cy="342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68" y="5688327"/>
            <a:ext cx="1841500" cy="558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49016"/>
            <a:ext cx="518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What happens if we close two ends of a waveguide?</a:t>
            </a:r>
          </a:p>
          <a:p>
            <a:pPr lvl="1"/>
            <a:r>
              <a:rPr lang="en-US" sz="2000" dirty="0" smtClean="0"/>
              <a:t>With the correct length corresponding to the longitudinal wavelength, we can produce longitudinal standing waves</a:t>
            </a:r>
          </a:p>
          <a:p>
            <a:pPr lvl="1"/>
            <a:r>
              <a:rPr lang="en-US" sz="2000" dirty="0" smtClean="0"/>
              <a:t>Can produce long-standing waves over a full linac</a:t>
            </a:r>
          </a:p>
          <a:p>
            <a:pPr lvl="1"/>
            <a:r>
              <a:rPr lang="en-US" sz="2000" dirty="0" smtClean="0"/>
              <a:t>Modes have another index for longitudinal periodicity</a:t>
            </a:r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88" y="2998617"/>
            <a:ext cx="3565125" cy="3478383"/>
          </a:xfrm>
          <a:prstGeom prst="rect">
            <a:avLst/>
          </a:prstGeom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715000" y="3330714"/>
            <a:ext cx="2992927" cy="707886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Simplified “tuna fish can”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RF cavity model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560077" y="3355526"/>
            <a:ext cx="1550424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TM</a:t>
            </a:r>
            <a:r>
              <a:rPr lang="en-US" sz="2000" baseline="-25000" dirty="0" smtClean="0">
                <a:solidFill>
                  <a:schemeClr val="bg1"/>
                </a:solidFill>
                <a:latin typeface="Arial" charset="0"/>
              </a:rPr>
              <a:t>010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mode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1"/>
            <a:ext cx="7772400" cy="4876800"/>
          </a:xfrm>
        </p:spPr>
        <p:txBody>
          <a:bodyPr/>
          <a:lstStyle/>
          <a:p>
            <a:r>
              <a:rPr lang="en-US" sz="2000" dirty="0" smtClean="0"/>
              <a:t>Additional boundary conditions at end-cap conductors 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z=0 </a:t>
            </a:r>
            <a:r>
              <a:rPr lang="en-US" sz="2000" dirty="0" smtClean="0"/>
              <a:t>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358" y="1524000"/>
            <a:ext cx="3918585" cy="61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263140"/>
            <a:ext cx="7557025" cy="412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087" y="2922417"/>
            <a:ext cx="3565125" cy="34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Cavities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36637"/>
            <a:ext cx="292258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16012"/>
            <a:ext cx="31083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87750"/>
            <a:ext cx="4208462" cy="741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RY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046162"/>
            <a:ext cx="23336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705600" y="3814762"/>
            <a:ext cx="16002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</a:rPr>
              <a:t>1500 MHz 5-cell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3325812"/>
            <a:ext cx="122237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08487"/>
            <a:ext cx="18256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03188" y="666690"/>
            <a:ext cx="8977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RF cavities made of different materials, in different shapes and sizes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1066800" y="3293000"/>
            <a:ext cx="195897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MHz 9-cell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733925" y="3481387"/>
            <a:ext cx="769938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</a:rPr>
              <a:t>Quarter Wave Cavity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3057525" y="5243512"/>
            <a:ext cx="833438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</a:rPr>
              <a:t>Half Wave Cavity</a:t>
            </a:r>
          </a:p>
        </p:txBody>
      </p:sp>
      <p:pic>
        <p:nvPicPr>
          <p:cNvPr id="16" name="Picture 4" descr="coaxial half wav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4379912"/>
            <a:ext cx="10937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2290763" y="4476750"/>
            <a:ext cx="8334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</a:rPr>
              <a:t>Triple Spoke Cavity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9112"/>
            <a:ext cx="22939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6862763" y="5795962"/>
            <a:ext cx="833437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</a:rPr>
              <a:t>Single Spoke Cavity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2290763" y="2514600"/>
            <a:ext cx="114617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CESR Type Cavity (Cornell)</a:t>
            </a:r>
          </a:p>
        </p:txBody>
      </p:sp>
    </p:spTree>
    <p:extLst>
      <p:ext uri="{BB962C8B-B14F-4D97-AF65-F5344CB8AC3E}">
        <p14:creationId xmlns:p14="http://schemas.microsoft.com/office/powerpoint/2010/main" val="35863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</a:t>
            </a:r>
            <a:r>
              <a:rPr lang="en-US" baseline="-25000" dirty="0" err="1" smtClean="0"/>
              <a:t>njm</a:t>
            </a:r>
            <a:r>
              <a:rPr lang="en-US" dirty="0" smtClean="0"/>
              <a:t> Modes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676400"/>
            <a:ext cx="8312727" cy="786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957" y="2557448"/>
            <a:ext cx="3140086" cy="8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289" y="3647123"/>
            <a:ext cx="1927423" cy="543877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58" y="4538027"/>
            <a:ext cx="4379595" cy="937387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118793" y="2505328"/>
            <a:ext cx="1568007" cy="707886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Longitudinal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periodicity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26513"/>
            <a:ext cx="2486660" cy="37719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04" y="1126630"/>
            <a:ext cx="2772207" cy="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</a:t>
            </a:r>
            <a:r>
              <a:rPr lang="en-US" baseline="-25000" dirty="0" err="1"/>
              <a:t>njm</a:t>
            </a:r>
            <a:r>
              <a:rPr lang="en-US" dirty="0"/>
              <a:t> Modes</a:t>
            </a:r>
            <a:r>
              <a:rPr lang="en-US" altLang="en-US" dirty="0" smtClean="0"/>
              <a:t>Modes </a:t>
            </a:r>
            <a:r>
              <a:rPr lang="en-US" altLang="en-US" dirty="0"/>
              <a:t>in a </a:t>
            </a:r>
            <a:r>
              <a:rPr lang="en-US" altLang="en-US" dirty="0" smtClean="0"/>
              <a:t>Cylindrical </a:t>
            </a:r>
            <a:r>
              <a:rPr lang="en-US" altLang="en-US" dirty="0"/>
              <a:t>Cavity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75282" y="4740275"/>
            <a:ext cx="30083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 i="1" dirty="0" err="1" smtClean="0"/>
              <a:t>X</a:t>
            </a:r>
            <a:r>
              <a:rPr lang="en-US" altLang="en-US" sz="2200" i="1" baseline="-25000" dirty="0" err="1" smtClean="0"/>
              <a:t>nj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is the </a:t>
            </a:r>
            <a:r>
              <a:rPr lang="en-US" altLang="en-US" sz="2200" i="1" dirty="0" err="1" smtClean="0"/>
              <a:t>j</a:t>
            </a:r>
            <a:r>
              <a:rPr lang="en-US" altLang="en-US" sz="2200" baseline="30000" dirty="0" err="1" smtClean="0"/>
              <a:t>th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root of </a:t>
            </a:r>
            <a:r>
              <a:rPr lang="en-US" altLang="en-US" sz="2200" i="1" dirty="0" err="1" smtClean="0"/>
              <a:t>J</a:t>
            </a:r>
            <a:r>
              <a:rPr lang="en-US" altLang="en-US" sz="2200" i="1" baseline="-25000" dirty="0" err="1" smtClean="0"/>
              <a:t>n</a:t>
            </a:r>
            <a:endParaRPr lang="en-US" altLang="en-US" sz="2200" i="1" baseline="-25000" dirty="0"/>
          </a:p>
          <a:p>
            <a:r>
              <a:rPr lang="en-US" altLang="en-US" sz="2200" i="1" dirty="0" err="1" smtClean="0"/>
              <a:t>X</a:t>
            </a:r>
            <a:r>
              <a:rPr lang="en-US" altLang="en-US" sz="2200" dirty="0" err="1" smtClean="0"/>
              <a:t>’</a:t>
            </a:r>
            <a:r>
              <a:rPr lang="en-US" altLang="en-US" sz="2200" i="1" baseline="-25000" dirty="0" err="1" smtClean="0"/>
              <a:t>nj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is the </a:t>
            </a:r>
            <a:r>
              <a:rPr lang="en-US" altLang="en-US" sz="2200" i="1" dirty="0" err="1" smtClean="0"/>
              <a:t>j</a:t>
            </a:r>
            <a:r>
              <a:rPr lang="en-US" altLang="en-US" sz="2200" baseline="30000" dirty="0" err="1" smtClean="0"/>
              <a:t>th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root of </a:t>
            </a:r>
            <a:r>
              <a:rPr lang="en-US" altLang="en-US" sz="2200" i="1" dirty="0" err="1" smtClean="0"/>
              <a:t>J</a:t>
            </a:r>
            <a:r>
              <a:rPr lang="en-US" altLang="en-US" sz="2200" dirty="0" err="1" smtClean="0"/>
              <a:t>’</a:t>
            </a:r>
            <a:r>
              <a:rPr lang="en-US" altLang="en-US" sz="2200" i="1" baseline="-25000" dirty="0" err="1" smtClean="0"/>
              <a:t>n</a:t>
            </a:r>
            <a:endParaRPr lang="en-US" altLang="en-US" sz="2200" i="1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90612"/>
            <a:ext cx="5715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TM</a:t>
            </a:r>
            <a:r>
              <a:rPr lang="en-US" baseline="-25000" dirty="0" err="1" smtClean="0"/>
              <a:t>njm</a:t>
            </a:r>
            <a:r>
              <a:rPr lang="en-US" baseline="-25000" dirty="0" smtClean="0"/>
              <a:t> </a:t>
            </a:r>
            <a:r>
              <a:rPr lang="en-US" dirty="0" smtClean="0"/>
              <a:t>Modes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95" y="1151449"/>
            <a:ext cx="2789111" cy="321170"/>
          </a:xfrm>
          <a:prstGeom prst="rect">
            <a:avLst/>
          </a:prstGeom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118793" y="2505328"/>
            <a:ext cx="1568007" cy="707886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Longitudinal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periodicity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49013"/>
            <a:ext cx="4379595" cy="937387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99" y="3751767"/>
            <a:ext cx="1878001" cy="390476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33800"/>
            <a:ext cx="26924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7" y="1676400"/>
            <a:ext cx="8739213" cy="706575"/>
          </a:xfrm>
          <a:prstGeom prst="rect">
            <a:avLst/>
          </a:prstGeom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905000" y="5791200"/>
            <a:ext cx="5673198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TM</a:t>
            </a:r>
            <a:r>
              <a:rPr lang="en-US" sz="2000" baseline="-25000" dirty="0" smtClean="0">
                <a:solidFill>
                  <a:schemeClr val="bg1"/>
                </a:solidFill>
                <a:latin typeface="Arial" charset="0"/>
              </a:rPr>
              <a:t>010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is (again) the preferred acceleration mode</a:t>
            </a:r>
            <a:endParaRPr lang="en-US" sz="2000" baseline="-250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TM</a:t>
            </a:r>
            <a:r>
              <a:rPr lang="en-US" baseline="-25000" dirty="0" err="1"/>
              <a:t>njm</a:t>
            </a:r>
            <a:r>
              <a:rPr lang="en-US" baseline="-25000" dirty="0"/>
              <a:t> </a:t>
            </a:r>
            <a:r>
              <a:rPr lang="en-US" dirty="0" smtClean="0"/>
              <a:t>Modes </a:t>
            </a:r>
            <a:r>
              <a:rPr lang="en-US" altLang="en-US" dirty="0" smtClean="0"/>
              <a:t>in </a:t>
            </a:r>
            <a:r>
              <a:rPr lang="en-US" altLang="en-US" dirty="0"/>
              <a:t>a </a:t>
            </a:r>
            <a:r>
              <a:rPr lang="en-US" altLang="en-US" dirty="0" smtClean="0"/>
              <a:t>Cylindrical </a:t>
            </a:r>
            <a:r>
              <a:rPr lang="en-US" altLang="en-US" dirty="0"/>
              <a:t>Cavity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75282" y="4740275"/>
            <a:ext cx="30083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 i="1" dirty="0" err="1" smtClean="0"/>
              <a:t>X</a:t>
            </a:r>
            <a:r>
              <a:rPr lang="en-US" altLang="en-US" sz="2200" i="1" baseline="-25000" dirty="0" err="1" smtClean="0"/>
              <a:t>nj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is the </a:t>
            </a:r>
            <a:r>
              <a:rPr lang="en-US" altLang="en-US" sz="2200" i="1" dirty="0" err="1" smtClean="0"/>
              <a:t>j</a:t>
            </a:r>
            <a:r>
              <a:rPr lang="en-US" altLang="en-US" sz="2200" baseline="30000" dirty="0" err="1" smtClean="0"/>
              <a:t>th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root of </a:t>
            </a:r>
            <a:r>
              <a:rPr lang="en-US" altLang="en-US" sz="2200" i="1" dirty="0" err="1" smtClean="0"/>
              <a:t>J</a:t>
            </a:r>
            <a:r>
              <a:rPr lang="en-US" altLang="en-US" sz="2200" i="1" baseline="-25000" dirty="0" err="1" smtClean="0"/>
              <a:t>n</a:t>
            </a:r>
            <a:endParaRPr lang="en-US" altLang="en-US" sz="2200" i="1" baseline="-25000" dirty="0"/>
          </a:p>
          <a:p>
            <a:r>
              <a:rPr lang="en-US" altLang="en-US" sz="2200" i="1" dirty="0" err="1" smtClean="0"/>
              <a:t>X</a:t>
            </a:r>
            <a:r>
              <a:rPr lang="en-US" altLang="en-US" sz="2200" dirty="0" err="1" smtClean="0"/>
              <a:t>’</a:t>
            </a:r>
            <a:r>
              <a:rPr lang="en-US" altLang="en-US" sz="2200" i="1" baseline="-25000" dirty="0" err="1" smtClean="0"/>
              <a:t>nj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is the </a:t>
            </a:r>
            <a:r>
              <a:rPr lang="en-US" altLang="en-US" sz="2200" i="1" dirty="0" err="1" smtClean="0"/>
              <a:t>j</a:t>
            </a:r>
            <a:r>
              <a:rPr lang="en-US" altLang="en-US" sz="2200" baseline="30000" dirty="0" err="1" smtClean="0"/>
              <a:t>th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root of </a:t>
            </a:r>
            <a:r>
              <a:rPr lang="en-US" altLang="en-US" sz="2200" i="1" dirty="0" err="1" smtClean="0"/>
              <a:t>J</a:t>
            </a:r>
            <a:r>
              <a:rPr lang="en-US" altLang="en-US" sz="2200" dirty="0" err="1" smtClean="0"/>
              <a:t>’</a:t>
            </a:r>
            <a:r>
              <a:rPr lang="en-US" altLang="en-US" sz="2200" i="1" baseline="-25000" dirty="0" err="1" smtClean="0"/>
              <a:t>n</a:t>
            </a:r>
            <a:endParaRPr lang="en-US" altLang="en-US" sz="2200" i="1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92993"/>
            <a:ext cx="5429250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Bessel Functions and Roots</a:t>
            </a:r>
            <a:endParaRPr lang="en-US" dirty="0"/>
          </a:p>
        </p:txBody>
      </p:sp>
      <p:pic>
        <p:nvPicPr>
          <p:cNvPr id="3074" name="Picture 2" descr="Bessel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25500"/>
            <a:ext cx="5257799" cy="32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24393"/>
            <a:ext cx="3448050" cy="155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424393"/>
            <a:ext cx="3438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4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(1): Calculate Frequencies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944152"/>
              </p:ext>
            </p:extLst>
          </p:nvPr>
        </p:nvGraphicFramePr>
        <p:xfrm>
          <a:off x="533400" y="1219200"/>
          <a:ext cx="7772400" cy="396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49141906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05678829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379129398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08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Radius (</a:t>
                      </a:r>
                      <a:r>
                        <a:rPr lang="en-US" i="1" dirty="0" smtClean="0"/>
                        <a:t>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0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Length (</a:t>
                      </a:r>
                      <a:r>
                        <a:rPr lang="en-US" i="1" dirty="0" smtClean="0"/>
                        <a:t>l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564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 of TM</a:t>
                      </a:r>
                      <a:r>
                        <a:rPr lang="en-US" baseline="-25000" dirty="0" smtClean="0"/>
                        <a:t>010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28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 of TM</a:t>
                      </a:r>
                      <a:r>
                        <a:rPr lang="en-US" baseline="-25000" dirty="0" smtClean="0"/>
                        <a:t>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8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</a:t>
                      </a:r>
                      <a:r>
                        <a:rPr lang="en-US" baseline="0" dirty="0" smtClean="0"/>
                        <a:t> of TM</a:t>
                      </a:r>
                      <a:r>
                        <a:rPr lang="en-US" baseline="-25000" dirty="0" smtClean="0"/>
                        <a:t>110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146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 of TE</a:t>
                      </a:r>
                      <a:r>
                        <a:rPr lang="en-US" baseline="-25000" dirty="0" smtClean="0"/>
                        <a:t>011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12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 of TE</a:t>
                      </a:r>
                      <a:r>
                        <a:rPr lang="en-US" baseline="-25000" dirty="0" smtClean="0"/>
                        <a:t>111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37371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0000" r="10000" b="15556"/>
          <a:stretch/>
        </p:blipFill>
        <p:spPr>
          <a:xfrm rot="10800000">
            <a:off x="3617370" y="1325880"/>
            <a:ext cx="1604460" cy="1143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2222" r="14167" b="10000"/>
          <a:stretch/>
        </p:blipFill>
        <p:spPr>
          <a:xfrm rot="10800000">
            <a:off x="6553200" y="1307592"/>
            <a:ext cx="1109458" cy="11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7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010</a:t>
            </a:r>
            <a:r>
              <a:rPr lang="en-US" dirty="0" smtClean="0"/>
              <a:t> Mode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3851" y="2470995"/>
            <a:ext cx="7788149" cy="3478383"/>
            <a:chOff x="898651" y="2922417"/>
            <a:chExt cx="7788149" cy="347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4587"/>
            <a:stretch/>
          </p:blipFill>
          <p:spPr>
            <a:xfrm>
              <a:off x="898651" y="2922417"/>
              <a:ext cx="3045074" cy="3478383"/>
            </a:xfrm>
            <a:prstGeom prst="rect">
              <a:avLst/>
            </a:prstGeom>
          </p:spPr>
        </p:pic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4143470" y="2922417"/>
              <a:ext cx="4543330" cy="3097383"/>
              <a:chOff x="3024" y="1152"/>
              <a:chExt cx="1968" cy="1296"/>
            </a:xfrm>
          </p:grpSpPr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4729" y="1466"/>
                <a:ext cx="23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i="1"/>
                  <a:t>E</a:t>
                </a: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3963" y="1152"/>
                <a:ext cx="11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i="1"/>
              </a:p>
            </p:txBody>
          </p:sp>
          <p:grpSp>
            <p:nvGrpSpPr>
              <p:cNvPr id="18" name="Group 14"/>
              <p:cNvGrpSpPr>
                <a:grpSpLocks/>
              </p:cNvGrpSpPr>
              <p:nvPr/>
            </p:nvGrpSpPr>
            <p:grpSpPr bwMode="auto">
              <a:xfrm>
                <a:off x="3024" y="1200"/>
                <a:ext cx="1968" cy="1248"/>
                <a:chOff x="3024" y="1728"/>
                <a:chExt cx="1968" cy="1248"/>
              </a:xfrm>
            </p:grpSpPr>
            <p:sp>
              <p:nvSpPr>
                <p:cNvPr id="19" name="Oval 15"/>
                <p:cNvSpPr>
                  <a:spLocks noChangeArrowheads="1"/>
                </p:cNvSpPr>
                <p:nvPr/>
              </p:nvSpPr>
              <p:spPr bwMode="auto">
                <a:xfrm>
                  <a:off x="3024" y="1728"/>
                  <a:ext cx="768" cy="12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0" name="Oval 16"/>
                <p:cNvSpPr>
                  <a:spLocks noChangeArrowheads="1"/>
                </p:cNvSpPr>
                <p:nvPr/>
              </p:nvSpPr>
              <p:spPr bwMode="auto">
                <a:xfrm>
                  <a:off x="4224" y="1728"/>
                  <a:ext cx="768" cy="12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128" y="1728"/>
                  <a:ext cx="480" cy="12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2" name="Line 18"/>
                <p:cNvSpPr>
                  <a:spLocks noChangeShapeType="1"/>
                </p:cNvSpPr>
                <p:nvPr/>
              </p:nvSpPr>
              <p:spPr bwMode="auto">
                <a:xfrm>
                  <a:off x="3408" y="1728"/>
                  <a:ext cx="12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9"/>
                <p:cNvSpPr>
                  <a:spLocks noChangeShapeType="1"/>
                </p:cNvSpPr>
                <p:nvPr/>
              </p:nvSpPr>
              <p:spPr bwMode="auto">
                <a:xfrm>
                  <a:off x="3408" y="2976"/>
                  <a:ext cx="12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20"/>
                <p:cNvSpPr>
                  <a:spLocks noChangeShapeType="1"/>
                </p:cNvSpPr>
                <p:nvPr/>
              </p:nvSpPr>
              <p:spPr bwMode="auto">
                <a:xfrm>
                  <a:off x="3840" y="2112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21"/>
                <p:cNvSpPr>
                  <a:spLocks noChangeShapeType="1"/>
                </p:cNvSpPr>
                <p:nvPr/>
              </p:nvSpPr>
              <p:spPr bwMode="auto">
                <a:xfrm>
                  <a:off x="3840" y="230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2"/>
                <p:cNvSpPr>
                  <a:spLocks noChangeShapeType="1"/>
                </p:cNvSpPr>
                <p:nvPr/>
              </p:nvSpPr>
              <p:spPr bwMode="auto">
                <a:xfrm>
                  <a:off x="3840" y="2496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Oval 23"/>
                <p:cNvSpPr>
                  <a:spLocks noChangeArrowheads="1"/>
                </p:cNvSpPr>
                <p:nvPr/>
              </p:nvSpPr>
              <p:spPr bwMode="auto">
                <a:xfrm>
                  <a:off x="4224" y="1728"/>
                  <a:ext cx="768" cy="1248"/>
                </a:xfrm>
                <a:prstGeom prst="ellipse">
                  <a:avLst/>
                </a:prstGeom>
                <a:noFill/>
                <a:ln w="31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8" name="Oval 24"/>
                <p:cNvSpPr>
                  <a:spLocks noChangeArrowheads="1"/>
                </p:cNvSpPr>
                <p:nvPr/>
              </p:nvSpPr>
              <p:spPr bwMode="auto">
                <a:xfrm>
                  <a:off x="4128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9" name="Oval 25"/>
                <p:cNvSpPr>
                  <a:spLocks noChangeArrowheads="1"/>
                </p:cNvSpPr>
                <p:nvPr/>
              </p:nvSpPr>
              <p:spPr bwMode="auto">
                <a:xfrm>
                  <a:off x="4032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30" name="Oval 26"/>
                <p:cNvSpPr>
                  <a:spLocks noChangeArrowheads="1"/>
                </p:cNvSpPr>
                <p:nvPr/>
              </p:nvSpPr>
              <p:spPr bwMode="auto">
                <a:xfrm>
                  <a:off x="4224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31" name="Oval 27"/>
                <p:cNvSpPr>
                  <a:spLocks noChangeArrowheads="1"/>
                </p:cNvSpPr>
                <p:nvPr/>
              </p:nvSpPr>
              <p:spPr bwMode="auto">
                <a:xfrm>
                  <a:off x="3936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</p:grpSp>
        </p:grp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282813" y="5562351"/>
              <a:ext cx="1550424" cy="400110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TM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010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mode</a:t>
              </a:r>
              <a:endParaRPr 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91233" y="3142660"/>
              <a:ext cx="1740458" cy="33855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Magnetic Field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72585" y="4811421"/>
              <a:ext cx="1740458" cy="33855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en-US" dirty="0"/>
                <a:t>Electric Field</a:t>
              </a:r>
            </a:p>
          </p:txBody>
        </p:sp>
        <p:cxnSp>
          <p:nvCxnSpPr>
            <p:cNvPr id="12" name="Straight Arrow Connector 11"/>
            <p:cNvCxnSpPr>
              <a:stCxn id="11" idx="0"/>
            </p:cNvCxnSpPr>
            <p:nvPr/>
          </p:nvCxnSpPr>
          <p:spPr bwMode="auto">
            <a:xfrm flipV="1">
              <a:off x="4842814" y="4416199"/>
              <a:ext cx="1184476" cy="39522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2606358" y="4528467"/>
              <a:ext cx="1315486" cy="42389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14" name="Straight Arrow Connector 13"/>
            <p:cNvCxnSpPr>
              <a:endCxn id="17" idx="2"/>
            </p:cNvCxnSpPr>
            <p:nvPr/>
          </p:nvCxnSpPr>
          <p:spPr bwMode="auto">
            <a:xfrm>
              <a:off x="5131691" y="3314203"/>
              <a:ext cx="1316919" cy="3491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15" name="Straight Arrow Connector 14"/>
            <p:cNvCxnSpPr>
              <a:stCxn id="10" idx="1"/>
            </p:cNvCxnSpPr>
            <p:nvPr/>
          </p:nvCxnSpPr>
          <p:spPr bwMode="auto">
            <a:xfrm flipH="1">
              <a:off x="2161162" y="3311937"/>
              <a:ext cx="1230071" cy="4690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4742092" y="1233422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Cut off frequency: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347848"/>
              </p:ext>
            </p:extLst>
          </p:nvPr>
        </p:nvGraphicFramePr>
        <p:xfrm>
          <a:off x="6571378" y="1036061"/>
          <a:ext cx="152352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4" imgW="761760" imgH="355320" progId="Equation.DSMT4">
                  <p:embed/>
                </p:oleObj>
              </mc:Choice>
              <mc:Fallback>
                <p:oleObj name="Equation" r:id="rId4" imgW="7617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1378" y="1036061"/>
                        <a:ext cx="1523520" cy="71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44" y="938438"/>
            <a:ext cx="2757488" cy="4429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1" t="18629"/>
          <a:stretch/>
        </p:blipFill>
        <p:spPr>
          <a:xfrm>
            <a:off x="685800" y="1679065"/>
            <a:ext cx="3053617" cy="4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020</a:t>
            </a:r>
            <a:r>
              <a:rPr lang="en-US" dirty="0" smtClean="0"/>
              <a:t> Mode</a:t>
            </a:r>
            <a:endParaRPr lang="en-US" dirty="0"/>
          </a:p>
        </p:txBody>
      </p:sp>
      <p:pic>
        <p:nvPicPr>
          <p:cNvPr id="4" name="Picture 3" descr="TM0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" y="792023"/>
            <a:ext cx="9009672" cy="5273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6699" y="6019800"/>
            <a:ext cx="1644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Peggs</a:t>
            </a:r>
            <a:r>
              <a:rPr lang="en-US" sz="1600" dirty="0" smtClean="0">
                <a:latin typeface="Arial"/>
                <a:cs typeface="Arial"/>
              </a:rPr>
              <a:t>/Satogata</a:t>
            </a:r>
          </a:p>
        </p:txBody>
      </p:sp>
    </p:spTree>
    <p:extLst>
      <p:ext uri="{BB962C8B-B14F-4D97-AF65-F5344CB8AC3E}">
        <p14:creationId xmlns:p14="http://schemas.microsoft.com/office/powerpoint/2010/main" val="40837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110</a:t>
            </a:r>
            <a:r>
              <a:rPr lang="en-US" dirty="0" smtClean="0"/>
              <a:t> Mode</a:t>
            </a:r>
            <a:endParaRPr lang="en-US" dirty="0"/>
          </a:p>
        </p:txBody>
      </p:sp>
      <p:pic>
        <p:nvPicPr>
          <p:cNvPr id="4" name="Picture 3" descr="TM1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313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6699" y="6019800"/>
            <a:ext cx="1644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Peggs</a:t>
            </a:r>
            <a:r>
              <a:rPr lang="en-US" sz="1600" dirty="0" smtClean="0">
                <a:latin typeface="Arial"/>
                <a:cs typeface="Arial"/>
              </a:rPr>
              <a:t>/Satogata</a:t>
            </a:r>
          </a:p>
        </p:txBody>
      </p:sp>
    </p:spTree>
    <p:extLst>
      <p:ext uri="{BB962C8B-B14F-4D97-AF65-F5344CB8AC3E}">
        <p14:creationId xmlns:p14="http://schemas.microsoft.com/office/powerpoint/2010/main" val="24825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715000" cy="3276600"/>
          </a:xfrm>
        </p:spPr>
        <p:txBody>
          <a:bodyPr/>
          <a:lstStyle/>
          <a:p>
            <a:r>
              <a:rPr lang="en-US" sz="2000" dirty="0" smtClean="0"/>
              <a:t>A TM</a:t>
            </a:r>
            <a:r>
              <a:rPr lang="en-US" sz="2000" baseline="-25000" dirty="0" smtClean="0"/>
              <a:t>010</a:t>
            </a:r>
            <a:r>
              <a:rPr lang="en-US" sz="2000" dirty="0" smtClean="0"/>
              <a:t> cavity looks much like a lumped LRC circuit</a:t>
            </a:r>
          </a:p>
          <a:p>
            <a:pPr lvl="1"/>
            <a:r>
              <a:rPr lang="en-US" sz="2000" dirty="0" smtClean="0"/>
              <a:t>Ends are capacitive</a:t>
            </a:r>
          </a:p>
          <a:p>
            <a:pPr lvl="1"/>
            <a:r>
              <a:rPr lang="en-US" sz="2000" dirty="0" smtClean="0"/>
              <a:t>Stored magnetic energy is inductive</a:t>
            </a:r>
          </a:p>
          <a:p>
            <a:pPr lvl="1"/>
            <a:r>
              <a:rPr lang="en-US" sz="2000" dirty="0" smtClean="0"/>
              <a:t>Currents move over resistive walls</a:t>
            </a:r>
          </a:p>
          <a:p>
            <a:r>
              <a:rPr lang="en-US" sz="2000" dirty="0" smtClean="0"/>
              <a:t>E, H fields 90 degrees out of phase</a:t>
            </a:r>
          </a:p>
          <a:p>
            <a:pPr lvl="1"/>
            <a:r>
              <a:rPr lang="en-US" altLang="en-US" sz="2000" dirty="0">
                <a:sym typeface="Wingdings" panose="05000000000000000000" pitchFamily="2" charset="2"/>
              </a:rPr>
              <a:t>Electric field is concentrated near axis</a:t>
            </a:r>
          </a:p>
          <a:p>
            <a:pPr lvl="1"/>
            <a:r>
              <a:rPr lang="en-US" altLang="en-US" sz="2000" dirty="0">
                <a:sym typeface="Wingdings" panose="05000000000000000000" pitchFamily="2" charset="2"/>
              </a:rPr>
              <a:t>Magnetic field is concentrated at outer cylindrical wall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875" y="685800"/>
            <a:ext cx="3565125" cy="3478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1102"/>
          <a:stretch>
            <a:fillRect/>
          </a:stretch>
        </p:blipFill>
        <p:spPr bwMode="auto">
          <a:xfrm>
            <a:off x="1171575" y="4164183"/>
            <a:ext cx="680085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Concepts and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Much of RF is really a review of graduate-level E&amp;M</a:t>
            </a:r>
          </a:p>
          <a:p>
            <a:pPr lvl="1"/>
            <a:r>
              <a:rPr lang="en-US" sz="2000" dirty="0" smtClean="0"/>
              <a:t>See, e.g., J.D. Jackson, “Classical Electrodynamics”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The beginning of this lecture is hopefully review</a:t>
            </a:r>
          </a:p>
          <a:p>
            <a:pPr lvl="2"/>
            <a:r>
              <a:rPr lang="en-US" sz="1800" dirty="0" smtClean="0"/>
              <a:t>But it’s still important so we’ll go through it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Particularly important are cylindrical waveguides and cylindrical RF cavities</a:t>
            </a:r>
          </a:p>
          <a:p>
            <a:pPr lvl="2"/>
            <a:r>
              <a:rPr lang="en-US" sz="1800" dirty="0" smtClean="0"/>
              <a:t>Will find transverse boundary conditions are typically roots of Bessel functions</a:t>
            </a:r>
          </a:p>
          <a:p>
            <a:pPr lvl="2"/>
            <a:r>
              <a:rPr lang="en-US" sz="1800" dirty="0" smtClean="0"/>
              <a:t>TM (transverse magnetic) and TE (transverse electric) modes</a:t>
            </a:r>
          </a:p>
          <a:p>
            <a:pPr lvl="2"/>
            <a:r>
              <a:rPr lang="en-US" sz="1800" dirty="0" smtClean="0"/>
              <a:t>RF concepts (energy gain, gradient, stored energy</a:t>
            </a:r>
            <a:r>
              <a:rPr lang="en-US" sz="1800" dirty="0"/>
              <a:t>, resistive </a:t>
            </a:r>
            <a:r>
              <a:rPr lang="en-US" sz="1800" dirty="0" smtClean="0"/>
              <a:t>losses, quality factor)</a:t>
            </a:r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74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Accelerating Energy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484" y="3476108"/>
            <a:ext cx="7772400" cy="3599131"/>
          </a:xfrm>
        </p:spPr>
        <p:txBody>
          <a:bodyPr/>
          <a:lstStyle/>
          <a:p>
            <a:r>
              <a:rPr lang="en-US" sz="2200" dirty="0" smtClean="0"/>
              <a:t>Lorentz force</a:t>
            </a:r>
          </a:p>
          <a:p>
            <a:endParaRPr lang="en-US" sz="3200" dirty="0"/>
          </a:p>
          <a:p>
            <a:r>
              <a:rPr lang="en-US" sz="2200" dirty="0" smtClean="0"/>
              <a:t>Energy gain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200" dirty="0" smtClean="0"/>
              <a:t>Gradient</a:t>
            </a:r>
            <a:endParaRPr lang="en-US" sz="22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/>
          <a:stretch>
            <a:fillRect/>
          </a:stretch>
        </p:blipFill>
        <p:spPr bwMode="auto">
          <a:xfrm>
            <a:off x="5101476" y="924683"/>
            <a:ext cx="25003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62105" y="675313"/>
            <a:ext cx="3617429" cy="2103142"/>
            <a:chOff x="635484" y="833734"/>
            <a:chExt cx="3617429" cy="2103142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144588" y="833734"/>
              <a:ext cx="3108325" cy="2103142"/>
              <a:chOff x="1284093" y="753662"/>
              <a:chExt cx="3108960" cy="2103591"/>
            </a:xfrm>
          </p:grpSpPr>
          <p:pic>
            <p:nvPicPr>
              <p:cNvPr id="6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4093" y="1211333"/>
                <a:ext cx="3108960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Arrow Connector 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58440" y="320040"/>
                <a:ext cx="0" cy="164592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" name="Text Box 28"/>
              <p:cNvSpPr txBox="1">
                <a:spLocks noChangeArrowheads="1"/>
              </p:cNvSpPr>
              <p:nvPr/>
            </p:nvSpPr>
            <p:spPr bwMode="auto">
              <a:xfrm>
                <a:off x="2682120" y="753662"/>
                <a:ext cx="332268" cy="46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i="1" dirty="0"/>
                  <a:t>L</a:t>
                </a:r>
              </a:p>
            </p:txBody>
          </p:sp>
        </p:grp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982519" y="1531424"/>
              <a:ext cx="1745304" cy="1132114"/>
              <a:chOff x="3840" y="1392"/>
              <a:chExt cx="1127" cy="768"/>
            </a:xfrm>
          </p:grpSpPr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4729" y="1621"/>
                <a:ext cx="23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i="1" dirty="0"/>
                  <a:t>E</a:t>
                </a:r>
              </a:p>
            </p:txBody>
          </p:sp>
          <p:grpSp>
            <p:nvGrpSpPr>
              <p:cNvPr id="17" name="Group 14"/>
              <p:cNvGrpSpPr>
                <a:grpSpLocks/>
              </p:cNvGrpSpPr>
              <p:nvPr/>
            </p:nvGrpSpPr>
            <p:grpSpPr bwMode="auto">
              <a:xfrm>
                <a:off x="3840" y="1392"/>
                <a:ext cx="912" cy="768"/>
                <a:chOff x="3840" y="1920"/>
                <a:chExt cx="912" cy="768"/>
              </a:xfrm>
            </p:grpSpPr>
            <p:sp>
              <p:nvSpPr>
                <p:cNvPr id="24" name="Line 20"/>
                <p:cNvSpPr>
                  <a:spLocks noChangeShapeType="1"/>
                </p:cNvSpPr>
                <p:nvPr/>
              </p:nvSpPr>
              <p:spPr bwMode="auto">
                <a:xfrm>
                  <a:off x="3840" y="2112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21"/>
                <p:cNvSpPr>
                  <a:spLocks noChangeShapeType="1"/>
                </p:cNvSpPr>
                <p:nvPr/>
              </p:nvSpPr>
              <p:spPr bwMode="auto">
                <a:xfrm>
                  <a:off x="3840" y="230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2"/>
                <p:cNvSpPr>
                  <a:spLocks noChangeShapeType="1"/>
                </p:cNvSpPr>
                <p:nvPr/>
              </p:nvSpPr>
              <p:spPr bwMode="auto">
                <a:xfrm>
                  <a:off x="3840" y="2496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Oval 24"/>
                <p:cNvSpPr>
                  <a:spLocks noChangeArrowheads="1"/>
                </p:cNvSpPr>
                <p:nvPr/>
              </p:nvSpPr>
              <p:spPr bwMode="auto">
                <a:xfrm>
                  <a:off x="4128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29" name="Oval 25"/>
                <p:cNvSpPr>
                  <a:spLocks noChangeArrowheads="1"/>
                </p:cNvSpPr>
                <p:nvPr/>
              </p:nvSpPr>
              <p:spPr bwMode="auto">
                <a:xfrm>
                  <a:off x="4032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30" name="Oval 26"/>
                <p:cNvSpPr>
                  <a:spLocks noChangeArrowheads="1"/>
                </p:cNvSpPr>
                <p:nvPr/>
              </p:nvSpPr>
              <p:spPr bwMode="auto">
                <a:xfrm>
                  <a:off x="4224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  <p:sp>
              <p:nvSpPr>
                <p:cNvPr id="31" name="Oval 27"/>
                <p:cNvSpPr>
                  <a:spLocks noChangeArrowheads="1"/>
                </p:cNvSpPr>
                <p:nvPr/>
              </p:nvSpPr>
              <p:spPr bwMode="auto">
                <a:xfrm>
                  <a:off x="3936" y="1920"/>
                  <a:ext cx="384" cy="76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/>
                </a:p>
              </p:txBody>
            </p:sp>
          </p:grpSp>
        </p:grp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3005564" y="1325516"/>
              <a:ext cx="4074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i="1" dirty="0" smtClean="0"/>
                <a:t>H</a:t>
              </a:r>
              <a:endParaRPr lang="en-US" altLang="en-US" i="1" dirty="0"/>
            </a:p>
          </p:txBody>
        </p:sp>
        <p:cxnSp>
          <p:nvCxnSpPr>
            <p:cNvPr id="36" name="Straight Arrow Connector 5"/>
            <p:cNvCxnSpPr>
              <a:cxnSpLocks noChangeShapeType="1"/>
            </p:cNvCxnSpPr>
            <p:nvPr/>
          </p:nvCxnSpPr>
          <p:spPr bwMode="auto">
            <a:xfrm>
              <a:off x="1144588" y="1284241"/>
              <a:ext cx="0" cy="161135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635484" y="1857212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i="1" dirty="0" smtClean="0"/>
                <a:t>2a</a:t>
              </a:r>
              <a:endParaRPr lang="en-US" altLang="en-US" i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23197" y="3338502"/>
            <a:ext cx="2897008" cy="698500"/>
            <a:chOff x="3250926" y="3438221"/>
            <a:chExt cx="2897008" cy="698500"/>
          </a:xfrm>
        </p:grpSpPr>
        <p:pic>
          <p:nvPicPr>
            <p:cNvPr id="40" name="Picture 6" descr="latex-image-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78" t="16801"/>
            <a:stretch/>
          </p:blipFill>
          <p:spPr bwMode="auto">
            <a:xfrm>
              <a:off x="3727823" y="3624616"/>
              <a:ext cx="2420111" cy="507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132"/>
            <a:stretch/>
          </p:blipFill>
          <p:spPr bwMode="auto">
            <a:xfrm>
              <a:off x="3250926" y="3438221"/>
              <a:ext cx="38100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4" name="Straight Arrow Connector 43"/>
          <p:cNvCxnSpPr/>
          <p:nvPr/>
        </p:nvCxnSpPr>
        <p:spPr bwMode="auto">
          <a:xfrm>
            <a:off x="5108710" y="3425822"/>
            <a:ext cx="523485" cy="5164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495805" y="4000405"/>
            <a:ext cx="1842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/>
                <a:cs typeface="Arial"/>
              </a:rPr>
              <a:t>No contribution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329488" y="2759293"/>
            <a:ext cx="1738312" cy="441107"/>
            <a:chOff x="5732463" y="4425285"/>
            <a:chExt cx="1738312" cy="44110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/>
            <a:srcRect r="59183" b="15262"/>
            <a:stretch/>
          </p:blipFill>
          <p:spPr>
            <a:xfrm>
              <a:off x="5732463" y="4425285"/>
              <a:ext cx="1125537" cy="3753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/>
            <a:srcRect l="77202" t="15466"/>
            <a:stretch/>
          </p:blipFill>
          <p:spPr>
            <a:xfrm>
              <a:off x="6842124" y="4491977"/>
              <a:ext cx="628651" cy="374415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667000"/>
            <a:ext cx="2757488" cy="442913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 bwMode="auto">
          <a:xfrm>
            <a:off x="5927724" y="2786294"/>
            <a:ext cx="609600" cy="329271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70290" y="2745520"/>
            <a:ext cx="107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At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i="1" dirty="0" smtClean="0">
                <a:latin typeface="Arial"/>
                <a:cs typeface="Arial"/>
              </a:rPr>
              <a:t>=0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489" y="4283789"/>
            <a:ext cx="2481480" cy="771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774" y="5195478"/>
            <a:ext cx="3457800" cy="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30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 Accelerating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05858"/>
            <a:ext cx="5962650" cy="231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46"/>
          <a:stretch/>
        </p:blipFill>
        <p:spPr>
          <a:xfrm>
            <a:off x="711200" y="3347209"/>
            <a:ext cx="4048125" cy="2438400"/>
          </a:xfrm>
          <a:prstGeom prst="rect">
            <a:avLst/>
          </a:prstGeom>
        </p:spPr>
      </p:pic>
      <p:pic>
        <p:nvPicPr>
          <p:cNvPr id="3074" name="Picture 2" descr="Image result for 1.3 ghz single cell cavi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26874" r="24201" b="15348"/>
          <a:stretch/>
        </p:blipFill>
        <p:spPr bwMode="auto">
          <a:xfrm>
            <a:off x="5352471" y="3288092"/>
            <a:ext cx="3105729" cy="28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29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Energy </a:t>
            </a:r>
            <a:r>
              <a:rPr lang="en-US" dirty="0"/>
              <a:t>for TM</a:t>
            </a:r>
            <a:r>
              <a:rPr lang="en-US" baseline="-25000" dirty="0"/>
              <a:t>010</a:t>
            </a:r>
            <a:r>
              <a:rPr lang="en-US" dirty="0"/>
              <a:t> </a:t>
            </a:r>
            <a:r>
              <a:rPr lang="en-US" dirty="0" smtClean="0"/>
              <a:t>in a Cylindrical Cavity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2362200"/>
            <a:ext cx="7557025" cy="88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75" y="3553670"/>
            <a:ext cx="5457851" cy="1395950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7120448" y="4472380"/>
            <a:ext cx="1325052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C&amp;M 9.82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Stored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Resistance and Power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There is still non-zero power loss for finite resistivity</a:t>
            </a:r>
          </a:p>
          <a:p>
            <a:pPr lvl="1"/>
            <a:r>
              <a:rPr lang="en-US" sz="2000" dirty="0" smtClean="0"/>
              <a:t>Surface resistance: resistance to current flow per unit area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2000" dirty="0" smtClean="0"/>
              <a:t>This isn’t just applicable to RF cavities, but to transmission lines, power lines, waveguides, </a:t>
            </a:r>
            <a:r>
              <a:rPr lang="en-US" sz="2000" dirty="0" err="1" smtClean="0"/>
              <a:t>etc</a:t>
            </a:r>
            <a:r>
              <a:rPr lang="en-US" sz="2000" dirty="0" smtClean="0"/>
              <a:t> – anywhere that electromagnetic fields are interacting with a resistive media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81200"/>
            <a:ext cx="5105400" cy="736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2886083"/>
            <a:ext cx="61087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010</a:t>
            </a:r>
            <a:r>
              <a:rPr lang="en-US" dirty="0" smtClean="0"/>
              <a:t> Average Power Loss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07300" cy="3086100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633061" y="1854560"/>
            <a:ext cx="740833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ends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6389590" y="2752195"/>
            <a:ext cx="783413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sides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4267200"/>
            <a:ext cx="7772400" cy="1828800"/>
          </a:xfrm>
        </p:spPr>
        <p:txBody>
          <a:bodyPr/>
          <a:lstStyle/>
          <a:p>
            <a:r>
              <a:rPr lang="en-US" dirty="0" smtClean="0"/>
              <a:t>Compare to stored energy</a:t>
            </a:r>
          </a:p>
          <a:p>
            <a:pPr lvl="1"/>
            <a:r>
              <a:rPr lang="en-US" dirty="0" smtClean="0"/>
              <a:t>Both vary like square of field, square of Bessel root</a:t>
            </a:r>
          </a:p>
          <a:p>
            <a:pPr lvl="1"/>
            <a:r>
              <a:rPr lang="en-US" dirty="0" smtClean="0"/>
              <a:t>Dimensional area </a:t>
            </a:r>
            <a:r>
              <a:rPr lang="en-US" dirty="0" err="1" smtClean="0"/>
              <a:t>vs</a:t>
            </a:r>
            <a:r>
              <a:rPr lang="en-US" dirty="0" smtClean="0"/>
              <a:t> dimensional volume in stored energy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62" y="5593622"/>
            <a:ext cx="3288538" cy="5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267200" y="5029200"/>
            <a:ext cx="15240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Conductivity and Skin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077200" cy="5029200"/>
          </a:xfrm>
        </p:spPr>
        <p:txBody>
          <a:bodyPr/>
          <a:lstStyle/>
          <a:p>
            <a:r>
              <a:rPr lang="en-US" sz="2000" dirty="0" smtClean="0"/>
              <a:t>For high conductivity,                , charges move freely enough to keep electric field lines perpendicular to surface (RF oscillations are adiabatic </a:t>
            </a:r>
            <a:r>
              <a:rPr lang="en-US" sz="2000" dirty="0" err="1" smtClean="0"/>
              <a:t>vs</a:t>
            </a:r>
            <a:r>
              <a:rPr lang="en-US" sz="2000" dirty="0" smtClean="0"/>
              <a:t> movement of charges)</a:t>
            </a:r>
          </a:p>
          <a:p>
            <a:pPr lvl="1"/>
            <a:r>
              <a:rPr lang="en-US" sz="2000" dirty="0" smtClean="0"/>
              <a:t>Copper:</a:t>
            </a:r>
          </a:p>
          <a:p>
            <a:pPr lvl="1"/>
            <a:r>
              <a:rPr lang="en-US" sz="2000" dirty="0" smtClean="0"/>
              <a:t>Conductivity condition holds for very high frequencies (10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 Hz)</a:t>
            </a:r>
          </a:p>
          <a:p>
            <a:r>
              <a:rPr lang="en-US" sz="2000" dirty="0" smtClean="0"/>
              <a:t>For this condition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Inside the conductor, the fields drop off exponentially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80" y="1166532"/>
            <a:ext cx="1061720" cy="22352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070100"/>
            <a:ext cx="27940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048000"/>
            <a:ext cx="2374900" cy="736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572000"/>
            <a:ext cx="2413000" cy="381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5105400"/>
            <a:ext cx="3175000" cy="681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b="-112"/>
          <a:stretch/>
        </p:blipFill>
        <p:spPr>
          <a:xfrm>
            <a:off x="6974819" y="4191000"/>
            <a:ext cx="2112818" cy="2057400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601476" y="3886200"/>
            <a:ext cx="1390124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e.g. for Copper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Anomalous Skin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82000" cy="2667000"/>
          </a:xfrm>
        </p:spPr>
        <p:txBody>
          <a:bodyPr/>
          <a:lstStyle/>
          <a:p>
            <a:r>
              <a:rPr lang="en-US" sz="2000" dirty="0" smtClean="0"/>
              <a:t>Conductivity really depends on the frequency      and mean time between electron interactions     (or inverse temperature)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Classical limit is                 , adiabatic field </a:t>
            </a:r>
            <a:r>
              <a:rPr lang="en-US" sz="2000" dirty="0" err="1" smtClean="0"/>
              <a:t>wrt</a:t>
            </a:r>
            <a:r>
              <a:rPr lang="en-US" sz="2000" dirty="0" smtClean="0"/>
              <a:t> electron interactions</a:t>
            </a:r>
          </a:p>
          <a:p>
            <a:pPr lvl="1"/>
            <a:r>
              <a:rPr lang="en-US" sz="2000" dirty="0" smtClean="0"/>
              <a:t>For non-classical limit,                no longer applies since electrons see changing fields between single interactions 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45" y="850154"/>
            <a:ext cx="209550" cy="15367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90079"/>
            <a:ext cx="167640" cy="15367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3" y="1511300"/>
            <a:ext cx="2528570" cy="698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77" y="2170472"/>
            <a:ext cx="977900" cy="215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92" y="2509362"/>
            <a:ext cx="912091" cy="288636"/>
          </a:xfrm>
          <a:prstGeom prst="rect">
            <a:avLst/>
          </a:prstGeom>
        </p:spPr>
      </p:pic>
      <p:pic>
        <p:nvPicPr>
          <p:cNvPr id="9" name="Picture 1" descr="\\cern.ch\dfs\Workspaces\s\scala\Proceedings Schools Courses\SRF2011_tutorial\ASE_full_for tutorial.png"/>
          <p:cNvPicPr>
            <a:picLocks noChangeAspect="1" noChangeArrowheads="1"/>
          </p:cNvPicPr>
          <p:nvPr/>
        </p:nvPicPr>
        <p:blipFill>
          <a:blip r:embed="rId7" cstate="print"/>
          <a:srcRect l="-3334" t="-2564" r="-1678" b="-7704"/>
          <a:stretch>
            <a:fillRect/>
          </a:stretch>
        </p:blipFill>
        <p:spPr bwMode="auto">
          <a:xfrm>
            <a:off x="35496" y="3352800"/>
            <a:ext cx="4536504" cy="3096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5" descr="\\cern.ch\dfs\Workspaces\s\scala\Proceedings Schools Courses\SRF2011_tutorial\SkinDepth_for tutorial_f(T).png"/>
          <p:cNvPicPr>
            <a:picLocks noChangeAspect="1" noChangeArrowheads="1"/>
          </p:cNvPicPr>
          <p:nvPr/>
        </p:nvPicPr>
        <p:blipFill>
          <a:blip r:embed="rId8" cstate="print"/>
          <a:srcRect l="-1667" t="-2558" r="-3333" b="-7418"/>
          <a:stretch>
            <a:fillRect/>
          </a:stretch>
        </p:blipFill>
        <p:spPr bwMode="auto">
          <a:xfrm>
            <a:off x="4572000" y="3352800"/>
            <a:ext cx="4536504" cy="3096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39752" y="5534526"/>
            <a:ext cx="182402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Normal skin effect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27584" y="3568824"/>
            <a:ext cx="218790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Anomalous skin effect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483768" y="4886454"/>
            <a:ext cx="173477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Asymptotic value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1619672" y="3856856"/>
            <a:ext cx="144016" cy="12308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1403646" y="5513040"/>
            <a:ext cx="1008113" cy="14401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508104" y="5369024"/>
            <a:ext cx="142716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Skin depth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228184" y="3640832"/>
            <a:ext cx="180022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Mean free path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6300192" y="5008984"/>
            <a:ext cx="72008" cy="43204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804248" y="4000872"/>
            <a:ext cx="144016" cy="43204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286638" y="6248400"/>
            <a:ext cx="7115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Reuter and </a:t>
            </a:r>
            <a:r>
              <a:rPr lang="en-US" sz="1200" dirty="0" err="1" smtClean="0">
                <a:latin typeface="Arial"/>
                <a:cs typeface="Arial"/>
              </a:rPr>
              <a:t>Sondheimer</a:t>
            </a:r>
            <a:r>
              <a:rPr lang="en-US" sz="1200" dirty="0" smtClean="0">
                <a:latin typeface="Arial"/>
                <a:cs typeface="Arial"/>
              </a:rPr>
              <a:t>, Proc. Roy. Soc. A195 (1948), from </a:t>
            </a:r>
            <a:r>
              <a:rPr lang="en-US" sz="1200" dirty="0" err="1" smtClean="0">
                <a:latin typeface="Arial"/>
                <a:cs typeface="Arial"/>
              </a:rPr>
              <a:t>Calatroni</a:t>
            </a:r>
            <a:r>
              <a:rPr lang="en-US" sz="1200" dirty="0" smtClean="0">
                <a:latin typeface="Arial"/>
                <a:cs typeface="Arial"/>
              </a:rPr>
              <a:t> SRF’11 Electrodynamics Tutorial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4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of average stored energy to average power lost (or energy dissipated) during one RF cycle</a:t>
            </a:r>
          </a:p>
          <a:p>
            <a:pPr lvl="1"/>
            <a:r>
              <a:rPr lang="en-US" dirty="0" smtClean="0"/>
              <a:t>How many cycles does it take to dissipate its energy?</a:t>
            </a:r>
          </a:p>
          <a:p>
            <a:pPr lvl="1"/>
            <a:r>
              <a:rPr lang="en-US" dirty="0" smtClean="0"/>
              <a:t>High Q: </a:t>
            </a:r>
            <a:r>
              <a:rPr lang="en-US" dirty="0" err="1" smtClean="0"/>
              <a:t>nondissipative</a:t>
            </a:r>
            <a:r>
              <a:rPr lang="en-US" dirty="0" smtClean="0"/>
              <a:t> resonator</a:t>
            </a:r>
          </a:p>
          <a:p>
            <a:pPr lvl="1"/>
            <a:r>
              <a:rPr lang="en-US" dirty="0" smtClean="0"/>
              <a:t>Copper RF: Q~10</a:t>
            </a:r>
            <a:r>
              <a:rPr lang="en-US" baseline="30000" dirty="0" smtClean="0"/>
              <a:t>3</a:t>
            </a:r>
            <a:r>
              <a:rPr lang="en-US" dirty="0" smtClean="0"/>
              <a:t> to 10</a:t>
            </a:r>
            <a:r>
              <a:rPr lang="en-US" baseline="30000" dirty="0" smtClean="0"/>
              <a:t>6</a:t>
            </a:r>
          </a:p>
          <a:p>
            <a:pPr lvl="1"/>
            <a:r>
              <a:rPr lang="en-US" dirty="0" smtClean="0"/>
              <a:t>SRF: Q up to 10</a:t>
            </a:r>
            <a:r>
              <a:rPr lang="en-US" baseline="30000" dirty="0" smtClean="0"/>
              <a:t>11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88" y="3468751"/>
            <a:ext cx="1521333" cy="72224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8" y="4462463"/>
            <a:ext cx="2335784" cy="38417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0" y="5075555"/>
            <a:ext cx="3520440" cy="6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Niobium Cavity SRF “Q Slope”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1" y="753809"/>
            <a:ext cx="7898638" cy="55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4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677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2185988" y="1063625"/>
            <a:ext cx="2005012" cy="30797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Arial" charset="0"/>
              </a:rPr>
              <a:t>Electric charge density</a:t>
            </a:r>
          </a:p>
        </p:txBody>
      </p:sp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2185988" y="4191000"/>
            <a:ext cx="2017712" cy="30797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Arial" charset="0"/>
              </a:rPr>
              <a:t>Electric current density</a:t>
            </a:r>
          </a:p>
        </p:txBody>
      </p:sp>
      <p:cxnSp>
        <p:nvCxnSpPr>
          <p:cNvPr id="5124" name="Straight Arrow Connector 9"/>
          <p:cNvCxnSpPr>
            <a:cxnSpLocks noChangeShapeType="1"/>
          </p:cNvCxnSpPr>
          <p:nvPr/>
        </p:nvCxnSpPr>
        <p:spPr bwMode="auto">
          <a:xfrm flipH="1" flipV="1">
            <a:off x="1928813" y="3889375"/>
            <a:ext cx="204787" cy="454025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/>
            <a:tailEnd type="arrow" w="med" len="med"/>
          </a:ln>
        </p:spPr>
      </p:cxnSp>
      <p:cxnSp>
        <p:nvCxnSpPr>
          <p:cNvPr id="5125" name="Straight Arrow Connector 10"/>
          <p:cNvCxnSpPr>
            <a:cxnSpLocks noChangeShapeType="1"/>
            <a:stCxn id="5122" idx="1"/>
          </p:cNvCxnSpPr>
          <p:nvPr/>
        </p:nvCxnSpPr>
        <p:spPr bwMode="auto">
          <a:xfrm flipH="1">
            <a:off x="1881188" y="1217613"/>
            <a:ext cx="304800" cy="209550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/>
            <a:tailEnd type="arrow" w="med" len="med"/>
          </a:ln>
        </p:spPr>
      </p:cxnSp>
      <p:sp>
        <p:nvSpPr>
          <p:cNvPr id="51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9.1: Maxwell’s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Equations</a:t>
            </a:r>
          </a:p>
        </p:txBody>
      </p:sp>
    </p:spTree>
    <p:extLst>
      <p:ext uri="{BB962C8B-B14F-4D97-AF65-F5344CB8AC3E}">
        <p14:creationId xmlns:p14="http://schemas.microsoft.com/office/powerpoint/2010/main" val="41375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936746" y="4584348"/>
            <a:ext cx="1513516" cy="7424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239000" y="2362200"/>
            <a:ext cx="1399395" cy="7424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145" name="Rectangle 9"/>
          <p:cNvSpPr>
            <a:spLocks noChangeArrowheads="1"/>
          </p:cNvSpPr>
          <p:nvPr/>
        </p:nvSpPr>
        <p:spPr bwMode="auto">
          <a:xfrm>
            <a:off x="762000" y="3557588"/>
            <a:ext cx="2840182" cy="83127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717917" y="990600"/>
            <a:ext cx="2581984" cy="83127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Constitutive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Relations and Ohm’s Law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8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8" y="1061532"/>
            <a:ext cx="6761306" cy="7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2"/>
          <a:stretch/>
        </p:blipFill>
        <p:spPr bwMode="auto">
          <a:xfrm>
            <a:off x="843540" y="3585513"/>
            <a:ext cx="2815317" cy="75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34" y="2420938"/>
            <a:ext cx="1189182" cy="5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724400"/>
            <a:ext cx="1213993" cy="38417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5449455"/>
            <a:ext cx="1974273" cy="26554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2128982"/>
            <a:ext cx="3013364" cy="122381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70" y="4643582"/>
            <a:ext cx="3232727" cy="122381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450"/>
            <a:ext cx="4914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458200" cy="5029200"/>
          </a:xfrm>
        </p:spPr>
        <p:txBody>
          <a:bodyPr/>
          <a:lstStyle/>
          <a:p>
            <a:r>
              <a:rPr lang="en-US" sz="2000" dirty="0" smtClean="0"/>
              <a:t>Boundary conditions on fields at the surface between two media  depend on the surface charge and current densities:</a:t>
            </a:r>
          </a:p>
          <a:p>
            <a:endParaRPr lang="en-US" sz="2000" dirty="0"/>
          </a:p>
          <a:p>
            <a:pPr lvl="1"/>
            <a:r>
              <a:rPr lang="en-US" sz="2000" dirty="0" smtClean="0"/>
              <a:t>       and         are continuous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         changes by the surface charge density       (scalar)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         changes by the surface current density</a:t>
            </a:r>
          </a:p>
          <a:p>
            <a:pPr lvl="1"/>
            <a:endParaRPr lang="en-US" sz="20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C&amp;M Chapter 9: no dielectric or magnetic materials</a:t>
            </a:r>
          </a:p>
          <a:p>
            <a:pPr lvl="1"/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32" y="2178952"/>
            <a:ext cx="335280" cy="3492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730" y="2178952"/>
            <a:ext cx="433070" cy="29337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7" y="2934170"/>
            <a:ext cx="461010" cy="29337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969095"/>
            <a:ext cx="265430" cy="22352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32" y="3650124"/>
            <a:ext cx="377190" cy="34925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81400"/>
            <a:ext cx="279400" cy="39116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60" y="4114800"/>
            <a:ext cx="2849880" cy="419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60" y="5203190"/>
            <a:ext cx="250063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Wave Equations and Symmetry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1676400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Taking the curl of each curl equation and using the identity</a:t>
            </a:r>
          </a:p>
          <a:p>
            <a:pP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r>
              <a:rPr lang="en-US" sz="2200" dirty="0" smtClean="0"/>
              <a:t>then gives us two </a:t>
            </a:r>
            <a:r>
              <a:rPr lang="en-US" sz="2200" b="1" dirty="0" smtClean="0"/>
              <a:t>identical</a:t>
            </a:r>
            <a:r>
              <a:rPr lang="en-US" sz="2200" dirty="0" smtClean="0"/>
              <a:t> wave equations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r>
              <a:rPr lang="en-US" sz="2200" dirty="0" smtClean="0"/>
              <a:t>These </a:t>
            </a:r>
            <a:r>
              <a:rPr lang="en-US" sz="2200" b="1" dirty="0" smtClean="0"/>
              <a:t>linear wave equations </a:t>
            </a:r>
            <a:r>
              <a:rPr lang="en-US" sz="2200" dirty="0" smtClean="0"/>
              <a:t>reflect the deep symmetry between electric and magnetic fields. Harmonic solutions:</a:t>
            </a:r>
          </a:p>
          <a:p>
            <a:pPr marL="0" indent="0">
              <a:buFont typeface="Wingdings" charset="0"/>
              <a:buNone/>
              <a:defRPr/>
            </a:pP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endParaRPr lang="en-US" sz="2200" dirty="0"/>
          </a:p>
        </p:txBody>
      </p:sp>
      <p:pic>
        <p:nvPicPr>
          <p:cNvPr id="9220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71" y="1714106"/>
            <a:ext cx="5600857" cy="3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04014" y="2819400"/>
            <a:ext cx="7335969" cy="914400"/>
            <a:chOff x="817431" y="2819400"/>
            <a:chExt cx="7335969" cy="914400"/>
          </a:xfrm>
        </p:grpSpPr>
        <p:sp>
          <p:nvSpPr>
            <p:cNvPr id="9217" name="Rectangle 7"/>
            <p:cNvSpPr>
              <a:spLocks noChangeArrowheads="1"/>
            </p:cNvSpPr>
            <p:nvPr/>
          </p:nvSpPr>
          <p:spPr bwMode="auto">
            <a:xfrm>
              <a:off x="817431" y="2819400"/>
              <a:ext cx="7335969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33" y="2891485"/>
              <a:ext cx="7175500" cy="723900"/>
            </a:xfrm>
            <a:prstGeom prst="rect">
              <a:avLst/>
            </a:prstGeom>
          </p:spPr>
        </p:pic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96" y="4755468"/>
            <a:ext cx="2527300" cy="381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00600"/>
            <a:ext cx="1532396" cy="30438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14" y="5368636"/>
            <a:ext cx="6292273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805409" y="742199"/>
            <a:ext cx="3006785" cy="19448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Plane Wave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924800" cy="3429000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r>
              <a:rPr lang="en-US" sz="2200" dirty="0" smtClean="0"/>
              <a:t>The source-free divergence Maxwell equations imply</a:t>
            </a:r>
          </a:p>
          <a:p>
            <a:pPr>
              <a:defRPr/>
            </a:pP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r>
              <a:rPr lang="en-US" sz="2200" dirty="0"/>
              <a:t> </a:t>
            </a:r>
            <a:r>
              <a:rPr lang="en-US" sz="2200" dirty="0" smtClean="0"/>
              <a:t>    so the fields are both transverse to the direction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200" dirty="0"/>
              <a:t> </a:t>
            </a:r>
            <a:r>
              <a:rPr lang="en-US" sz="2200" dirty="0" smtClean="0"/>
              <a:t>    (This will be the    direction in a lot of what’s to come) </a:t>
            </a: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r>
              <a:rPr lang="en-US" sz="2200" dirty="0" smtClean="0"/>
              <a:t>Faraday’s law also implies that both fields are spatially transverse to each other</a:t>
            </a:r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  <a:p>
            <a:pPr marL="0" indent="0">
              <a:buFont typeface="Wingdings" charset="0"/>
              <a:buNone/>
              <a:defRPr/>
            </a:pPr>
            <a:endParaRPr lang="en-US" sz="2200" dirty="0"/>
          </a:p>
          <a:p>
            <a:pPr marL="0" indent="0">
              <a:buFont typeface="Wingdings" charset="0"/>
              <a:buNone/>
              <a:defRPr/>
            </a:pPr>
            <a:endParaRPr lang="en-US" sz="2200" dirty="0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85800" y="762000"/>
            <a:ext cx="3935412" cy="1504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4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/>
          <a:stretch>
            <a:fillRect/>
          </a:stretch>
        </p:blipFill>
        <p:spPr bwMode="auto">
          <a:xfrm>
            <a:off x="765175" y="841375"/>
            <a:ext cx="376713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67" y="3497446"/>
            <a:ext cx="2451965" cy="3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27" y="3817926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2" y="5471601"/>
            <a:ext cx="2978203" cy="65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85" y="4344237"/>
            <a:ext cx="153670" cy="23050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6" y="838200"/>
            <a:ext cx="2413000" cy="508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2643909" cy="42718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80" y="2105891"/>
            <a:ext cx="2667000" cy="48490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38" y="5495017"/>
            <a:ext cx="2997200" cy="609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33675"/>
            <a:ext cx="3937479" cy="4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8801</TotalTime>
  <Words>1276</Words>
  <Application>Microsoft Office PowerPoint</Application>
  <PresentationFormat>On-screen Show (4:3)</PresentationFormat>
  <Paragraphs>243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Times</vt:lpstr>
      <vt:lpstr>Times New Roman</vt:lpstr>
      <vt:lpstr>Wingdings</vt:lpstr>
      <vt:lpstr>Office Theme</vt:lpstr>
      <vt:lpstr>Equation</vt:lpstr>
      <vt:lpstr>Introduction to Accelerator Physics  Spring 2018  RF Cavities</vt:lpstr>
      <vt:lpstr>RF Cavities</vt:lpstr>
      <vt:lpstr>RF Concepts and Design</vt:lpstr>
      <vt:lpstr>PowerPoint Presentation</vt:lpstr>
      <vt:lpstr>9.1: Maxwell’s Equations</vt:lpstr>
      <vt:lpstr>Constitutive Relations and Ohm’s Law</vt:lpstr>
      <vt:lpstr>Boundary Conditions</vt:lpstr>
      <vt:lpstr>Wave Equations and Symmetry</vt:lpstr>
      <vt:lpstr>Plane Wave Properties</vt:lpstr>
      <vt:lpstr>Standing Waves</vt:lpstr>
      <vt:lpstr>9.2: Cylindrical Waveguides</vt:lpstr>
      <vt:lpstr>Transverse Electromagnetic (TEM) Modes</vt:lpstr>
      <vt:lpstr>Transverse Magnetic (TM) Modes</vt:lpstr>
      <vt:lpstr>TM Mode Solutions</vt:lpstr>
      <vt:lpstr>TM Mode Visualizations</vt:lpstr>
      <vt:lpstr>Cavity Modes</vt:lpstr>
      <vt:lpstr>Cutoff Frequency</vt:lpstr>
      <vt:lpstr>Cylindrical RF Cavities</vt:lpstr>
      <vt:lpstr>Boundary Conditions</vt:lpstr>
      <vt:lpstr>TEnjm Modes</vt:lpstr>
      <vt:lpstr>TEnjm ModesModes in a Cylindrical Cavity</vt:lpstr>
      <vt:lpstr>TMnjm Modes</vt:lpstr>
      <vt:lpstr>TMnjm Modes in a Cylindrical Cavity</vt:lpstr>
      <vt:lpstr>Bessel Functions and Roots</vt:lpstr>
      <vt:lpstr>Problem (1): Calculate Frequencies</vt:lpstr>
      <vt:lpstr>TM010 Mode</vt:lpstr>
      <vt:lpstr>TM020 Mode</vt:lpstr>
      <vt:lpstr>TM110 Mode</vt:lpstr>
      <vt:lpstr>Equivalent Circuit</vt:lpstr>
      <vt:lpstr>Accelerating Energy Gain</vt:lpstr>
      <vt:lpstr>Elliptical Accelerating Cavities</vt:lpstr>
      <vt:lpstr>Stored Energy for TM010 in a Cylindrical Cavity</vt:lpstr>
      <vt:lpstr>Surface Resistance and Power Losses</vt:lpstr>
      <vt:lpstr>TM010 Average Power Loss</vt:lpstr>
      <vt:lpstr>Conductivity and Skin Depth</vt:lpstr>
      <vt:lpstr>Anomalous Skin Effect</vt:lpstr>
      <vt:lpstr>Quality Factor</vt:lpstr>
      <vt:lpstr>Niobium Cavity SRF “Q Slope” Problem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Subashini De Silva</cp:lastModifiedBy>
  <cp:revision>1351</cp:revision>
  <cp:lastPrinted>2017-01-16T04:29:41Z</cp:lastPrinted>
  <dcterms:created xsi:type="dcterms:W3CDTF">2011-09-01T16:33:54Z</dcterms:created>
  <dcterms:modified xsi:type="dcterms:W3CDTF">2018-03-21T05:07:07Z</dcterms:modified>
</cp:coreProperties>
</file>