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1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70" r:id="rId12"/>
    <p:sldId id="368" r:id="rId13"/>
    <p:sldId id="369" r:id="rId14"/>
    <p:sldId id="371" r:id="rId15"/>
    <p:sldId id="372" r:id="rId16"/>
    <p:sldId id="37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99" autoAdjust="0"/>
    <p:restoredTop sz="99741" autoAdjust="0"/>
  </p:normalViewPr>
  <p:slideViewPr>
    <p:cSldViewPr>
      <p:cViewPr>
        <p:scale>
          <a:sx n="120" d="100"/>
          <a:sy n="120" d="100"/>
        </p:scale>
        <p:origin x="-744" y="-53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270D12-9FC0-364C-847B-46AB477F4964}" type="datetime1">
              <a:rPr lang="en-US"/>
              <a:pPr>
                <a:defRPr/>
              </a:pPr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F429A4-012D-9D4C-8A29-2443B096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74FD63-DBD7-DB40-B380-DE733FC2F988}" type="datetime1">
              <a:rPr lang="en-US"/>
              <a:pPr>
                <a:defRPr/>
              </a:pPr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8C9941-D3AF-E744-95F2-D91CB5FE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2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057400" y="6553200"/>
            <a:ext cx="5562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	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            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ODU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PHYS 417                 Mar 15 2018</a:t>
            </a:r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9574FC72-369C-4147-9F32-D97786F27486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togata@jlab.org" TargetMode="External"/><Relationship Id="rId3" Type="http://schemas.openxmlformats.org/officeDocument/2006/relationships/hyperlink" Target="http://www.toddsatogata.net/2018-ODU-A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researchgate.net/figure/Color-online-Longitudinal-proton-bunch-profile-of-fill-9992-recorded-by-the-wall_fig6_2285636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057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Introduction to Accelerator Physics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Spring 2018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Observables and Instrumentation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11499" y="3886200"/>
            <a:ext cx="8521002" cy="17526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Todd Satogata (Jefferson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Lab and ODU)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satogata@jlab.org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http://www.toddsatogata.net/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2018-ODU-AP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8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Enter your presentation preference on the Doodle poll on the class website!</a:t>
            </a:r>
          </a:p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Happy Birthday to Ruth Bader Ginsburg, will.i.am, and Zhores Alferov (2000 Nobel)!</a:t>
            </a:r>
          </a:p>
          <a:p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Happy Ides of March, and RIP to Stephen Hawking.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7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High-Frequency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beam is a high frequency current</a:t>
            </a:r>
          </a:p>
          <a:p>
            <a:r>
              <a:rPr lang="en-US"/>
              <a:t>We could run it through the center of conductive, inductive loops and measure V(t)</a:t>
            </a:r>
          </a:p>
          <a:p>
            <a:pPr lvl="1"/>
            <a:r>
              <a:rPr lang="en-US"/>
              <a:t>Challenging with very fine time structure</a:t>
            </a:r>
          </a:p>
          <a:p>
            <a:pPr lvl="1"/>
            <a:r>
              <a:rPr lang="en-US"/>
              <a:t>DCCTs: very accurate average (low frequency) current</a:t>
            </a:r>
          </a:p>
          <a:p>
            <a:pPr lvl="1"/>
            <a:endParaRPr lang="en-US"/>
          </a:p>
        </p:txBody>
      </p:sp>
      <p:pic>
        <p:nvPicPr>
          <p:cNvPr id="5" name="Picture 4" descr="Unknow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81"/>
          <a:stretch/>
        </p:blipFill>
        <p:spPr>
          <a:xfrm>
            <a:off x="728938" y="3418137"/>
            <a:ext cx="3385862" cy="2474087"/>
          </a:xfrm>
          <a:prstGeom prst="rect">
            <a:avLst/>
          </a:prstGeom>
        </p:spPr>
      </p:pic>
      <p:pic>
        <p:nvPicPr>
          <p:cNvPr id="6" name="Picture 5" descr="matsch_caps_magnetics-104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467" y="3453824"/>
            <a:ext cx="3920249" cy="2215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5816024"/>
            <a:ext cx="36828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DC Current Transformer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Sense difference in balanced windings</a:t>
            </a:r>
          </a:p>
        </p:txBody>
      </p:sp>
    </p:spTree>
    <p:extLst>
      <p:ext uri="{BB962C8B-B14F-4D97-AF65-F5344CB8AC3E}">
        <p14:creationId xmlns:p14="http://schemas.microsoft.com/office/powerpoint/2010/main" val="4794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22.32.3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2" y="381000"/>
            <a:ext cx="91657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Wall Current Monitor</a:t>
            </a:r>
          </a:p>
        </p:txBody>
      </p:sp>
      <p:pic>
        <p:nvPicPr>
          <p:cNvPr id="5" name="Picture 4" descr="Wall+Current+Monitor+(WCM)+principl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167" y="762000"/>
            <a:ext cx="8096250" cy="5111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3917" y="6127750"/>
            <a:ext cx="1848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M. Gasior (CERN)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4583" y="5909846"/>
            <a:ext cx="50485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Can work up to 10+ GHz (sub-ns temporal resolution)</a:t>
            </a:r>
          </a:p>
          <a:p>
            <a:r>
              <a:rPr lang="en-US" sz="1600" dirty="0">
                <a:latin typeface="Arial"/>
                <a:cs typeface="Arial"/>
              </a:rPr>
              <a:t>Can in principle also get some distribution information</a:t>
            </a:r>
            <a:r>
              <a:rPr lang="en-US" sz="1600" dirty="0" smtClean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49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3-15 at 2.0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282700"/>
            <a:ext cx="3733800" cy="344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335280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beam </a:t>
            </a:r>
            <a:r>
              <a:rPr lang="en-US" sz="1600" dirty="0">
                <a:latin typeface="Arial"/>
                <a:cs typeface="Arial"/>
              </a:rPr>
              <a:t>direction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out of</a:t>
            </a:r>
            <a:r>
              <a:rPr lang="en-US" sz="1600" dirty="0" smtClean="0">
                <a:latin typeface="Arial"/>
                <a:cs typeface="Arial"/>
              </a:rPr>
              <a:t> page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Positions </a:t>
            </a:r>
            <a:r>
              <a:rPr lang="en-US" sz="1300"/>
              <a:t>(Chapter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r>
              <a:rPr lang="en-US"/>
              <a:t>Dedicated instruments to measure beam centroid</a:t>
            </a:r>
          </a:p>
          <a:p>
            <a:endParaRPr lang="en-US"/>
          </a:p>
        </p:txBody>
      </p:sp>
      <p:pic>
        <p:nvPicPr>
          <p:cNvPr id="4" name="Picture 3" descr="Screen Shot 2018-03-15 at 1.56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587500"/>
            <a:ext cx="4292600" cy="382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590800"/>
            <a:ext cx="960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beam</a:t>
            </a:r>
          </a:p>
          <a:p>
            <a:r>
              <a:rPr lang="en-US" sz="1600" dirty="0">
                <a:latin typeface="Arial"/>
                <a:cs typeface="Arial"/>
              </a:rPr>
              <a:t>direction</a:t>
            </a:r>
            <a:endParaRPr lang="en-US" sz="1600" dirty="0" smtClean="0">
              <a:latin typeface="Arial"/>
              <a:cs typeface="Arial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550" y="4778845"/>
            <a:ext cx="2643050" cy="154575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6934200" y="23622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934200" y="2971800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783" y="2849033"/>
            <a:ext cx="165100" cy="2286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883" y="2044700"/>
            <a:ext cx="152400" cy="292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562600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Relativistic “impulse” of field</a:t>
            </a:r>
          </a:p>
          <a:p>
            <a:r>
              <a:rPr lang="en-US" sz="1600" dirty="0">
                <a:latin typeface="Arial"/>
                <a:cs typeface="Arial"/>
              </a:rPr>
              <a:t>as charged bunch passes by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2417" y="62865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32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22.32.4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7" y="359833"/>
            <a:ext cx="9059333" cy="53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9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22.32.5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349250"/>
            <a:ext cx="9144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5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22.33.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90500" y="412749"/>
            <a:ext cx="8710083" cy="54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fodo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637" y="34636"/>
            <a:ext cx="8312727" cy="4156364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4800600"/>
            <a:ext cx="4191000" cy="584200"/>
          </a:xfrm>
          <a:prstGeom prst="rect">
            <a:avLst/>
          </a:prstGeom>
        </p:spPr>
      </p:pic>
      <p:pic>
        <p:nvPicPr>
          <p:cNvPr id="10" name="Picture 9" descr="Screen Shot 2018-03-13 at 1.20.1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5542046"/>
            <a:ext cx="4970357" cy="8587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676400"/>
          </a:xfrm>
        </p:spPr>
        <p:txBody>
          <a:bodyPr/>
          <a:lstStyle/>
          <a:p>
            <a:r>
              <a:rPr lang="en-US"/>
              <a:t>One dimensional Gaussian:</a:t>
            </a:r>
          </a:p>
          <a:p>
            <a:endParaRPr lang="en-US"/>
          </a:p>
          <a:p>
            <a:r>
              <a:rPr lang="en-US"/>
              <a:t>N-dimensional Gaussian: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4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11.02.4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94863" y="-1390062"/>
            <a:ext cx="5564137" cy="86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11.02.5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6200"/>
            <a:ext cx="8784167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1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11.03.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28232" y="-1794830"/>
            <a:ext cx="4572001" cy="89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4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11.03.2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87827" y="-1544826"/>
            <a:ext cx="3810000" cy="88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3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11.03.3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6417" y="296332"/>
            <a:ext cx="9027583" cy="51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3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3-15 at 1.0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828800"/>
            <a:ext cx="4389181" cy="4045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Beam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772400" cy="4876800"/>
          </a:xfrm>
        </p:spPr>
        <p:txBody>
          <a:bodyPr/>
          <a:lstStyle/>
          <a:p>
            <a:r>
              <a:rPr lang="en-US"/>
              <a:t>We want to characterize and correct the distribution of particles in our beam at many locations within our accelerator</a:t>
            </a:r>
          </a:p>
          <a:p>
            <a:pPr lvl="1"/>
            <a:r>
              <a:rPr lang="en-US"/>
              <a:t>Current / charge</a:t>
            </a:r>
          </a:p>
          <a:p>
            <a:pPr lvl="1"/>
            <a:r>
              <a:rPr lang="en-US"/>
              <a:t>Centroid: steer the beam</a:t>
            </a:r>
          </a:p>
          <a:p>
            <a:pPr lvl="2"/>
            <a:r>
              <a:rPr lang="en-US"/>
              <a:t>Measure: beam position monitors</a:t>
            </a:r>
          </a:p>
          <a:p>
            <a:pPr lvl="2"/>
            <a:r>
              <a:rPr lang="en-US"/>
              <a:t>Correct: dipole (corrector) magnets</a:t>
            </a:r>
          </a:p>
          <a:p>
            <a:pPr lvl="1"/>
            <a:r>
              <a:rPr lang="en-US"/>
              <a:t>Beam size: focus the beam</a:t>
            </a:r>
          </a:p>
          <a:p>
            <a:pPr lvl="2"/>
            <a:r>
              <a:rPr lang="en-US"/>
              <a:t>Measure: wire scanners,</a:t>
            </a:r>
          </a:p>
          <a:p>
            <a:pPr marL="914400" lvl="2" indent="0">
              <a:buNone/>
            </a:pPr>
            <a:r>
              <a:rPr lang="en-US"/>
              <a:t>                    phosphor “flags”,</a:t>
            </a:r>
          </a:p>
          <a:p>
            <a:pPr marL="914400" lvl="2" indent="0">
              <a:buNone/>
            </a:pPr>
            <a:r>
              <a:rPr lang="en-US"/>
              <a:t>                    sync light monitors</a:t>
            </a:r>
          </a:p>
          <a:p>
            <a:pPr lvl="2"/>
            <a:r>
              <a:rPr lang="en-US"/>
              <a:t>Correct: quadrupoles</a:t>
            </a:r>
          </a:p>
          <a:p>
            <a:pPr lvl="1"/>
            <a:r>
              <a:rPr lang="en-US"/>
              <a:t>Beam losses</a:t>
            </a:r>
          </a:p>
          <a:p>
            <a:pPr lvl="2"/>
            <a:r>
              <a:rPr lang="en-US"/>
              <a:t>Measure: loss monitors</a:t>
            </a:r>
          </a:p>
          <a:p>
            <a:pPr lvl="2"/>
            <a:r>
              <a:rPr lang="en-US"/>
              <a:t>Correct: anything!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019800" y="3294263"/>
            <a:ext cx="1081617" cy="522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7467600" y="4198080"/>
            <a:ext cx="990600" cy="533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Arc 9"/>
          <p:cNvSpPr/>
          <p:nvPr/>
        </p:nvSpPr>
        <p:spPr bwMode="auto">
          <a:xfrm>
            <a:off x="7620000" y="3131280"/>
            <a:ext cx="990600" cy="762000"/>
          </a:xfrm>
          <a:prstGeom prst="arc">
            <a:avLst>
              <a:gd name="adj1" fmla="val 12864312"/>
              <a:gd name="adj2" fmla="val 14904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 rot="12214800">
            <a:off x="5673654" y="4212001"/>
            <a:ext cx="990600" cy="762000"/>
          </a:xfrm>
          <a:prstGeom prst="arc">
            <a:avLst>
              <a:gd name="adj1" fmla="val 12864312"/>
              <a:gd name="adj2" fmla="val 14904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5257800"/>
            <a:ext cx="239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CEBAF at Jefferson Lab</a:t>
            </a:r>
          </a:p>
        </p:txBody>
      </p:sp>
    </p:spTree>
    <p:extLst>
      <p:ext uri="{BB962C8B-B14F-4D97-AF65-F5344CB8AC3E}">
        <p14:creationId xmlns:p14="http://schemas.microsoft.com/office/powerpoint/2010/main" val="43872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Transverse vs Longitudinal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have talked a lot about transverse distributions</a:t>
            </a:r>
          </a:p>
          <a:p>
            <a:r>
              <a:rPr lang="en-US"/>
              <a:t>Beams also have a time structure or </a:t>
            </a:r>
            <a:r>
              <a:rPr lang="en-US" b="1"/>
              <a:t>longitudinal distribution</a:t>
            </a:r>
            <a:endParaRPr lang="en-US"/>
          </a:p>
          <a:p>
            <a:r>
              <a:rPr lang="en-US"/>
              <a:t>This is usually </a:t>
            </a:r>
            <a:r>
              <a:rPr lang="en-US" sz="1400"/>
              <a:t>(but not always) </a:t>
            </a:r>
            <a:r>
              <a:rPr lang="en-US"/>
              <a:t>a repetitive structure</a:t>
            </a:r>
          </a:p>
        </p:txBody>
      </p:sp>
      <p:pic>
        <p:nvPicPr>
          <p:cNvPr id="7" name="Picture 6" descr="Color-online-Longitudinal-proton-bunch-profile-of-fill-9992-recorded-by-the-wal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2"/>
          <a:stretch/>
        </p:blipFill>
        <p:spPr>
          <a:xfrm>
            <a:off x="2118551" y="2895600"/>
            <a:ext cx="4563999" cy="2581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5486400"/>
            <a:ext cx="7323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Protons in RHIC: 107.7 ns spacing, 8.3 ns FWHM “Gaussian” proton bunches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6248400"/>
            <a:ext cx="113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  <a:hlinkClick r:id="rId3"/>
              </a:rPr>
              <a:t>Reference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9650" y="5833646"/>
            <a:ext cx="5944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Total charge should be proportional to the integral of this signal.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3657600"/>
            <a:ext cx="1040068" cy="584776"/>
          </a:xfrm>
          <a:prstGeom prst="rect">
            <a:avLst/>
          </a:prstGeom>
          <a:noFill/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How long</a:t>
            </a:r>
          </a:p>
          <a:p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is a ns?</a:t>
            </a:r>
            <a:endParaRPr lang="en-US" sz="1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35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6604</TotalTime>
  <Words>338</Words>
  <Application>Microsoft Macintosh PowerPoint</Application>
  <PresentationFormat>On-screen Show (4:3)</PresentationFormat>
  <Paragraphs>56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Introduction to Accelerator Physics  Spring 2018  Observables and Instrumentation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Beam Properties</vt:lpstr>
      <vt:lpstr>Transverse vs Longitudinal</vt:lpstr>
      <vt:lpstr>Measuring High-Frequency Current</vt:lpstr>
      <vt:lpstr>PowerPoint Presentation</vt:lpstr>
      <vt:lpstr>Wall Current Monitor</vt:lpstr>
      <vt:lpstr>Beam Positions (Chapter 14)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1276</cp:revision>
  <cp:lastPrinted>2017-01-16T04:29:41Z</cp:lastPrinted>
  <dcterms:created xsi:type="dcterms:W3CDTF">2011-09-01T16:33:54Z</dcterms:created>
  <dcterms:modified xsi:type="dcterms:W3CDTF">2018-03-16T02:38:12Z</dcterms:modified>
</cp:coreProperties>
</file>