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6" r:id="rId2"/>
    <p:sldId id="399" r:id="rId3"/>
    <p:sldId id="398" r:id="rId4"/>
    <p:sldId id="279" r:id="rId5"/>
    <p:sldId id="390" r:id="rId6"/>
    <p:sldId id="391" r:id="rId7"/>
    <p:sldId id="349" r:id="rId8"/>
    <p:sldId id="350" r:id="rId9"/>
    <p:sldId id="392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93" r:id="rId20"/>
    <p:sldId id="360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9" autoAdjust="0"/>
    <p:restoredTop sz="82956" autoAdjust="0"/>
  </p:normalViewPr>
  <p:slideViewPr>
    <p:cSldViewPr>
      <p:cViewPr varScale="1">
        <p:scale>
          <a:sx n="103" d="100"/>
          <a:sy n="103" d="100"/>
        </p:scale>
        <p:origin x="-60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M(s1)=</a:t>
            </a:r>
            <a:r>
              <a:rPr lang="en-US" dirty="0" err="1" smtClean="0"/>
              <a:t>Ic+Js</a:t>
            </a:r>
            <a:endParaRPr lang="en-US" dirty="0" smtClean="0"/>
          </a:p>
          <a:p>
            <a:r>
              <a:rPr lang="en-US" dirty="0" smtClean="0"/>
              <a:t>M(s2)=</a:t>
            </a:r>
            <a:r>
              <a:rPr lang="en-US" baseline="0" dirty="0" smtClean="0"/>
              <a:t>   M(s1-&gt;s2)M(s1)M(s2-&gt;s1)=M(s1-&gt;s2)M(s1)M(s1-&gt;s2)^-1</a:t>
            </a:r>
          </a:p>
          <a:p>
            <a:r>
              <a:rPr lang="en-US" baseline="0" dirty="0" smtClean="0"/>
              <a:t>Lots of things commute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C9941-D3AF-E744-95F2-D91CB5FE15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28800" y="6553200"/>
            <a:ext cx="579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Lec 10-11          Feb 8-13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togata@jlab.org" TargetMode="External"/><Relationship Id="rId3" Type="http://schemas.openxmlformats.org/officeDocument/2006/relationships/hyperlink" Target="http://www.toddsatogata.net/2018-ODU-A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emf"/><Relationship Id="rId12" Type="http://schemas.openxmlformats.org/officeDocument/2006/relationships/image" Target="../media/image97.emf"/><Relationship Id="rId13" Type="http://schemas.openxmlformats.org/officeDocument/2006/relationships/image" Target="../media/image98.emf"/><Relationship Id="rId14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9" Type="http://schemas.openxmlformats.org/officeDocument/2006/relationships/image" Target="../media/image94.emf"/><Relationship Id="rId10" Type="http://schemas.openxmlformats.org/officeDocument/2006/relationships/image" Target="../media/image9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emf"/><Relationship Id="rId12" Type="http://schemas.openxmlformats.org/officeDocument/2006/relationships/image" Target="../media/image105.emf"/><Relationship Id="rId13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emf"/><Relationship Id="rId3" Type="http://schemas.openxmlformats.org/officeDocument/2006/relationships/image" Target="../media/image102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103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104.emf"/><Relationship Id="rId10" Type="http://schemas.openxmlformats.org/officeDocument/2006/relationships/image" Target="../media/image7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9" Type="http://schemas.openxmlformats.org/officeDocument/2006/relationships/image" Target="../media/image114.emf"/><Relationship Id="rId10" Type="http://schemas.openxmlformats.org/officeDocument/2006/relationships/image" Target="../media/image115.emf"/><Relationship Id="rId11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emf"/><Relationship Id="rId12" Type="http://schemas.openxmlformats.org/officeDocument/2006/relationships/image" Target="../media/image125.emf"/><Relationship Id="rId13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emf"/><Relationship Id="rId3" Type="http://schemas.openxmlformats.org/officeDocument/2006/relationships/image" Target="../media/image117.emf"/><Relationship Id="rId4" Type="http://schemas.openxmlformats.org/officeDocument/2006/relationships/image" Target="../media/image107.png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120.emf"/><Relationship Id="rId8" Type="http://schemas.openxmlformats.org/officeDocument/2006/relationships/image" Target="../media/image121.emf"/><Relationship Id="rId9" Type="http://schemas.openxmlformats.org/officeDocument/2006/relationships/image" Target="../media/image122.emf"/><Relationship Id="rId10" Type="http://schemas.openxmlformats.org/officeDocument/2006/relationships/image" Target="../media/image1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4" Type="http://schemas.openxmlformats.org/officeDocument/2006/relationships/image" Target="../media/image132.emf"/><Relationship Id="rId5" Type="http://schemas.openxmlformats.org/officeDocument/2006/relationships/image" Target="../media/image133.emf"/><Relationship Id="rId6" Type="http://schemas.openxmlformats.org/officeDocument/2006/relationships/image" Target="../media/image134.emf"/><Relationship Id="rId7" Type="http://schemas.openxmlformats.org/officeDocument/2006/relationships/image" Target="../media/image135.emf"/><Relationship Id="rId8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5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43.emf"/><Relationship Id="rId5" Type="http://schemas.openxmlformats.org/officeDocument/2006/relationships/image" Target="../media/image144.emf"/><Relationship Id="rId6" Type="http://schemas.openxmlformats.org/officeDocument/2006/relationships/image" Target="../media/image145.emf"/><Relationship Id="rId7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4" Type="http://schemas.openxmlformats.org/officeDocument/2006/relationships/image" Target="../media/image142.emf"/><Relationship Id="rId5" Type="http://schemas.openxmlformats.org/officeDocument/2006/relationships/image" Target="../media/image143.emf"/><Relationship Id="rId6" Type="http://schemas.openxmlformats.org/officeDocument/2006/relationships/image" Target="../media/image144.emf"/><Relationship Id="rId7" Type="http://schemas.openxmlformats.org/officeDocument/2006/relationships/image" Target="../media/image145.emf"/><Relationship Id="rId8" Type="http://schemas.openxmlformats.org/officeDocument/2006/relationships/image" Target="../media/image147.emf"/><Relationship Id="rId9" Type="http://schemas.openxmlformats.org/officeDocument/2006/relationships/image" Target="../media/image148.png"/><Relationship Id="rId10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file://localhost/Users/satogata/Teaching/movie/fodo1Bend.gif" TargetMode="External"/><Relationship Id="rId2" Type="http://schemas.openxmlformats.org/officeDocument/2006/relationships/video" Target="file://localhost/Users/satogata/Teaching/movie/fodo1Bend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file://localhost/Users/satogata/Teaching/movie/fodo1Bend.gif" TargetMode="External"/><Relationship Id="rId2" Type="http://schemas.openxmlformats.org/officeDocument/2006/relationships/video" Target="file://localhost/Users/satogata/Teaching/movie/fodo1Bend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6" Type="http://schemas.openxmlformats.org/officeDocument/2006/relationships/image" Target="../media/image153.emf"/><Relationship Id="rId7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5" Type="http://schemas.openxmlformats.org/officeDocument/2006/relationships/image" Target="../media/image158.emf"/><Relationship Id="rId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4" Type="http://schemas.openxmlformats.org/officeDocument/2006/relationships/image" Target="../media/image161.emf"/><Relationship Id="rId5" Type="http://schemas.openxmlformats.org/officeDocument/2006/relationships/image" Target="../media/image154.png"/><Relationship Id="rId6" Type="http://schemas.openxmlformats.org/officeDocument/2006/relationships/image" Target="../media/image162.emf"/><Relationship Id="rId7" Type="http://schemas.openxmlformats.org/officeDocument/2006/relationships/image" Target="../media/image163.emf"/><Relationship Id="rId8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4" Type="http://schemas.openxmlformats.org/officeDocument/2006/relationships/image" Target="../media/image166.emf"/><Relationship Id="rId5" Type="http://schemas.openxmlformats.org/officeDocument/2006/relationships/image" Target="../media/image167.emf"/><Relationship Id="rId6" Type="http://schemas.openxmlformats.org/officeDocument/2006/relationships/image" Target="../media/image1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75.emf"/><Relationship Id="rId5" Type="http://schemas.openxmlformats.org/officeDocument/2006/relationships/image" Target="../media/image17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4" Type="http://schemas.openxmlformats.org/officeDocument/2006/relationships/image" Target="../media/image1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75.emf"/><Relationship Id="rId5" Type="http://schemas.openxmlformats.org/officeDocument/2006/relationships/image" Target="../media/image176.emf"/><Relationship Id="rId6" Type="http://schemas.openxmlformats.org/officeDocument/2006/relationships/image" Target="../media/image177.emf"/><Relationship Id="rId7" Type="http://schemas.openxmlformats.org/officeDocument/2006/relationships/image" Target="../media/image178.emf"/><Relationship Id="rId8" Type="http://schemas.openxmlformats.org/officeDocument/2006/relationships/image" Target="../media/image17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image" Target="../media/image181.emf"/><Relationship Id="rId6" Type="http://schemas.openxmlformats.org/officeDocument/2006/relationships/image" Target="../media/image182.emf"/><Relationship Id="rId7" Type="http://schemas.openxmlformats.org/officeDocument/2006/relationships/image" Target="../media/image183.png"/><Relationship Id="rId8" Type="http://schemas.openxmlformats.org/officeDocument/2006/relationships/image" Target="../media/image184.emf"/><Relationship Id="rId9" Type="http://schemas.openxmlformats.org/officeDocument/2006/relationships/image" Target="../media/image1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 to Accelerator Physics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Spring 2018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Chapter 5: Strong Focusing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1499" y="3886200"/>
            <a:ext cx="8521002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Lab and ODU)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2018-ODU-AP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~~~~~ February 8 ~~~~~</a:t>
            </a: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Birthday to Cecily Strong, James Dean, John Williams, and Daniel Bernoulli!</a:t>
            </a: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Boy Scouts Day, Opera Day, and Laugh and Get Rich Day!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More Math: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Hill’s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57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 back to our quadrupole equations of motion for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What happens when we let the focusing K vary with s?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Also assume K is </a:t>
            </a:r>
            <a:r>
              <a:rPr lang="en-US" b="1" dirty="0">
                <a:latin typeface="Arial" charset="0"/>
                <a:ea typeface="ＭＳ Ｐゴシック" charset="0"/>
              </a:rPr>
              <a:t>periodic</a:t>
            </a:r>
            <a:r>
              <a:rPr lang="en-US" dirty="0">
                <a:latin typeface="Arial" charset="0"/>
                <a:ea typeface="ＭＳ Ｐゴシック" charset="0"/>
              </a:rPr>
              <a:t> in s with some periodicity C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Arial"/>
              </a:rPr>
              <a:t>This periodicity can be one revolution around </a:t>
            </a:r>
            <a:r>
              <a:rPr lang="en-US" sz="2000" dirty="0" smtClean="0">
                <a:ea typeface="ＭＳ Ｐゴシック" charset="0"/>
                <a:cs typeface="Arial"/>
              </a:rPr>
              <a:t>the</a:t>
            </a:r>
          </a:p>
          <a:p>
            <a:pPr lvl="1">
              <a:buFont typeface="Wingdings" charset="0"/>
              <a:buNone/>
            </a:pPr>
            <a:r>
              <a:rPr lang="en-US" sz="2000" dirty="0" smtClean="0">
                <a:ea typeface="ＭＳ Ｐゴシック" charset="0"/>
                <a:cs typeface="Arial"/>
              </a:rPr>
              <a:t> </a:t>
            </a:r>
            <a:r>
              <a:rPr lang="en-US" sz="2000" dirty="0">
                <a:ea typeface="ＭＳ Ｐゴシック" charset="0"/>
                <a:cs typeface="Arial"/>
              </a:rPr>
              <a:t>accelerator or as small as one repeated </a:t>
            </a:r>
            <a:r>
              <a:rPr lang="ja-JP" altLang="en-US" sz="2000" dirty="0">
                <a:ea typeface="ＭＳ Ｐゴシック" charset="0"/>
                <a:cs typeface="Arial"/>
              </a:rPr>
              <a:t>“</a:t>
            </a:r>
            <a:r>
              <a:rPr lang="en-US" sz="2000" dirty="0">
                <a:ea typeface="ＭＳ Ｐゴシック" charset="0"/>
                <a:cs typeface="Arial"/>
              </a:rPr>
              <a:t>cell</a:t>
            </a:r>
            <a:r>
              <a:rPr lang="ja-JP" altLang="en-US" sz="2000" dirty="0" smtClean="0">
                <a:ea typeface="ＭＳ Ｐゴシック" charset="0"/>
                <a:cs typeface="Arial"/>
              </a:rPr>
              <a:t>”</a:t>
            </a:r>
            <a:endParaRPr lang="en-US" altLang="ja-JP" sz="2000" dirty="0" smtClean="0">
              <a:ea typeface="ＭＳ Ｐゴシック" charset="0"/>
              <a:cs typeface="Arial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Arial"/>
              </a:rPr>
              <a:t> </a:t>
            </a:r>
            <a:r>
              <a:rPr lang="en-US" sz="2000" dirty="0" smtClean="0">
                <a:ea typeface="ＭＳ Ｐゴシック" charset="0"/>
                <a:cs typeface="Arial"/>
              </a:rPr>
              <a:t>of </a:t>
            </a:r>
            <a:r>
              <a:rPr lang="en-US" sz="2000" dirty="0">
                <a:ea typeface="ＭＳ Ｐゴシック" charset="0"/>
                <a:cs typeface="Arial"/>
              </a:rPr>
              <a:t>the </a:t>
            </a:r>
            <a:r>
              <a:rPr lang="en-US" sz="2000" dirty="0" smtClean="0">
                <a:ea typeface="ＭＳ Ｐゴシック" charset="0"/>
                <a:cs typeface="Arial"/>
              </a:rPr>
              <a:t>layout</a:t>
            </a:r>
          </a:p>
          <a:p>
            <a:pPr lvl="1">
              <a:buFont typeface="Wingdings" charset="0"/>
              <a:buNone/>
            </a:pPr>
            <a:r>
              <a:rPr lang="en-US" sz="2000" dirty="0" smtClean="0">
                <a:ea typeface="ＭＳ Ｐゴシック" charset="0"/>
                <a:cs typeface="Arial"/>
              </a:rPr>
              <a:t>The </a:t>
            </a:r>
            <a:r>
              <a:rPr lang="en-US" sz="2000" dirty="0">
                <a:ea typeface="ＭＳ Ｐゴシック" charset="0"/>
                <a:cs typeface="Arial"/>
              </a:rPr>
              <a:t>simple harmonic oscillator equation with a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Arial"/>
              </a:rPr>
              <a:t>	</a:t>
            </a:r>
            <a:r>
              <a:rPr lang="en-US" sz="2000" b="1" dirty="0">
                <a:ea typeface="ＭＳ Ｐゴシック" charset="0"/>
                <a:cs typeface="Arial"/>
              </a:rPr>
              <a:t>periodically</a:t>
            </a:r>
            <a:r>
              <a:rPr lang="en-US" sz="2000" dirty="0">
                <a:ea typeface="ＭＳ Ｐゴシック" charset="0"/>
                <a:cs typeface="Arial"/>
              </a:rPr>
              <a:t> varying spring constant K(s) is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Arial"/>
              </a:rPr>
              <a:t>	known as </a:t>
            </a:r>
            <a:r>
              <a:rPr lang="en-US" sz="2000" b="1" dirty="0" smtClean="0">
                <a:ea typeface="ＭＳ Ｐゴシック" charset="0"/>
                <a:cs typeface="Arial"/>
              </a:rPr>
              <a:t>Hill’s </a:t>
            </a:r>
            <a:r>
              <a:rPr lang="en-US" sz="2000" b="1" dirty="0">
                <a:ea typeface="ＭＳ Ｐゴシック" charset="0"/>
                <a:cs typeface="Arial"/>
              </a:rPr>
              <a:t>Equation</a:t>
            </a:r>
            <a:endParaRPr lang="en-US" sz="2000" dirty="0">
              <a:ea typeface="ＭＳ Ｐゴシック" charset="0"/>
              <a:cs typeface="Arial"/>
            </a:endParaRPr>
          </a:p>
        </p:txBody>
      </p:sp>
      <p:pic>
        <p:nvPicPr>
          <p:cNvPr id="18436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4" y="134905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0"/>
          <a:stretch>
            <a:fillRect/>
          </a:stretch>
        </p:blipFill>
        <p:spPr bwMode="auto">
          <a:xfrm>
            <a:off x="2291156" y="1484718"/>
            <a:ext cx="56467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316287"/>
            <a:ext cx="2235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13"/>
          <p:cNvGrpSpPr>
            <a:grpSpLocks/>
          </p:cNvGrpSpPr>
          <p:nvPr/>
        </p:nvGrpSpPr>
        <p:grpSpPr bwMode="auto">
          <a:xfrm>
            <a:off x="6629400" y="3810000"/>
            <a:ext cx="2057400" cy="2143125"/>
            <a:chOff x="609600" y="2971800"/>
            <a:chExt cx="3519488" cy="3581400"/>
          </a:xfrm>
        </p:grpSpPr>
        <p:pic>
          <p:nvPicPr>
            <p:cNvPr id="18441" name="Picture 11" descr="2010fall_ap_lecture0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2" t="3944" r="20538" b="1973"/>
            <a:stretch>
              <a:fillRect/>
            </a:stretch>
          </p:blipFill>
          <p:spPr bwMode="auto">
            <a:xfrm>
              <a:off x="762000" y="2971800"/>
              <a:ext cx="3367088" cy="330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788" y="5026025"/>
              <a:ext cx="1598612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3276600"/>
              <a:ext cx="598488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rc 10"/>
            <p:cNvSpPr/>
            <p:nvPr/>
          </p:nvSpPr>
          <p:spPr bwMode="auto">
            <a:xfrm>
              <a:off x="609600" y="3353816"/>
              <a:ext cx="3046964" cy="3122451"/>
            </a:xfrm>
            <a:prstGeom prst="arc">
              <a:avLst>
                <a:gd name="adj1" fmla="val 5368329"/>
                <a:gd name="adj2" fmla="val 10885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cxnSp>
          <p:nvCxnSpPr>
            <p:cNvPr id="18445" name="Straight Connector 17"/>
            <p:cNvCxnSpPr>
              <a:cxnSpLocks noChangeShapeType="1"/>
              <a:stCxn id="11" idx="0"/>
            </p:cNvCxnSpPr>
            <p:nvPr/>
          </p:nvCxnSpPr>
          <p:spPr bwMode="auto">
            <a:xfrm>
              <a:off x="2147888" y="6477000"/>
              <a:ext cx="59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46" name="Picture 1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362700"/>
              <a:ext cx="622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0387"/>
            <a:ext cx="5562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5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242026" y="2438400"/>
            <a:ext cx="432022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739900" y="827076"/>
            <a:ext cx="5649913" cy="89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Hill’s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 Solution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Ansatz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 is a quasi-periodic harmonic oscillator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where w(s) is periodic in C but the phase </a:t>
            </a:r>
            <a:r>
              <a:rPr lang="en-US" dirty="0" smtClean="0">
                <a:latin typeface="Symbol" charset="0"/>
                <a:ea typeface="ＭＳ Ｐゴシック" charset="0"/>
              </a:rPr>
              <a:t>Y</a:t>
            </a:r>
            <a:r>
              <a:rPr lang="en-US" dirty="0" smtClean="0">
                <a:ea typeface="ＭＳ Ｐゴシック" charset="0"/>
                <a:cs typeface="Arial"/>
              </a:rPr>
              <a:t>(s)</a:t>
            </a:r>
            <a:r>
              <a:rPr lang="en-US" dirty="0" smtClean="0">
                <a:latin typeface="Symbo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is not!!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Substitute this educated guess (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 err="1">
                <a:latin typeface="Arial" charset="0"/>
                <a:ea typeface="ＭＳ Ｐゴシック" charset="0"/>
              </a:rPr>
              <a:t>ansatz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) to find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For          </a:t>
            </a:r>
            <a:r>
              <a:rPr lang="en-US" dirty="0">
                <a:latin typeface="Arial" charset="0"/>
                <a:ea typeface="ＭＳ Ｐゴシック" charset="0"/>
              </a:rPr>
              <a:t>and         to be independent </a:t>
            </a:r>
            <a:r>
              <a:rPr lang="en-US" dirty="0" smtClean="0">
                <a:latin typeface="Arial" charset="0"/>
                <a:ea typeface="ＭＳ Ｐゴシック" charset="0"/>
              </a:rPr>
              <a:t>of      </a:t>
            </a:r>
            <a:r>
              <a:rPr lang="en-US" dirty="0">
                <a:latin typeface="Arial" charset="0"/>
                <a:ea typeface="ＭＳ Ｐゴシック" charset="0"/>
              </a:rPr>
              <a:t>, coefficients of </a:t>
            </a:r>
            <a:r>
              <a:rPr lang="en-US" dirty="0" smtClean="0">
                <a:latin typeface="Arial" charset="0"/>
                <a:ea typeface="ＭＳ Ｐゴシック" charset="0"/>
              </a:rPr>
              <a:t>the sin </a:t>
            </a:r>
            <a:r>
              <a:rPr lang="en-US" dirty="0">
                <a:latin typeface="Arial" charset="0"/>
                <a:ea typeface="ＭＳ Ｐゴシック" charset="0"/>
              </a:rPr>
              <a:t>and </a:t>
            </a:r>
            <a:r>
              <a:rPr lang="en-US" dirty="0" err="1">
                <a:latin typeface="Arial" charset="0"/>
                <a:ea typeface="ＭＳ Ｐゴシック" charset="0"/>
              </a:rPr>
              <a:t>cos</a:t>
            </a:r>
            <a:r>
              <a:rPr lang="en-US" dirty="0">
                <a:latin typeface="Arial" charset="0"/>
                <a:ea typeface="ＭＳ Ｐゴシック" charset="0"/>
              </a:rPr>
              <a:t> terms must vanish identically  </a:t>
            </a:r>
          </a:p>
        </p:txBody>
      </p:sp>
      <p:pic>
        <p:nvPicPr>
          <p:cNvPr id="19462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0576"/>
            <a:ext cx="548640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73680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40" y="2563780"/>
            <a:ext cx="3872484" cy="32270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962400"/>
            <a:ext cx="8369300" cy="825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" y="4981729"/>
            <a:ext cx="8689080" cy="27123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90" y="5577720"/>
            <a:ext cx="5715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95" y="5608389"/>
            <a:ext cx="342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278438" y="4997450"/>
            <a:ext cx="1739900" cy="38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334125" y="3800475"/>
            <a:ext cx="2062163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Courant-Snyder Parameters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20000" cy="36004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Notice that in both equations               so we can scale this out and define a new set of functions,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Courant-Snyder Parameters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Twiss Parameters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0486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8175"/>
            <a:ext cx="6781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1524000" y="3783013"/>
            <a:ext cx="2414588" cy="2525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9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579282"/>
            <a:ext cx="927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7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11700"/>
            <a:ext cx="2057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73700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40300"/>
            <a:ext cx="279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029200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580063"/>
            <a:ext cx="4584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965200"/>
            <a:ext cx="6680200" cy="711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48867"/>
            <a:ext cx="3644900" cy="711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6007100"/>
            <a:ext cx="3378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Towards The Matrix Solution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990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the matrix for this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Hill’s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 solution?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365375"/>
            <a:ext cx="4746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Take a derivative with respect to </a:t>
            </a:r>
            <a:r>
              <a:rPr lang="en-US" sz="2000" dirty="0" err="1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 to get </a:t>
            </a:r>
          </a:p>
        </p:txBody>
      </p:sp>
      <p:pic>
        <p:nvPicPr>
          <p:cNvPr id="21512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300288"/>
            <a:ext cx="86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57275" y="3790950"/>
            <a:ext cx="6729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Now we can solve for A and B in terms of initial conditions </a:t>
            </a:r>
          </a:p>
        </p:txBody>
      </p:sp>
      <p:pic>
        <p:nvPicPr>
          <p:cNvPr id="21514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62388"/>
            <a:ext cx="1282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56100"/>
            <a:ext cx="2324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953000"/>
            <a:ext cx="4838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41800"/>
            <a:ext cx="3568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57275" y="5772150"/>
            <a:ext cx="5972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And take advantage of the periodicity of        to find</a:t>
            </a:r>
          </a:p>
        </p:txBody>
      </p:sp>
      <p:pic>
        <p:nvPicPr>
          <p:cNvPr id="21519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5878513"/>
            <a:ext cx="431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834063"/>
            <a:ext cx="1244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828800"/>
            <a:ext cx="5727700" cy="381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" y="2927335"/>
            <a:ext cx="9067800" cy="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Hill’s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 Matrix Solution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440113" y="5711825"/>
            <a:ext cx="2427287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19113" y="4845050"/>
            <a:ext cx="8247062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838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6125" y="3979863"/>
            <a:ext cx="63871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We can write this down in a matrix form where         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                </a:t>
            </a:r>
          </a:p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   is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the </a:t>
            </a:r>
            <a:r>
              <a:rPr lang="en-US" sz="2000" dirty="0" smtClean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betatron phase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advance through one period C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838200"/>
            <a:ext cx="5727700" cy="3810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/>
          <a:stretch/>
        </p:blipFill>
        <p:spPr>
          <a:xfrm>
            <a:off x="755118" y="1295400"/>
            <a:ext cx="7633765" cy="71306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79" y="4011395"/>
            <a:ext cx="22733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61" y="3048000"/>
            <a:ext cx="5993141" cy="28338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63" y="3429000"/>
            <a:ext cx="6255537" cy="28338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7" y="4887191"/>
            <a:ext cx="7181273" cy="71581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06" y="5747739"/>
            <a:ext cx="1794794" cy="67173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75271"/>
            <a:ext cx="2029779" cy="1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679700" y="5568950"/>
            <a:ext cx="3587750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762000" y="4619625"/>
            <a:ext cx="7658100" cy="763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Interesting Observations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1600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independent of s: this is the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betatron phase advance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of this periodic system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Determinant of matrix M is still 1!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Looks like a rotation and some scaling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 can be written down in a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beautiful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deep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way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    remember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40113" y="1673225"/>
            <a:ext cx="2427287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19113" y="806450"/>
            <a:ext cx="8247062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7" y="848591"/>
            <a:ext cx="7181273" cy="71581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06" y="1709139"/>
            <a:ext cx="1794794" cy="67173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6671"/>
            <a:ext cx="2029779" cy="199508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21" y="2616543"/>
            <a:ext cx="215138" cy="24587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82524"/>
            <a:ext cx="7021735" cy="61925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62" y="5593258"/>
            <a:ext cx="3336636" cy="27709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5" y="6123820"/>
            <a:ext cx="3316695" cy="3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Convenient Calculations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120775"/>
            <a:ext cx="7772400" cy="49752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we know the transport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matrix M,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can find the lattice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parameters (periodic in C)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4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78" y="5321300"/>
            <a:ext cx="1879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7" y="2133600"/>
            <a:ext cx="7181273" cy="71581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60" y="3777673"/>
            <a:ext cx="2447636" cy="5657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06" y="4528127"/>
            <a:ext cx="3313545" cy="57727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18" y="3056606"/>
            <a:ext cx="5426364" cy="5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761411" y="5515134"/>
            <a:ext cx="4695667" cy="5046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 Non-Periodic Transport Matrix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We can parameterize a general non-periodic transport matrix from s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to s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using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lattice parameters and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This does not have a pretty form like the periodic matrix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However both can be expressed as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where the C and S terms are cosine-like and sine-like</a:t>
            </a:r>
            <a:r>
              <a:rPr lang="en-US" dirty="0" smtClean="0">
                <a:latin typeface="Arial" charset="0"/>
                <a:ea typeface="ＭＳ Ｐゴシック" charset="0"/>
              </a:rPr>
              <a:t>; the second </a:t>
            </a:r>
            <a:r>
              <a:rPr lang="en-US" dirty="0">
                <a:latin typeface="Arial" charset="0"/>
                <a:ea typeface="ＭＳ Ｐゴシック" charset="0"/>
              </a:rPr>
              <a:t>row is the s-derivative of the first row</a:t>
            </a:r>
            <a:r>
              <a:rPr lang="en-US" dirty="0" smtClean="0">
                <a:latin typeface="Arial" charset="0"/>
                <a:ea typeface="ＭＳ Ｐゴシック" charset="0"/>
              </a:rPr>
              <a:t>!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A common </a:t>
            </a:r>
            <a:r>
              <a:rPr lang="en-US" dirty="0">
                <a:latin typeface="Arial" charset="0"/>
                <a:ea typeface="ＭＳ Ｐゴシック" charset="0"/>
              </a:rPr>
              <a:t>use of this matrix is the </a:t>
            </a:r>
            <a:r>
              <a:rPr lang="en-US" dirty="0" smtClean="0">
                <a:latin typeface="Arial" charset="0"/>
                <a:ea typeface="ＭＳ Ｐゴシック" charset="0"/>
              </a:rPr>
              <a:t>m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12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term:</a:t>
            </a:r>
          </a:p>
        </p:txBody>
      </p:sp>
      <p:pic>
        <p:nvPicPr>
          <p:cNvPr id="25606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90" y="3506470"/>
            <a:ext cx="1858010" cy="6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6577013" y="5565457"/>
            <a:ext cx="1652587" cy="4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" charset="0"/>
              </a:rPr>
              <a:t>Effect of angle kick</a:t>
            </a:r>
          </a:p>
          <a:p>
            <a:pPr algn="ctr"/>
            <a:r>
              <a:rPr lang="en-US" sz="1200" dirty="0">
                <a:latin typeface="Arial" charset="0"/>
              </a:rPr>
              <a:t>on downstream position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613"/>
            <a:ext cx="9144000" cy="95504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41" y="2947469"/>
            <a:ext cx="1127459" cy="1629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23" y="5591334"/>
            <a:ext cx="4560455" cy="34636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05" y="1489676"/>
            <a:ext cx="2051465" cy="2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(Deriving the Non-Periodic Transport Matrix)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772400" cy="4800600"/>
          </a:xfrm>
        </p:spPr>
        <p:txBody>
          <a:bodyPr/>
          <a:lstStyle/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Calculate A, B in terms of initial conditions             and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Substitute (A,B) and put into matrix form:</a:t>
            </a:r>
          </a:p>
        </p:txBody>
      </p:sp>
      <p:pic>
        <p:nvPicPr>
          <p:cNvPr id="2662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38" y="1776790"/>
            <a:ext cx="787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200400"/>
            <a:ext cx="2924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06900"/>
            <a:ext cx="1562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89" y="804404"/>
            <a:ext cx="4292811" cy="26239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143000"/>
            <a:ext cx="7557025" cy="60170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38" y="1776790"/>
            <a:ext cx="871157" cy="26239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46" y="2057400"/>
            <a:ext cx="4548909" cy="5657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46" y="2619087"/>
            <a:ext cx="4802909" cy="56572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75" y="3810000"/>
            <a:ext cx="43942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62" y="4572000"/>
            <a:ext cx="2679700" cy="266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3979562"/>
            <a:ext cx="1854200" cy="266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05400"/>
            <a:ext cx="7162800" cy="622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5867400"/>
            <a:ext cx="4140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Non-Periodic Transport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C-M 5.52, a very general form from all that math: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This is how one can parameterize uncoupled x or y transport from one location s</a:t>
            </a:r>
            <a:r>
              <a:rPr lang="en-US" baseline="-25000" dirty="0" smtClean="0"/>
              <a:t>0</a:t>
            </a:r>
            <a:r>
              <a:rPr lang="en-US" dirty="0" smtClean="0"/>
              <a:t> to another location s where the </a:t>
            </a:r>
            <a:r>
              <a:rPr lang="en-US" dirty="0" err="1" smtClean="0"/>
              <a:t>Twiss</a:t>
            </a:r>
            <a:r>
              <a:rPr lang="en-US" dirty="0" smtClean="0"/>
              <a:t> parameters of those locations and their relative phase advance is known</a:t>
            </a:r>
          </a:p>
          <a:p>
            <a:pPr lvl="2"/>
            <a:r>
              <a:rPr lang="en-US" dirty="0" smtClean="0"/>
              <a:t>Such as from a table from a modeling code like </a:t>
            </a:r>
            <a:r>
              <a:rPr lang="en-US" dirty="0" err="1" smtClean="0"/>
              <a:t>madx</a:t>
            </a:r>
            <a:endParaRPr lang="en-US" dirty="0" smtClean="0"/>
          </a:p>
          <a:p>
            <a:pPr lvl="1"/>
            <a:r>
              <a:rPr lang="en-US" dirty="0" smtClean="0"/>
              <a:t>Most modeling codes can also output matrix elements between specific locations at starts or ends of magnets</a:t>
            </a:r>
          </a:p>
          <a:p>
            <a:pPr lvl="2"/>
            <a:r>
              <a:rPr lang="en-US" dirty="0" smtClean="0"/>
              <a:t>This still follows the (C S ; C’ S’) matrix form!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8219"/>
            <a:ext cx="8838866" cy="10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Motion through a Drift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drif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440113" y="4343400"/>
            <a:ext cx="2427287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19113" y="3459163"/>
            <a:ext cx="8247062" cy="808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4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835025"/>
            <a:ext cx="3530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603750"/>
            <a:ext cx="2565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2813050" y="6199188"/>
            <a:ext cx="3587750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762000" y="5262563"/>
            <a:ext cx="7658100" cy="763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2300288" y="1600200"/>
            <a:ext cx="4710112" cy="174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61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528888"/>
            <a:ext cx="2057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695450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52625"/>
            <a:ext cx="19891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7" y="3525639"/>
            <a:ext cx="7181273" cy="715818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06" y="4374627"/>
            <a:ext cx="1794794" cy="671735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3" y="4635500"/>
            <a:ext cx="1612900" cy="2413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24344"/>
            <a:ext cx="7021735" cy="619256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72" y="6225652"/>
            <a:ext cx="3336636" cy="27709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2597671"/>
            <a:ext cx="1802130" cy="65659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0162"/>
            <a:ext cx="7099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Lattice Optics: FODO Lives!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ea typeface="ＭＳ Ｐゴシック" charset="0"/>
              </a:rPr>
              <a:t>Most accelerator lattices are designed in modular ways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Design and operational clarity, separation of functions</a:t>
            </a:r>
            <a:endParaRPr lang="en-US" sz="2200" dirty="0" smtClean="0">
              <a:latin typeface="Arial" charset="0"/>
              <a:ea typeface="ＭＳ Ｐゴシック" charset="0"/>
            </a:endParaRPr>
          </a:p>
          <a:p>
            <a:r>
              <a:rPr lang="en-US" sz="2200" dirty="0" smtClean="0">
                <a:latin typeface="Arial" charset="0"/>
                <a:ea typeface="ＭＳ Ｐゴシック" charset="0"/>
              </a:rPr>
              <a:t>One of the most common modules is a FODO module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Alternating focusing and defocusing “strong” quadrupoles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Spaces between are combinations of drifts and dipoles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Strong quadrupoles dominate the focusing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Periodicity is one FODO “cell” so we’ll investigate that motion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Horizontal beam size largest at centers of focusing quads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Vertical beam size largest at centers of defocusing quads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grpSp>
        <p:nvGrpSpPr>
          <p:cNvPr id="29700" name="Group 31"/>
          <p:cNvGrpSpPr>
            <a:grpSpLocks/>
          </p:cNvGrpSpPr>
          <p:nvPr/>
        </p:nvGrpSpPr>
        <p:grpSpPr bwMode="auto">
          <a:xfrm>
            <a:off x="3124200" y="1079106"/>
            <a:ext cx="2359025" cy="974725"/>
            <a:chOff x="3124200" y="1006410"/>
            <a:chExt cx="2359741" cy="974790"/>
          </a:xfrm>
        </p:grpSpPr>
        <p:grpSp>
          <p:nvGrpSpPr>
            <p:cNvPr id="2972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2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2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2" name="Group 32"/>
          <p:cNvGrpSpPr>
            <a:grpSpLocks/>
          </p:cNvGrpSpPr>
          <p:nvPr/>
        </p:nvGrpSpPr>
        <p:grpSpPr bwMode="auto">
          <a:xfrm>
            <a:off x="776681" y="1069581"/>
            <a:ext cx="2360612" cy="974725"/>
            <a:chOff x="3124200" y="1006410"/>
            <a:chExt cx="2359741" cy="974790"/>
          </a:xfrm>
        </p:grpSpPr>
        <p:grpSp>
          <p:nvGrpSpPr>
            <p:cNvPr id="29720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23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4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21" name="Straight Connector 34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35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3" name="Group 38"/>
          <p:cNvGrpSpPr>
            <a:grpSpLocks/>
          </p:cNvGrpSpPr>
          <p:nvPr/>
        </p:nvGrpSpPr>
        <p:grpSpPr bwMode="auto">
          <a:xfrm>
            <a:off x="5463389" y="1081088"/>
            <a:ext cx="2359025" cy="976312"/>
            <a:chOff x="3124200" y="1006410"/>
            <a:chExt cx="2359741" cy="974790"/>
          </a:xfrm>
        </p:grpSpPr>
        <p:grpSp>
          <p:nvGrpSpPr>
            <p:cNvPr id="2971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1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1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41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7792855" y="1081088"/>
            <a:ext cx="2359025" cy="976312"/>
            <a:chOff x="3124200" y="1006410"/>
            <a:chExt cx="2359741" cy="974790"/>
          </a:xfrm>
        </p:grpSpPr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3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41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-1573176" y="1081088"/>
            <a:ext cx="2359025" cy="976312"/>
            <a:chOff x="3124200" y="1006410"/>
            <a:chExt cx="2359741" cy="974790"/>
          </a:xfrm>
        </p:grpSpPr>
        <p:grpSp>
          <p:nvGrpSpPr>
            <p:cNvPr id="41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44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2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1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13088" y="844156"/>
            <a:ext cx="2359025" cy="184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04206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Example: FODO Cell Phase Advance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Select periodicity between centers of 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focusing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quads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 natural periodicity if we want to calculate maximum </a:t>
            </a:r>
            <a:r>
              <a:rPr lang="en-US" sz="2000" dirty="0">
                <a:latin typeface="Symbol" charset="0"/>
                <a:ea typeface="ＭＳ Ｐゴシック" charset="0"/>
              </a:rPr>
              <a:t>b</a:t>
            </a:r>
            <a:r>
              <a:rPr lang="en-US" sz="2000" dirty="0">
                <a:latin typeface="Arial" charset="0"/>
                <a:ea typeface="ＭＳ Ｐゴシック" charset="0"/>
              </a:rPr>
              <a:t>(s)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    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only </a:t>
            </a:r>
            <a:r>
              <a:rPr lang="en-US" sz="2000" dirty="0">
                <a:latin typeface="Arial" charset="0"/>
                <a:ea typeface="ＭＳ Ｐゴシック" charset="0"/>
              </a:rPr>
              <a:t>has real solutions (stability) if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9700" name="Group 31"/>
          <p:cNvGrpSpPr>
            <a:grpSpLocks/>
          </p:cNvGrpSpPr>
          <p:nvPr/>
        </p:nvGrpSpPr>
        <p:grpSpPr bwMode="auto">
          <a:xfrm>
            <a:off x="3124200" y="1006475"/>
            <a:ext cx="2359025" cy="974725"/>
            <a:chOff x="3124200" y="1006410"/>
            <a:chExt cx="2359741" cy="974790"/>
          </a:xfrm>
        </p:grpSpPr>
        <p:grpSp>
          <p:nvGrpSpPr>
            <p:cNvPr id="2972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2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2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70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019300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9775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022475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129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012950"/>
            <a:ext cx="139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251200"/>
            <a:ext cx="603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3187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3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5718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2" name="Group 32"/>
          <p:cNvGrpSpPr>
            <a:grpSpLocks/>
          </p:cNvGrpSpPr>
          <p:nvPr/>
        </p:nvGrpSpPr>
        <p:grpSpPr bwMode="auto">
          <a:xfrm>
            <a:off x="354013" y="996950"/>
            <a:ext cx="2360612" cy="974725"/>
            <a:chOff x="3124200" y="1006410"/>
            <a:chExt cx="2359741" cy="974790"/>
          </a:xfrm>
        </p:grpSpPr>
        <p:grpSp>
          <p:nvGrpSpPr>
            <p:cNvPr id="29720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23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4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21" name="Straight Connector 34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35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3" name="Group 38"/>
          <p:cNvGrpSpPr>
            <a:grpSpLocks/>
          </p:cNvGrpSpPr>
          <p:nvPr/>
        </p:nvGrpSpPr>
        <p:grpSpPr bwMode="auto">
          <a:xfrm>
            <a:off x="5921375" y="995363"/>
            <a:ext cx="2359025" cy="976312"/>
            <a:chOff x="3124200" y="1006410"/>
            <a:chExt cx="2359741" cy="974790"/>
          </a:xfrm>
        </p:grpSpPr>
        <p:grpSp>
          <p:nvGrpSpPr>
            <p:cNvPr id="2971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971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71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41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14" name="TextBox 45"/>
          <p:cNvSpPr txBox="1">
            <a:spLocks noChangeArrowheads="1"/>
          </p:cNvSpPr>
          <p:nvPr/>
        </p:nvSpPr>
        <p:spPr bwMode="auto">
          <a:xfrm>
            <a:off x="3113088" y="771525"/>
            <a:ext cx="2359025" cy="184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cell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51" y="4139922"/>
            <a:ext cx="2806700" cy="6096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29200"/>
            <a:ext cx="5715000" cy="609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867400"/>
            <a:ext cx="167640" cy="1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2641600" y="5741988"/>
            <a:ext cx="3294063" cy="735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5194300" y="4048125"/>
            <a:ext cx="3294063" cy="735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Example: FODO Cell Beta Max/Min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is the maximum beta function,   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 natural periodicity if we want to calculate maximum </a:t>
            </a:r>
            <a:r>
              <a:rPr lang="en-US" sz="2000" dirty="0">
                <a:latin typeface="Symbol" charset="0"/>
                <a:ea typeface="ＭＳ Ｐゴシック" charset="0"/>
              </a:rPr>
              <a:t>b</a:t>
            </a:r>
            <a:r>
              <a:rPr lang="en-US" sz="2000" dirty="0">
                <a:latin typeface="Arial" charset="0"/>
                <a:ea typeface="ＭＳ Ｐゴシック" charset="0"/>
              </a:rPr>
              <a:t>(s)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Follow a similar strategy reversing F/D quadrupoles to find the minimum </a:t>
            </a:r>
            <a:r>
              <a:rPr lang="en-US" sz="2000" dirty="0">
                <a:latin typeface="Symbol" charset="0"/>
                <a:ea typeface="ＭＳ Ｐゴシック" charset="0"/>
              </a:rPr>
              <a:t>b</a:t>
            </a:r>
            <a:r>
              <a:rPr lang="en-US" sz="2000" dirty="0">
                <a:latin typeface="Arial" charset="0"/>
                <a:ea typeface="ＭＳ Ｐゴシック" charset="0"/>
              </a:rPr>
              <a:t>(s) within a FODO cell (center of D quad)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30726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3187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22661"/>
            <a:ext cx="16764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2" name="Group 63"/>
          <p:cNvGrpSpPr>
            <a:grpSpLocks/>
          </p:cNvGrpSpPr>
          <p:nvPr/>
        </p:nvGrpSpPr>
        <p:grpSpPr bwMode="auto">
          <a:xfrm>
            <a:off x="3124200" y="1006475"/>
            <a:ext cx="2359025" cy="974725"/>
            <a:chOff x="3124200" y="1006410"/>
            <a:chExt cx="2359741" cy="974790"/>
          </a:xfrm>
        </p:grpSpPr>
        <p:grpSp>
          <p:nvGrpSpPr>
            <p:cNvPr id="30751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30754" name="Picture 7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8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752" name="Straight Connector 65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3" name="Straight Connector 66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733" name="Picture 6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019300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7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9775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7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022475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7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129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7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012950"/>
            <a:ext cx="139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8" name="Group 74"/>
          <p:cNvGrpSpPr>
            <a:grpSpLocks/>
          </p:cNvGrpSpPr>
          <p:nvPr/>
        </p:nvGrpSpPr>
        <p:grpSpPr bwMode="auto">
          <a:xfrm>
            <a:off x="354013" y="996950"/>
            <a:ext cx="2360612" cy="974725"/>
            <a:chOff x="3124200" y="1006410"/>
            <a:chExt cx="2359741" cy="974790"/>
          </a:xfrm>
        </p:grpSpPr>
        <p:grpSp>
          <p:nvGrpSpPr>
            <p:cNvPr id="30746" name="Group 75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30749" name="Picture 7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0" name="Picture 8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747" name="Straight Connector 76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8" name="Straight Connector 77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9" name="Group 80"/>
          <p:cNvGrpSpPr>
            <a:grpSpLocks/>
          </p:cNvGrpSpPr>
          <p:nvPr/>
        </p:nvGrpSpPr>
        <p:grpSpPr bwMode="auto">
          <a:xfrm>
            <a:off x="5921375" y="995363"/>
            <a:ext cx="2359025" cy="976312"/>
            <a:chOff x="3124200" y="1006410"/>
            <a:chExt cx="2359741" cy="974790"/>
          </a:xfrm>
        </p:grpSpPr>
        <p:grpSp>
          <p:nvGrpSpPr>
            <p:cNvPr id="30741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30744" name="Picture 7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5" name="Picture 8" descr="2010fall_ap_lecture02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742" name="Straight Connector 82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3" name="Straight Connector 83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40" name="TextBox 86"/>
          <p:cNvSpPr txBox="1">
            <a:spLocks noChangeArrowheads="1"/>
          </p:cNvSpPr>
          <p:nvPr/>
        </p:nvSpPr>
        <p:spPr bwMode="auto">
          <a:xfrm>
            <a:off x="3113088" y="771525"/>
            <a:ext cx="2359025" cy="184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cell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505200" y="3124200"/>
            <a:ext cx="11430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276600"/>
            <a:ext cx="2044700" cy="241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6" y="4090086"/>
            <a:ext cx="3683000" cy="609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0" y="4097638"/>
            <a:ext cx="2598420" cy="64262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0" y="5796618"/>
            <a:ext cx="2598420" cy="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524000"/>
            <a:ext cx="865975" cy="1278729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FODO Betatron Functions vs Phase Advance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168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2743200" y="3505200"/>
            <a:ext cx="3733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90"/>
                </a:solidFill>
                <a:latin typeface="Arial" charset="0"/>
              </a:rPr>
              <a:t>Generally want </a:t>
            </a:r>
            <a:r>
              <a:rPr lang="en-US" sz="1800" dirty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 </a:t>
            </a:r>
            <a:r>
              <a:rPr lang="en-US" sz="1800" dirty="0" smtClean="0">
                <a:solidFill>
                  <a:srgbClr val="000090"/>
                </a:solidFill>
                <a:latin typeface="Arial" charset="0"/>
              </a:rPr>
              <a:t>/</a:t>
            </a:r>
            <a:r>
              <a:rPr lang="en-US" sz="1800" dirty="0">
                <a:solidFill>
                  <a:srgbClr val="000090"/>
                </a:solidFill>
                <a:latin typeface="Arial" charset="0"/>
              </a:rPr>
              <a:t>L small</a:t>
            </a:r>
          </a:p>
          <a:p>
            <a:r>
              <a:rPr lang="en-US" sz="1800" dirty="0">
                <a:solidFill>
                  <a:srgbClr val="000090"/>
                </a:solidFill>
                <a:latin typeface="Arial" charset="0"/>
              </a:rPr>
              <a:t>  </a:t>
            </a:r>
            <a:r>
              <a:rPr lang="en-US" sz="1500" dirty="0">
                <a:solidFill>
                  <a:srgbClr val="000090"/>
                </a:solidFill>
                <a:latin typeface="Arial" charset="0"/>
              </a:rPr>
              <a:t>Strong focusing</a:t>
            </a:r>
          </a:p>
          <a:p>
            <a:r>
              <a:rPr lang="en-US" sz="1500" dirty="0">
                <a:solidFill>
                  <a:srgbClr val="000090"/>
                </a:solidFill>
                <a:latin typeface="Arial" charset="0"/>
              </a:rPr>
              <a:t>  Smaller magnets</a:t>
            </a:r>
          </a:p>
          <a:p>
            <a:r>
              <a:rPr lang="en-US" sz="1500" dirty="0">
                <a:solidFill>
                  <a:srgbClr val="000090"/>
                </a:solidFill>
                <a:latin typeface="Arial" charset="0"/>
              </a:rPr>
              <a:t>  Less expensive accelerator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5576" y="5927113"/>
            <a:ext cx="5839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[</a:t>
            </a:r>
            <a:r>
              <a:rPr lang="en-US" sz="1400" dirty="0" err="1" smtClean="0">
                <a:latin typeface="Arial"/>
                <a:cs typeface="Arial"/>
              </a:rPr>
              <a:t>deg</a:t>
            </a:r>
            <a:r>
              <a:rPr lang="en-US" sz="1400" dirty="0" smtClean="0">
                <a:latin typeface="Arial"/>
                <a:cs typeface="Arial"/>
              </a:rPr>
              <a:t>]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47" y="3520073"/>
            <a:ext cx="1524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617470" y="3069781"/>
            <a:ext cx="1724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Here there be dragons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94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FODO Beta Function, Betatron Motion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8077200" cy="28194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This is a picture of a FODO lattice, showing contours of since the particle motion goes like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This also shows a particle oscillating through the lattice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Note that            provides an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</a:rPr>
              <a:t>envelope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r>
              <a:rPr lang="en-US" sz="2000" dirty="0">
                <a:latin typeface="Arial" charset="0"/>
                <a:ea typeface="ＭＳ Ｐゴシック" charset="0"/>
              </a:rPr>
              <a:t> for particle oscillations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           is sometimes called the envelope function for the lattice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Min beta is at defocusing quads, max beta is at focusing quads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6.5 periodic FODO cells per betatron oscillation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467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330575"/>
            <a:ext cx="927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4" name="Straight Connector 6"/>
          <p:cNvCxnSpPr>
            <a:cxnSpLocks noChangeShapeType="1"/>
          </p:cNvCxnSpPr>
          <p:nvPr/>
        </p:nvCxnSpPr>
        <p:spPr bwMode="auto">
          <a:xfrm rot="10800000" flipH="1">
            <a:off x="1447800" y="1997075"/>
            <a:ext cx="61229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TextBox 16"/>
          <p:cNvSpPr txBox="1">
            <a:spLocks noChangeArrowheads="1"/>
          </p:cNvSpPr>
          <p:nvPr/>
        </p:nvSpPr>
        <p:spPr bwMode="auto">
          <a:xfrm>
            <a:off x="7620000" y="18288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design trajectory</a:t>
            </a:r>
          </a:p>
        </p:txBody>
      </p:sp>
      <p:sp>
        <p:nvSpPr>
          <p:cNvPr id="32776" name="TextBox 16"/>
          <p:cNvSpPr txBox="1">
            <a:spLocks noChangeArrowheads="1"/>
          </p:cNvSpPr>
          <p:nvPr/>
        </p:nvSpPr>
        <p:spPr bwMode="auto">
          <a:xfrm>
            <a:off x="304800" y="1066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Betatron motion</a:t>
            </a:r>
          </a:p>
          <a:p>
            <a:r>
              <a:rPr lang="en-US" sz="1400">
                <a:latin typeface="Arial" charset="0"/>
              </a:rPr>
              <a:t>trajectory</a:t>
            </a:r>
          </a:p>
        </p:txBody>
      </p:sp>
      <p:pic>
        <p:nvPicPr>
          <p:cNvPr id="32779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406900"/>
            <a:ext cx="711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4762500"/>
            <a:ext cx="647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65" y="2506345"/>
            <a:ext cx="1131570" cy="18161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2" y="6183630"/>
            <a:ext cx="2961640" cy="29337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05" y="3683343"/>
            <a:ext cx="3340101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RHIC FODO Lattice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3560763"/>
            <a:ext cx="7772400" cy="2535237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1/6 of one of two RHIC synchrotron rings, injection lattice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FODO cell length is about L=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30 m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Phase advance per FODO cell is about 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261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6"/>
          <p:cNvSpPr txBox="1">
            <a:spLocks noChangeArrowheads="1"/>
          </p:cNvSpPr>
          <p:nvPr/>
        </p:nvSpPr>
        <p:spPr bwMode="auto">
          <a:xfrm>
            <a:off x="3579813" y="1752600"/>
            <a:ext cx="990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Horizontal</a:t>
            </a:r>
          </a:p>
        </p:txBody>
      </p:sp>
      <p:sp>
        <p:nvSpPr>
          <p:cNvPr id="33798" name="TextBox 16"/>
          <p:cNvSpPr txBox="1">
            <a:spLocks noChangeArrowheads="1"/>
          </p:cNvSpPr>
          <p:nvPr/>
        </p:nvSpPr>
        <p:spPr bwMode="auto">
          <a:xfrm>
            <a:off x="4722813" y="1752600"/>
            <a:ext cx="763587" cy="3079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Vertical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6934200" y="525780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2362200" y="11366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low-beta insertion</a:t>
            </a: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4208463" y="20955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FODO</a:t>
            </a:r>
          </a:p>
        </p:txBody>
      </p:sp>
      <p:cxnSp>
        <p:nvCxnSpPr>
          <p:cNvPr id="33805" name="Straight Arrow Connector 13"/>
          <p:cNvCxnSpPr>
            <a:cxnSpLocks noChangeShapeType="1"/>
          </p:cNvCxnSpPr>
          <p:nvPr/>
        </p:nvCxnSpPr>
        <p:spPr bwMode="auto">
          <a:xfrm rot="5400000">
            <a:off x="2362200" y="14478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15"/>
          <p:cNvCxnSpPr>
            <a:cxnSpLocks noChangeShapeType="1"/>
          </p:cNvCxnSpPr>
          <p:nvPr/>
        </p:nvCxnSpPr>
        <p:spPr bwMode="auto">
          <a:xfrm>
            <a:off x="6530975" y="1374775"/>
            <a:ext cx="468313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7" name="TextBox 18"/>
          <p:cNvSpPr txBox="1">
            <a:spLocks noChangeArrowheads="1"/>
          </p:cNvSpPr>
          <p:nvPr/>
        </p:nvSpPr>
        <p:spPr bwMode="auto">
          <a:xfrm>
            <a:off x="5791200" y="114300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low-beta insertion</a:t>
            </a:r>
          </a:p>
        </p:txBody>
      </p:sp>
      <p:sp>
        <p:nvSpPr>
          <p:cNvPr id="33808" name="TextBox 19"/>
          <p:cNvSpPr txBox="1">
            <a:spLocks noChangeArrowheads="1"/>
          </p:cNvSpPr>
          <p:nvPr/>
        </p:nvSpPr>
        <p:spPr bwMode="auto">
          <a:xfrm>
            <a:off x="6194425" y="1828800"/>
            <a:ext cx="815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latin typeface="Arial" charset="0"/>
              </a:rPr>
              <a:t>matching</a:t>
            </a:r>
          </a:p>
        </p:txBody>
      </p:sp>
      <p:cxnSp>
        <p:nvCxnSpPr>
          <p:cNvPr id="33809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6449219" y="2143919"/>
            <a:ext cx="31591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24" y="4428181"/>
            <a:ext cx="2222500" cy="254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826000"/>
            <a:ext cx="3289300" cy="584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5511800"/>
            <a:ext cx="3365500" cy="584200"/>
          </a:xfrm>
          <a:prstGeom prst="rect">
            <a:avLst/>
          </a:prstGeom>
        </p:spPr>
      </p:pic>
      <p:cxnSp>
        <p:nvCxnSpPr>
          <p:cNvPr id="21" name="Straight Arrow Connector 21"/>
          <p:cNvCxnSpPr>
            <a:cxnSpLocks noChangeShapeType="1"/>
          </p:cNvCxnSpPr>
          <p:nvPr/>
        </p:nvCxnSpPr>
        <p:spPr bwMode="auto">
          <a:xfrm>
            <a:off x="1664691" y="549155"/>
            <a:ext cx="514852" cy="2402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762000" y="436702"/>
            <a:ext cx="900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quadrupoles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25" name="Straight Arrow Connector 21"/>
          <p:cNvCxnSpPr>
            <a:cxnSpLocks noChangeShapeType="1"/>
          </p:cNvCxnSpPr>
          <p:nvPr/>
        </p:nvCxnSpPr>
        <p:spPr bwMode="auto">
          <a:xfrm flipH="1">
            <a:off x="5867402" y="695024"/>
            <a:ext cx="1349118" cy="2955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69438" y="568753"/>
            <a:ext cx="900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 smtClean="0">
                <a:latin typeface="Arial" charset="0"/>
              </a:rPr>
              <a:t>dipoles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906463" y="3581400"/>
            <a:ext cx="7591425" cy="1031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Propagating Lattice Parameters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If I have                   and I have the transport matrix       that transports particles from            , how do I find the new lattice parameters                 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4821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4110"/>
            <a:ext cx="127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426385"/>
            <a:ext cx="838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048560"/>
            <a:ext cx="1028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686735"/>
            <a:ext cx="127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1862"/>
            <a:ext cx="89503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5375"/>
            <a:ext cx="74549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8008" y="2971800"/>
            <a:ext cx="200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Homework </a:t>
            </a:r>
            <a:r>
              <a:rPr lang="en-US" dirty="0" smtClean="0">
                <a:latin typeface="Arial"/>
                <a:cs typeface="Arial"/>
                <a:sym typeface="Wingdings"/>
              </a:rPr>
              <a:t>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8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906463" y="5140325"/>
            <a:ext cx="7591425" cy="1031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Propagating Lattice Parameters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If I have                   and I have the transport matrix       that transports particles from            , how do I find the new lattice parameters                  ?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The J(s) matrices at s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 s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 are related by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Then expand, using det M=</a:t>
            </a:r>
            <a:r>
              <a:rPr lang="en-US" dirty="0" smtClean="0">
                <a:latin typeface="Arial" charset="0"/>
                <a:ea typeface="ＭＳ Ｐゴシック" charset="0"/>
              </a:rPr>
              <a:t>1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Your homework is to then show…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3482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4110"/>
            <a:ext cx="127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426385"/>
            <a:ext cx="838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048560"/>
            <a:ext cx="1028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686735"/>
            <a:ext cx="127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1862"/>
            <a:ext cx="89503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3276600"/>
            <a:ext cx="386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286000" cy="22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94300"/>
            <a:ext cx="74549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8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==========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What’s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Ellipse? ==========</a:t>
            </a:r>
          </a:p>
        </p:txBody>
      </p:sp>
      <p:pic>
        <p:nvPicPr>
          <p:cNvPr id="35843" name="fodo1Bend.gif" descr="/Users/satogata/Teaching/movie/fodo1Bend.gif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91600" cy="44958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5327650"/>
            <a:ext cx="7772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200" kern="0" dirty="0">
                <a:latin typeface="Arial"/>
                <a:ea typeface="ＭＳ Ｐゴシック" charset="-128"/>
                <a:cs typeface="ＭＳ Ｐゴシック" charset="-128"/>
              </a:rPr>
              <a:t>Area of an ellipse that envelops a given percentage of the beam particles in phase space is related to the </a:t>
            </a:r>
            <a:r>
              <a:rPr lang="en-US" sz="2200" b="1" kern="0" dirty="0">
                <a:latin typeface="Arial"/>
                <a:ea typeface="ＭＳ Ｐゴシック" charset="-128"/>
                <a:cs typeface="ＭＳ Ｐゴシック" charset="-128"/>
              </a:rPr>
              <a:t>emittance</a:t>
            </a:r>
            <a:endParaRPr lang="en-US" sz="2200" kern="0" dirty="0">
              <a:latin typeface="Arial"/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200" kern="0" dirty="0">
                <a:latin typeface="Arial"/>
                <a:ea typeface="ＭＳ Ｐゴシック" charset="-128"/>
                <a:cs typeface="ＭＳ Ｐゴシック" charset="-128"/>
              </a:rPr>
              <a:t>  </a:t>
            </a:r>
            <a:r>
              <a:rPr lang="en-US" sz="2000" kern="0" dirty="0">
                <a:solidFill>
                  <a:schemeClr val="accent6"/>
                </a:solidFill>
                <a:latin typeface="Arial"/>
                <a:ea typeface="ＭＳ Ｐゴシック" charset="-128"/>
                <a:cs typeface="ＭＳ Ｐゴシック" charset="-128"/>
              </a:rPr>
              <a:t>We can express this in terms of our lattice functions!</a:t>
            </a:r>
          </a:p>
        </p:txBody>
      </p:sp>
    </p:spTree>
    <p:extLst>
      <p:ext uri="{BB962C8B-B14F-4D97-AF65-F5344CB8AC3E}">
        <p14:creationId xmlns:p14="http://schemas.microsoft.com/office/powerpoint/2010/main" val="216991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Particle Motion In An Idealized Transport Line</a:t>
            </a:r>
          </a:p>
        </p:txBody>
      </p:sp>
      <p:pic>
        <p:nvPicPr>
          <p:cNvPr id="35843" name="fodo1Bend.gif" descr="/Users/satogata/Teaching/movie/fodo1Bend.gif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8991600" cy="4495800"/>
          </a:xfrm>
        </p:spPr>
      </p:pic>
    </p:spTree>
    <p:extLst>
      <p:ext uri="{BB962C8B-B14F-4D97-AF65-F5344CB8AC3E}">
        <p14:creationId xmlns:p14="http://schemas.microsoft.com/office/powerpoint/2010/main" val="30997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2540000" y="2301875"/>
            <a:ext cx="3990975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Invariants and Ellipses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We assumed A was constant, an 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invariant of the motion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A can be expressed in terms of initial coordinates to find</a:t>
            </a:r>
          </a:p>
          <a:p>
            <a:pPr lvl="1"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This is known as the </a:t>
            </a:r>
            <a:r>
              <a:rPr lang="en-US" sz="2000" b="1" dirty="0">
                <a:latin typeface="Arial" charset="0"/>
                <a:ea typeface="ＭＳ Ｐゴシック" charset="0"/>
              </a:rPr>
              <a:t>Courant-Snyder invariant</a:t>
            </a:r>
            <a:r>
              <a:rPr lang="en-US" sz="2000" dirty="0">
                <a:latin typeface="Arial" charset="0"/>
                <a:ea typeface="ＭＳ Ｐゴシック" charset="0"/>
              </a:rPr>
              <a:t>: for all s,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b="1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Similar to total energy of a simple harmonic oscillator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   looks like an elliptical area in           phase space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Our matrices look like scaled rotations (ellipses) in phase space</a:t>
            </a:r>
          </a:p>
        </p:txBody>
      </p:sp>
      <p:pic>
        <p:nvPicPr>
          <p:cNvPr id="36869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r="7932"/>
          <a:stretch>
            <a:fillRect/>
          </a:stretch>
        </p:blipFill>
        <p:spPr bwMode="auto">
          <a:xfrm>
            <a:off x="2847975" y="1028700"/>
            <a:ext cx="3422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84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35400"/>
            <a:ext cx="266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804937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667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Box 11"/>
          <p:cNvSpPr txBox="1">
            <a:spLocks noChangeArrowheads="1"/>
          </p:cNvSpPr>
          <p:nvPr/>
        </p:nvSpPr>
        <p:spPr bwMode="auto">
          <a:xfrm>
            <a:off x="2212975" y="4659313"/>
            <a:ext cx="454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s=s</a:t>
            </a:r>
            <a:r>
              <a:rPr lang="en-US" sz="1200" baseline="-25000">
                <a:latin typeface="Arial" charset="0"/>
              </a:rPr>
              <a:t>0</a:t>
            </a:r>
            <a:endParaRPr lang="en-US" sz="1200">
              <a:latin typeface="Arial" charset="0"/>
            </a:endParaRPr>
          </a:p>
        </p:txBody>
      </p:sp>
      <p:pic>
        <p:nvPicPr>
          <p:cNvPr id="36877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/>
          <a:stretch>
            <a:fillRect/>
          </a:stretch>
        </p:blipFill>
        <p:spPr bwMode="auto">
          <a:xfrm>
            <a:off x="2819400" y="4495800"/>
            <a:ext cx="21224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4038600" y="4659313"/>
            <a:ext cx="598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s=s</a:t>
            </a:r>
            <a:r>
              <a:rPr lang="en-US" sz="1200" baseline="-25000">
                <a:latin typeface="Arial" charset="0"/>
              </a:rPr>
              <a:t>0</a:t>
            </a:r>
            <a:r>
              <a:rPr lang="en-US" sz="1200">
                <a:latin typeface="Arial" charset="0"/>
              </a:rPr>
              <a:t>+C</a:t>
            </a:r>
          </a:p>
        </p:txBody>
      </p:sp>
      <p:pic>
        <p:nvPicPr>
          <p:cNvPr id="3687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/>
          <a:stretch>
            <a:fillRect/>
          </a:stretch>
        </p:blipFill>
        <p:spPr bwMode="auto">
          <a:xfrm>
            <a:off x="4800600" y="4495800"/>
            <a:ext cx="21224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Box 15"/>
          <p:cNvSpPr txBox="1">
            <a:spLocks noChangeArrowheads="1"/>
          </p:cNvSpPr>
          <p:nvPr/>
        </p:nvSpPr>
        <p:spPr bwMode="auto">
          <a:xfrm>
            <a:off x="5943600" y="4659313"/>
            <a:ext cx="67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s=s</a:t>
            </a:r>
            <a:r>
              <a:rPr lang="en-US" sz="1200" baseline="-25000">
                <a:latin typeface="Arial" charset="0"/>
              </a:rPr>
              <a:t>0</a:t>
            </a:r>
            <a:r>
              <a:rPr lang="en-US" sz="1200">
                <a:latin typeface="Arial" charset="0"/>
              </a:rPr>
              <a:t>+2C</a:t>
            </a:r>
          </a:p>
        </p:txBody>
      </p:sp>
      <p:pic>
        <p:nvPicPr>
          <p:cNvPr id="36881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/>
          <a:stretch>
            <a:fillRect/>
          </a:stretch>
        </p:blipFill>
        <p:spPr bwMode="auto">
          <a:xfrm>
            <a:off x="6781800" y="4495800"/>
            <a:ext cx="21224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Box 17"/>
          <p:cNvSpPr txBox="1">
            <a:spLocks noChangeArrowheads="1"/>
          </p:cNvSpPr>
          <p:nvPr/>
        </p:nvSpPr>
        <p:spPr bwMode="auto">
          <a:xfrm>
            <a:off x="7924800" y="4659313"/>
            <a:ext cx="67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s=s</a:t>
            </a:r>
            <a:r>
              <a:rPr lang="en-US" sz="1200" baseline="-25000">
                <a:latin typeface="Arial" charset="0"/>
              </a:rPr>
              <a:t>0</a:t>
            </a:r>
            <a:r>
              <a:rPr lang="en-US" sz="1200">
                <a:latin typeface="Arial" charset="0"/>
              </a:rPr>
              <a:t>+3C</a:t>
            </a:r>
          </a:p>
        </p:txBody>
      </p:sp>
      <p:sp>
        <p:nvSpPr>
          <p:cNvPr id="36883" name="Oval 18"/>
          <p:cNvSpPr>
            <a:spLocks noChangeArrowheads="1"/>
          </p:cNvSpPr>
          <p:nvPr/>
        </p:nvSpPr>
        <p:spPr bwMode="auto">
          <a:xfrm>
            <a:off x="1651000" y="5048250"/>
            <a:ext cx="95250" cy="841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Oval 19"/>
          <p:cNvSpPr>
            <a:spLocks noChangeArrowheads="1"/>
          </p:cNvSpPr>
          <p:nvPr/>
        </p:nvSpPr>
        <p:spPr bwMode="auto">
          <a:xfrm>
            <a:off x="3460750" y="5149850"/>
            <a:ext cx="95250" cy="841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Oval 20"/>
          <p:cNvSpPr>
            <a:spLocks noChangeArrowheads="1"/>
          </p:cNvSpPr>
          <p:nvPr/>
        </p:nvSpPr>
        <p:spPr bwMode="auto">
          <a:xfrm>
            <a:off x="5943600" y="5549900"/>
            <a:ext cx="95250" cy="841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Oval 21"/>
          <p:cNvSpPr>
            <a:spLocks noChangeArrowheads="1"/>
          </p:cNvSpPr>
          <p:nvPr/>
        </p:nvSpPr>
        <p:spPr bwMode="auto">
          <a:xfrm>
            <a:off x="7962900" y="5378450"/>
            <a:ext cx="95250" cy="841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1700213" y="2406650"/>
            <a:ext cx="5938837" cy="44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Emittance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The area of the ellipse inscribed by any given particle in phase space as it travels through our accelerator is called the </a:t>
            </a: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emittance   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: it is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“constant” and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given by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Emittance is often quoted as the area of the ellipse that would contain a certain fraction of all (Gaussian) beam particles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e.g. RMS emittance contains 39% of 2D beam particles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Related to RMS beam size</a:t>
            </a:r>
          </a:p>
          <a:p>
            <a:pPr lvl="1"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RMS </a:t>
            </a:r>
            <a:r>
              <a:rPr lang="en-US" sz="2000" dirty="0">
                <a:latin typeface="Arial" charset="0"/>
                <a:ea typeface="ＭＳ Ｐゴシック" charset="0"/>
              </a:rPr>
              <a:t>beam size depends on s! </a:t>
            </a:r>
          </a:p>
          <a:p>
            <a:pPr lvl="1"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RMS emittance convention is fairly standard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 for electron rings, with units of mm-mrad</a:t>
            </a:r>
          </a:p>
        </p:txBody>
      </p:sp>
      <p:pic>
        <p:nvPicPr>
          <p:cNvPr id="37893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482850"/>
            <a:ext cx="582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19" y="1880286"/>
            <a:ext cx="1476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6" y="4182419"/>
            <a:ext cx="635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706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239000" y="5105400"/>
            <a:ext cx="1388108" cy="4051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Adiabatic Damping and Normalized Emittance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we introduce electric fields when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we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accelerate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When we accelerate, invariant emittance is not invariant!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We are defining areas in            phase space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The definition of x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doesn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t </a:t>
            </a:r>
            <a:r>
              <a:rPr lang="en-US" sz="2000" dirty="0">
                <a:latin typeface="Arial" charset="0"/>
                <a:ea typeface="ＭＳ Ｐゴシック" charset="0"/>
              </a:rPr>
              <a:t>change as we accelerate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But                                    </a:t>
            </a:r>
            <a:r>
              <a:rPr lang="en-US" sz="2000" b="1" dirty="0">
                <a:latin typeface="Arial" charset="0"/>
                <a:ea typeface="ＭＳ Ｐゴシック" charset="0"/>
              </a:rPr>
              <a:t>does</a:t>
            </a:r>
            <a:r>
              <a:rPr lang="en-US" sz="2000" dirty="0">
                <a:latin typeface="Arial" charset="0"/>
                <a:ea typeface="ＭＳ Ｐゴシック" charset="0"/>
              </a:rPr>
              <a:t> since      changes!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     scales with relativistic beta, gamma: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This has the effect of compressing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x</a:t>
            </a:r>
            <a:r>
              <a:rPr lang="en-US" dirty="0" smtClean="0">
                <a:latin typeface="Arial" charset="0"/>
                <a:ea typeface="ＭＳ Ｐゴシック" charset="0"/>
              </a:rPr>
              <a:t>’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phase </a:t>
            </a:r>
            <a:r>
              <a:rPr lang="en-US" sz="2000" dirty="0">
                <a:latin typeface="Arial" charset="0"/>
                <a:ea typeface="ＭＳ Ｐゴシック" charset="0"/>
              </a:rPr>
              <a:t>space by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1" dirty="0">
                <a:latin typeface="Arial" charset="0"/>
                <a:ea typeface="ＭＳ Ｐゴシック" charset="0"/>
              </a:rPr>
              <a:t>Normalized emittance </a:t>
            </a:r>
            <a:r>
              <a:rPr lang="en-US" sz="2000" dirty="0">
                <a:latin typeface="Arial" charset="0"/>
                <a:ea typeface="ＭＳ Ｐゴシック" charset="0"/>
              </a:rPr>
              <a:t>is the invariant in this case</a:t>
            </a:r>
          </a:p>
          <a:p>
            <a:pPr lvl="2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unnormalized emittance goes down as we accelerate</a:t>
            </a:r>
          </a:p>
          <a:p>
            <a:pPr lvl="2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This is called </a:t>
            </a:r>
            <a:r>
              <a:rPr lang="en-US" sz="1800" b="1" dirty="0">
                <a:latin typeface="Arial" charset="0"/>
                <a:ea typeface="ＭＳ Ｐゴシック" charset="0"/>
              </a:rPr>
              <a:t>adiabatic damping</a:t>
            </a:r>
            <a:r>
              <a:rPr lang="en-US" sz="1800" dirty="0">
                <a:latin typeface="Arial" charset="0"/>
                <a:ea typeface="ＭＳ Ｐゴシック" charset="0"/>
              </a:rPr>
              <a:t>, important in, e.g., linacs</a:t>
            </a:r>
          </a:p>
        </p:txBody>
      </p:sp>
      <p:pic>
        <p:nvPicPr>
          <p:cNvPr id="38917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54543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05431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692743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3073743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0764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36987"/>
            <a:ext cx="2076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3989387"/>
            <a:ext cx="2076451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46" y="2982296"/>
            <a:ext cx="1066800" cy="292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359704"/>
            <a:ext cx="355600" cy="292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5150112"/>
            <a:ext cx="1193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Phase Space Ellipse Geography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Now we can figure out some things from a phase space ellipse at a given s coordinate: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8163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1" name="Straight Connector 5"/>
          <p:cNvCxnSpPr>
            <a:cxnSpLocks noChangeShapeType="1"/>
          </p:cNvCxnSpPr>
          <p:nvPr/>
        </p:nvCxnSpPr>
        <p:spPr bwMode="auto">
          <a:xfrm flipV="1">
            <a:off x="3294063" y="1928813"/>
            <a:ext cx="264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Straight Connector 10"/>
          <p:cNvCxnSpPr>
            <a:cxnSpLocks noChangeShapeType="1"/>
          </p:cNvCxnSpPr>
          <p:nvPr/>
        </p:nvCxnSpPr>
        <p:spPr bwMode="auto">
          <a:xfrm rot="16200000" flipH="1">
            <a:off x="3579813" y="1928813"/>
            <a:ext cx="20732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Connector 13"/>
          <p:cNvCxnSpPr>
            <a:cxnSpLocks noChangeShapeType="1"/>
          </p:cNvCxnSpPr>
          <p:nvPr/>
        </p:nvCxnSpPr>
        <p:spPr bwMode="auto">
          <a:xfrm rot="16200000" flipH="1">
            <a:off x="4722019" y="2296319"/>
            <a:ext cx="7731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Connector 16"/>
          <p:cNvCxnSpPr>
            <a:cxnSpLocks noChangeShapeType="1"/>
          </p:cNvCxnSpPr>
          <p:nvPr/>
        </p:nvCxnSpPr>
        <p:spPr bwMode="auto">
          <a:xfrm rot="16200000" flipH="1">
            <a:off x="4473576" y="2314575"/>
            <a:ext cx="7350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Straight Connector 19"/>
          <p:cNvCxnSpPr>
            <a:cxnSpLocks noChangeShapeType="1"/>
          </p:cNvCxnSpPr>
          <p:nvPr/>
        </p:nvCxnSpPr>
        <p:spPr bwMode="auto">
          <a:xfrm>
            <a:off x="4621213" y="1738313"/>
            <a:ext cx="841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Straight Connector 22"/>
          <p:cNvCxnSpPr>
            <a:cxnSpLocks noChangeShapeType="1"/>
          </p:cNvCxnSpPr>
          <p:nvPr/>
        </p:nvCxnSpPr>
        <p:spPr bwMode="auto">
          <a:xfrm>
            <a:off x="4181475" y="1498600"/>
            <a:ext cx="12811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5"/>
          <p:cNvSpPr txBox="1">
            <a:spLocks noChangeArrowheads="1"/>
          </p:cNvSpPr>
          <p:nvPr/>
        </p:nvSpPr>
        <p:spPr bwMode="auto">
          <a:xfrm>
            <a:off x="4994275" y="2706688"/>
            <a:ext cx="260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x2</a:t>
            </a:r>
          </a:p>
        </p:txBody>
      </p:sp>
      <p:sp>
        <p:nvSpPr>
          <p:cNvPr id="39948" name="TextBox 26"/>
          <p:cNvSpPr txBox="1">
            <a:spLocks noChangeArrowheads="1"/>
          </p:cNvSpPr>
          <p:nvPr/>
        </p:nvSpPr>
        <p:spPr bwMode="auto">
          <a:xfrm>
            <a:off x="4697413" y="2697163"/>
            <a:ext cx="260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x1</a:t>
            </a:r>
          </a:p>
        </p:txBody>
      </p:sp>
      <p:sp>
        <p:nvSpPr>
          <p:cNvPr id="39949" name="TextBox 27"/>
          <p:cNvSpPr txBox="1">
            <a:spLocks noChangeArrowheads="1"/>
          </p:cNvSpPr>
          <p:nvPr/>
        </p:nvSpPr>
        <p:spPr bwMode="auto">
          <a:xfrm>
            <a:off x="5518150" y="1646238"/>
            <a:ext cx="260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y1</a:t>
            </a:r>
          </a:p>
        </p:txBody>
      </p:sp>
      <p:sp>
        <p:nvSpPr>
          <p:cNvPr id="39950" name="TextBox 28"/>
          <p:cNvSpPr txBox="1">
            <a:spLocks noChangeArrowheads="1"/>
          </p:cNvSpPr>
          <p:nvPr/>
        </p:nvSpPr>
        <p:spPr bwMode="auto">
          <a:xfrm>
            <a:off x="5499100" y="1416050"/>
            <a:ext cx="260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y2</a:t>
            </a:r>
          </a:p>
        </p:txBody>
      </p:sp>
      <p:pic>
        <p:nvPicPr>
          <p:cNvPr id="39951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4657725"/>
            <a:ext cx="187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648200"/>
            <a:ext cx="1752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376863"/>
            <a:ext cx="1866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3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10200"/>
            <a:ext cx="1714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2286" y="1947333"/>
            <a:ext cx="1188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CM Fig 5.2</a:t>
            </a:r>
          </a:p>
        </p:txBody>
      </p:sp>
    </p:spTree>
    <p:extLst>
      <p:ext uri="{BB962C8B-B14F-4D97-AF65-F5344CB8AC3E}">
        <p14:creationId xmlns:p14="http://schemas.microsoft.com/office/powerpoint/2010/main" val="31337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2663825" y="3905250"/>
            <a:ext cx="3838575" cy="763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Rings and Tunes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A synchrotron is by definition a periodic focusing system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It is very likely made up of many smaller periodic regions too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We can write down a periodic </a:t>
            </a:r>
            <a:r>
              <a:rPr lang="en-US" sz="2000" b="1" dirty="0">
                <a:latin typeface="Arial" charset="0"/>
                <a:ea typeface="ＭＳ Ｐゴシック" charset="0"/>
              </a:rPr>
              <a:t>one-turn matrix</a:t>
            </a:r>
            <a:r>
              <a:rPr lang="en-US" sz="2000" dirty="0">
                <a:latin typeface="Arial" charset="0"/>
                <a:ea typeface="ＭＳ Ｐゴシック" charset="0"/>
              </a:rPr>
              <a:t> as before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e define </a:t>
            </a:r>
            <a:r>
              <a:rPr lang="en-US" sz="2000" b="1" dirty="0">
                <a:latin typeface="Arial" charset="0"/>
                <a:ea typeface="ＭＳ Ｐゴシック" charset="0"/>
              </a:rPr>
              <a:t>tune</a:t>
            </a:r>
            <a:r>
              <a:rPr lang="en-US" sz="2000" dirty="0">
                <a:latin typeface="Arial" charset="0"/>
                <a:ea typeface="ＭＳ Ｐゴシック" charset="0"/>
              </a:rPr>
              <a:t> as the total betatron phase advance in one revolution around a ring divided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by the total angle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762000" y="2286000"/>
            <a:ext cx="7658100" cy="763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7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19500"/>
            <a:ext cx="2921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33925"/>
            <a:ext cx="5257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7021735" cy="61925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370205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Tunes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There are horizontal and vertical tunes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turn by turn oscillation frequency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Tunes are a direct indication of the amount of focusing in an accelerator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Higher tune implies tighter focusing, lower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Tunes are a critical parameter for accelerator performance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Linear stability depends greatly on phase advance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Resonant instabilities can occur when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Often adjusted by changing groups of quadrupoles</a:t>
            </a:r>
          </a:p>
        </p:txBody>
      </p:sp>
      <p:pic>
        <p:nvPicPr>
          <p:cNvPr id="41988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1470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1981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890713" y="5518150"/>
            <a:ext cx="4545012" cy="439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1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575300"/>
            <a:ext cx="438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8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6.2: Stability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876800"/>
          </a:xfrm>
        </p:spPr>
        <p:txBody>
          <a:bodyPr/>
          <a:lstStyle/>
          <a:p>
            <a:r>
              <a:rPr lang="en-US" dirty="0" smtClean="0"/>
              <a:t>Designers often want or need to change the focusing of the two transverse planes in a FODO structure</a:t>
            </a:r>
          </a:p>
          <a:p>
            <a:pPr lvl="1"/>
            <a:r>
              <a:rPr lang="en-US" dirty="0" smtClean="0"/>
              <a:t>What happens if the focusing/defocusing strengths differ?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Recalculate the M matrix and use dimensionless quantities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then take the trace for stability conditions to find</a:t>
            </a:r>
            <a:endParaRPr lang="en-US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124200" y="2444750"/>
            <a:ext cx="2359025" cy="974725"/>
            <a:chOff x="3124200" y="1006410"/>
            <a:chExt cx="2359741" cy="974790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8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457575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8050"/>
            <a:ext cx="406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354013" y="2435225"/>
            <a:ext cx="2360612" cy="974725"/>
            <a:chOff x="3124200" y="1006410"/>
            <a:chExt cx="2359741" cy="974790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19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35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5921375" y="2433638"/>
            <a:ext cx="2359025" cy="976312"/>
            <a:chOff x="3124200" y="1006410"/>
            <a:chExt cx="2359741" cy="974790"/>
          </a:xfrm>
        </p:grpSpPr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3124200" y="1006410"/>
              <a:ext cx="2359741" cy="974790"/>
              <a:chOff x="1367242" y="1006410"/>
              <a:chExt cx="1674501" cy="671475"/>
            </a:xfrm>
          </p:grpSpPr>
          <p:pic>
            <p:nvPicPr>
              <p:cNvPr id="25" name="Picture 7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54" t="12973" r="21156"/>
              <a:stretch>
                <a:fillRect/>
              </a:stretch>
            </p:blipFill>
            <p:spPr bwMode="auto">
              <a:xfrm>
                <a:off x="1367242" y="1006410"/>
                <a:ext cx="104602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 descr="2010fall_ap_lecture02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2" t="12973" r="64877"/>
              <a:stretch>
                <a:fillRect/>
              </a:stretch>
            </p:blipFill>
            <p:spPr bwMode="auto">
              <a:xfrm>
                <a:off x="2861802" y="1007923"/>
                <a:ext cx="179941" cy="66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Straight Connector 40"/>
            <p:cNvCxnSpPr>
              <a:cxnSpLocks noChangeShapeType="1"/>
            </p:cNvCxnSpPr>
            <p:nvPr/>
          </p:nvCxnSpPr>
          <p:spPr bwMode="auto">
            <a:xfrm rot="5400000">
              <a:off x="5015628" y="1490663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1"/>
            <p:cNvCxnSpPr>
              <a:cxnSpLocks noChangeShapeType="1"/>
            </p:cNvCxnSpPr>
            <p:nvPr/>
          </p:nvCxnSpPr>
          <p:spPr bwMode="auto">
            <a:xfrm rot="5400000">
              <a:off x="2672478" y="1493838"/>
              <a:ext cx="908054" cy="317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45"/>
          <p:cNvSpPr txBox="1">
            <a:spLocks noChangeArrowheads="1"/>
          </p:cNvSpPr>
          <p:nvPr/>
        </p:nvSpPr>
        <p:spPr bwMode="auto">
          <a:xfrm>
            <a:off x="3113088" y="2209800"/>
            <a:ext cx="2359025" cy="184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</a:rPr>
              <a:t>cell</a:t>
            </a: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52496"/>
            <a:ext cx="584200" cy="2413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17" y="3459003"/>
            <a:ext cx="279400" cy="241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49002"/>
            <a:ext cx="584200" cy="2413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15790"/>
            <a:ext cx="2451100" cy="5842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573726"/>
            <a:ext cx="2781300" cy="5334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21" y="5573726"/>
            <a:ext cx="2552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Diagrams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419600"/>
          </a:xfrm>
        </p:spPr>
        <p:txBody>
          <a:bodyPr/>
          <a:lstStyle/>
          <a:p>
            <a:pPr lvl="1"/>
            <a:r>
              <a:rPr lang="en-US" dirty="0" smtClean="0"/>
              <a:t>For stability, we must have</a:t>
            </a:r>
          </a:p>
          <a:p>
            <a:pPr lvl="1"/>
            <a:r>
              <a:rPr lang="en-US" dirty="0" smtClean="0"/>
              <a:t>Using                                 , stability limits are where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These translate to a FODO “necktie” stability diagram</a:t>
            </a:r>
            <a:endParaRPr lang="en-US" dirty="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90600"/>
            <a:ext cx="2781300" cy="5334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21" y="990600"/>
            <a:ext cx="2552700" cy="533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50" y="1752600"/>
            <a:ext cx="1625600" cy="228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045216"/>
            <a:ext cx="2120900" cy="469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69" y="2575255"/>
            <a:ext cx="2730500" cy="469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643277"/>
            <a:ext cx="6870024" cy="2761546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93" y="4065053"/>
            <a:ext cx="647700" cy="190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0" y="5305144"/>
            <a:ext cx="927100" cy="1905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3900110"/>
            <a:ext cx="9271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Doublets and simple focusing</a:t>
            </a:r>
          </a:p>
          <a:p>
            <a:r>
              <a:rPr lang="en-US" dirty="0" smtClean="0"/>
              <a:t>5.1: Transfer matrix approach and linear stability</a:t>
            </a:r>
          </a:p>
          <a:p>
            <a:r>
              <a:rPr lang="en-US" dirty="0" smtClean="0"/>
              <a:t>5.2: Analytical approach</a:t>
            </a:r>
          </a:p>
          <a:p>
            <a:r>
              <a:rPr lang="en-US" dirty="0" smtClean="0"/>
              <a:t>5.3: Emittances (revisit later in semester)</a:t>
            </a:r>
          </a:p>
          <a:p>
            <a:r>
              <a:rPr lang="en-US" dirty="0" smtClean="0"/>
              <a:t>5.4: Adiabatic Invariants</a:t>
            </a:r>
          </a:p>
          <a:p>
            <a:r>
              <a:rPr lang="en-US" dirty="0" smtClean="0"/>
              <a:t>5.5: Dispersion</a:t>
            </a:r>
          </a:p>
          <a:p>
            <a:r>
              <a:rPr lang="en-US" dirty="0" smtClean="0"/>
              <a:t>5.6: Momentum compaction</a:t>
            </a:r>
          </a:p>
          <a:p>
            <a:r>
              <a:rPr lang="en-US" dirty="0" smtClean="0"/>
              <a:t>Solutions to some problems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1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77200" cy="4876800"/>
          </a:xfrm>
        </p:spPr>
        <p:txBody>
          <a:bodyPr/>
          <a:lstStyle/>
          <a:p>
            <a:r>
              <a:rPr lang="en-US" dirty="0" smtClean="0"/>
              <a:t>String magnets together and look at optical systems</a:t>
            </a:r>
          </a:p>
          <a:p>
            <a:r>
              <a:rPr lang="en-US" dirty="0" smtClean="0"/>
              <a:t>Real transport systems are generally made of long repeated periods of magnet groups</a:t>
            </a:r>
          </a:p>
          <a:p>
            <a:pPr lvl="1"/>
            <a:r>
              <a:rPr lang="en-US" dirty="0" smtClean="0"/>
              <a:t>Keep beam together while getting from here to there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Fundamental problems</a:t>
            </a:r>
          </a:p>
          <a:p>
            <a:pPr lvl="1"/>
            <a:r>
              <a:rPr lang="en-US" dirty="0" smtClean="0"/>
              <a:t>Quadrupoles (linear focusing) defocus in opposite plane</a:t>
            </a:r>
          </a:p>
          <a:p>
            <a:pPr lvl="1"/>
            <a:r>
              <a:rPr lang="en-US" dirty="0" smtClean="0"/>
              <a:t>Focusing in both planes with weak focusing is too weak</a:t>
            </a:r>
          </a:p>
          <a:p>
            <a:pPr lvl="1"/>
            <a:endParaRPr lang="en-US" dirty="0"/>
          </a:p>
          <a:p>
            <a:r>
              <a:rPr lang="en-US" dirty="0" smtClean="0"/>
              <a:t>How do we build a focusing system out of magnets and drifts that we know about?</a:t>
            </a:r>
          </a:p>
          <a:p>
            <a:pPr lvl="1"/>
            <a:r>
              <a:rPr lang="en-US" dirty="0" smtClean="0"/>
              <a:t>Easiest analysis: string together transport 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0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Transport Matrix Review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914400"/>
            <a:ext cx="3162300" cy="762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4473876"/>
            <a:ext cx="7557025" cy="17745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00" y="1970456"/>
            <a:ext cx="8991600" cy="696544"/>
            <a:chOff x="152400" y="1970456"/>
            <a:chExt cx="8991600" cy="696544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970456"/>
              <a:ext cx="4427348" cy="696544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767" y="1981200"/>
              <a:ext cx="4068233" cy="633222"/>
            </a:xfrm>
            <a:prstGeom prst="rect">
              <a:avLst/>
            </a:prstGeom>
          </p:spPr>
        </p:pic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36" y="2971800"/>
            <a:ext cx="5553364" cy="692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3581" y="1118809"/>
            <a:ext cx="56077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Drift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600200"/>
            <a:ext cx="19812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Thick quadrupole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181" y="3147181"/>
            <a:ext cx="1981200" cy="584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Thin quadrupole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f=(kl)</a:t>
            </a:r>
            <a:r>
              <a:rPr lang="en-US" sz="1600" baseline="30000" dirty="0" smtClean="0">
                <a:latin typeface="Arial"/>
                <a:cs typeface="Arial"/>
              </a:rPr>
              <a:t>-1</a:t>
            </a:r>
            <a:r>
              <a:rPr lang="en-US" sz="1600" dirty="0" smtClean="0">
                <a:latin typeface="Arial"/>
                <a:cs typeface="Arial"/>
              </a:rPr>
              <a:t>&gt;&gt;length 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081046"/>
            <a:ext cx="45720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Sector dipole of bend angle </a:t>
            </a:r>
            <a:r>
              <a:rPr lang="en-US" sz="1600" dirty="0" smtClean="0"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latin typeface="Arial"/>
                <a:cs typeface="Arial"/>
              </a:rPr>
              <a:t> and radius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232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Matrix Example: Strong Focusing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029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 a doublet of thin quadrupoles separated by drift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1200" dirty="0" smtClean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 smtClean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There </a:t>
            </a:r>
            <a:r>
              <a:rPr lang="en-US" sz="2000" dirty="0">
                <a:latin typeface="Arial" charset="0"/>
                <a:ea typeface="ＭＳ Ｐゴシック" charset="0"/>
              </a:rPr>
              <a:t>is </a:t>
            </a:r>
            <a:r>
              <a:rPr lang="en-US" sz="2000" b="1" dirty="0">
                <a:latin typeface="Arial" charset="0"/>
                <a:ea typeface="ＭＳ Ｐゴシック" charset="0"/>
              </a:rPr>
              <a:t>net focusing </a:t>
            </a:r>
            <a:r>
              <a:rPr lang="en-US" sz="2000" dirty="0">
                <a:latin typeface="Arial" charset="0"/>
                <a:ea typeface="ＭＳ Ｐゴシック" charset="0"/>
              </a:rPr>
              <a:t>given by this </a:t>
            </a:r>
            <a:r>
              <a:rPr lang="en-US" sz="2000" b="1" dirty="0">
                <a:latin typeface="Arial" charset="0"/>
                <a:ea typeface="ＭＳ Ｐゴシック" charset="0"/>
              </a:rPr>
              <a:t>alternating gradient </a:t>
            </a:r>
            <a:r>
              <a:rPr lang="en-US" sz="2000" dirty="0">
                <a:latin typeface="Arial" charset="0"/>
                <a:ea typeface="ＭＳ Ｐゴシック" charset="0"/>
              </a:rPr>
              <a:t>system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A fundamental point of optics, and of accelerator </a:t>
            </a:r>
            <a:r>
              <a:rPr lang="en-US" sz="2000" b="1" dirty="0">
                <a:latin typeface="Arial" charset="0"/>
                <a:ea typeface="ＭＳ Ｐゴシック" charset="0"/>
              </a:rPr>
              <a:t>strong focusing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447800"/>
            <a:ext cx="45672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78088"/>
            <a:ext cx="190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92300"/>
            <a:ext cx="266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500188"/>
            <a:ext cx="279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962400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73600"/>
            <a:ext cx="412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040063"/>
            <a:ext cx="807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228600" y="2286000"/>
            <a:ext cx="185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Thin quadrupole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matrices</a:t>
            </a:r>
          </a:p>
        </p:txBody>
      </p:sp>
      <p:cxnSp>
        <p:nvCxnSpPr>
          <p:cNvPr id="16396" name="Straight Arrow Connector 12"/>
          <p:cNvCxnSpPr>
            <a:cxnSpLocks noChangeShapeType="1"/>
            <a:stCxn id="16395" idx="3"/>
          </p:cNvCxnSpPr>
          <p:nvPr/>
        </p:nvCxnSpPr>
        <p:spPr bwMode="auto">
          <a:xfrm>
            <a:off x="2081213" y="2609850"/>
            <a:ext cx="1804987" cy="4381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397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1447800" y="2667000"/>
            <a:ext cx="3810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30" y="4191000"/>
            <a:ext cx="1969770" cy="181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7429" y="6168571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Arial"/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22521"/>
            <a:ext cx="1049586" cy="2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Strong Focusing: Another 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229600" cy="1828800"/>
          </a:xfrm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For this to be focusing, x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</a:rPr>
              <a:t> must have opposite sign of x where these are coordinates of transformation of incoming paraxial ray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Equal strength doublet is net focusing under condition that each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lens’ </a:t>
            </a:r>
            <a:r>
              <a:rPr lang="en-US" sz="2000" dirty="0">
                <a:latin typeface="Arial" charset="0"/>
                <a:ea typeface="ＭＳ Ｐゴシック" charset="0"/>
              </a:rPr>
              <a:t>focal length is greater than distance between them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914400"/>
            <a:ext cx="45672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944688"/>
            <a:ext cx="190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358900"/>
            <a:ext cx="266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966788"/>
            <a:ext cx="279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425700"/>
            <a:ext cx="807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416300"/>
            <a:ext cx="8026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2222500" y="4979188"/>
            <a:ext cx="5014913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9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5025226"/>
            <a:ext cx="4838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9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4535488" y="5767388"/>
            <a:ext cx="201453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Transport Matrix Stability Criteria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685800" y="993775"/>
            <a:ext cx="7924800" cy="51022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long systems (rings) we want               stable as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If 2x2 M has eigenvectors             and eigenvalues             :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 is also unimodular (det M=1) so                   with complex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For        to remain bounded,    must be real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We can always transform M into diagonal form with the eigenvalues on the diagonal (since det M=1); this does not change the trace of the matrix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The </a:t>
            </a:r>
            <a:r>
              <a:rPr lang="en-US" sz="2000" b="1" dirty="0">
                <a:latin typeface="Arial" charset="0"/>
                <a:ea typeface="ＭＳ Ｐゴシック" charset="0"/>
              </a:rPr>
              <a:t>stability requirement </a:t>
            </a:r>
            <a:r>
              <a:rPr lang="en-US" sz="2000" dirty="0">
                <a:latin typeface="Arial" charset="0"/>
                <a:ea typeface="ＭＳ Ｐゴシック" charset="0"/>
              </a:rPr>
              <a:t>for these types of matrices is then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8677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42975"/>
            <a:ext cx="102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84275"/>
            <a:ext cx="787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75243"/>
            <a:ext cx="78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903818"/>
            <a:ext cx="78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2200275"/>
            <a:ext cx="3187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363901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97" y="2959100"/>
            <a:ext cx="1219200" cy="317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62" y="3065162"/>
            <a:ext cx="167640" cy="19558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65" y="3414915"/>
            <a:ext cx="167640" cy="19558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029200"/>
            <a:ext cx="3060700" cy="29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05" y="5800810"/>
            <a:ext cx="3822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8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1938</Words>
  <Application>Microsoft Macintosh PowerPoint</Application>
  <PresentationFormat>On-screen Show (4:3)</PresentationFormat>
  <Paragraphs>314</Paragraphs>
  <Slides>37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Introduction to Accelerator Physics  Spring 2018  Chapter 5: Strong Focusing</vt:lpstr>
      <vt:lpstr>Particle Motion through a Drift Space</vt:lpstr>
      <vt:lpstr>Particle Motion In An Idealized Transport Line</vt:lpstr>
      <vt:lpstr>Overview</vt:lpstr>
      <vt:lpstr>Strong Focusing</vt:lpstr>
      <vt:lpstr>Magnet Transport Matrix Review</vt:lpstr>
      <vt:lpstr>Matrix Example: Strong Focusing</vt:lpstr>
      <vt:lpstr>Strong Focusing: Another View</vt:lpstr>
      <vt:lpstr>Transport Matrix Stability Criteria</vt:lpstr>
      <vt:lpstr>More Math: Hill’s Equation</vt:lpstr>
      <vt:lpstr>Hill’s Equation Solution Ansatz</vt:lpstr>
      <vt:lpstr>Courant-Snyder Parameters</vt:lpstr>
      <vt:lpstr>Towards The Matrix Solution</vt:lpstr>
      <vt:lpstr>Hill’s Equation Matrix Solution</vt:lpstr>
      <vt:lpstr>Interesting Observations</vt:lpstr>
      <vt:lpstr>Convenient Calculations</vt:lpstr>
      <vt:lpstr>General Non-Periodic Transport Matrix</vt:lpstr>
      <vt:lpstr>(Deriving the Non-Periodic Transport Matrix)</vt:lpstr>
      <vt:lpstr>Non-Periodic Transport Matrix</vt:lpstr>
      <vt:lpstr>Review</vt:lpstr>
      <vt:lpstr>Lattice Optics: FODO Lives!</vt:lpstr>
      <vt:lpstr>Periodic Example: FODO Cell Phase Advance</vt:lpstr>
      <vt:lpstr>Periodic Example: FODO Cell Beta Max/Min</vt:lpstr>
      <vt:lpstr>FODO Betatron Functions vs Phase Advance</vt:lpstr>
      <vt:lpstr>FODO Beta Function, Betatron Motion</vt:lpstr>
      <vt:lpstr>Example: RHIC FODO Lattice</vt:lpstr>
      <vt:lpstr>Propagating Lattice Parameters</vt:lpstr>
      <vt:lpstr>Propagating Lattice Parameters</vt:lpstr>
      <vt:lpstr>========== What’s the Ellipse? ==========</vt:lpstr>
      <vt:lpstr>Invariants and Ellipses</vt:lpstr>
      <vt:lpstr>Emittance</vt:lpstr>
      <vt:lpstr>Adiabatic Damping and Normalized Emittance</vt:lpstr>
      <vt:lpstr>Phase Space Ellipse Geography</vt:lpstr>
      <vt:lpstr>Rings and Tunes</vt:lpstr>
      <vt:lpstr>Tunes</vt:lpstr>
      <vt:lpstr>6.2: Stability Diagrams</vt:lpstr>
      <vt:lpstr>Stability Diagrams II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1152</cp:revision>
  <cp:lastPrinted>2017-01-16T04:29:41Z</cp:lastPrinted>
  <dcterms:created xsi:type="dcterms:W3CDTF">2011-09-01T16:33:54Z</dcterms:created>
  <dcterms:modified xsi:type="dcterms:W3CDTF">2018-02-08T20:59:54Z</dcterms:modified>
</cp:coreProperties>
</file>