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6" r:id="rId4"/>
    <p:sldId id="257" r:id="rId5"/>
    <p:sldId id="260" r:id="rId6"/>
    <p:sldId id="269" r:id="rId7"/>
    <p:sldId id="265" r:id="rId8"/>
    <p:sldId id="263" r:id="rId9"/>
    <p:sldId id="267" r:id="rId10"/>
    <p:sldId id="270" r:id="rId11"/>
    <p:sldId id="264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A974A-54E3-4EC8-BD30-1A90A2F5546F}" type="datetimeFigureOut">
              <a:rPr lang="en-US" smtClean="0"/>
              <a:pPr/>
              <a:t>4/5/18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90178-FEA9-4049-B79B-1F474CCB5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9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Electrons</a:t>
            </a:r>
            <a:r>
              <a:rPr lang="en-US" baseline="0" dirty="0" smtClean="0"/>
              <a:t> vs. gas/solid, microwaves (1 mm to 1 meter) to x-rays (0.01 to 10 nanometers), power over 10,000 watts to just watts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90178-FEA9-4049-B79B-1F474CCB50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ponderomotive</a:t>
            </a:r>
            <a:r>
              <a:rPr lang="en-US" dirty="0" smtClean="0"/>
              <a:t> force-</a:t>
            </a:r>
            <a:r>
              <a:rPr lang="en-US" baseline="0" dirty="0" smtClean="0"/>
              <a:t> </a:t>
            </a:r>
            <a:r>
              <a:rPr lang="en-US" dirty="0" smtClean="0"/>
              <a:t>interaction of transverse velocity with transverse EM B-field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90178-FEA9-4049-B79B-1F474CCB50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A929-9E1F-4AFD-8689-D0B25DBF689A}" type="datetimeFigureOut">
              <a:rPr lang="en-US" smtClean="0"/>
              <a:pPr/>
              <a:t>4/5/18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9EC5-1E3C-4972-AC33-D6467D34B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A929-9E1F-4AFD-8689-D0B25DBF689A}" type="datetimeFigureOut">
              <a:rPr lang="en-US" smtClean="0"/>
              <a:pPr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9EC5-1E3C-4972-AC33-D6467D34B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A929-9E1F-4AFD-8689-D0B25DBF689A}" type="datetimeFigureOut">
              <a:rPr lang="en-US" smtClean="0"/>
              <a:pPr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9EC5-1E3C-4972-AC33-D6467D34B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A929-9E1F-4AFD-8689-D0B25DBF689A}" type="datetimeFigureOut">
              <a:rPr lang="en-US" smtClean="0"/>
              <a:pPr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9EC5-1E3C-4972-AC33-D6467D34B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A929-9E1F-4AFD-8689-D0B25DBF689A}" type="datetimeFigureOut">
              <a:rPr lang="en-US" smtClean="0"/>
              <a:pPr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9EC5-1E3C-4972-AC33-D6467D34B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A929-9E1F-4AFD-8689-D0B25DBF689A}" type="datetimeFigureOut">
              <a:rPr lang="en-US" smtClean="0"/>
              <a:pPr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9EC5-1E3C-4972-AC33-D6467D34B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A929-9E1F-4AFD-8689-D0B25DBF689A}" type="datetimeFigureOut">
              <a:rPr lang="en-US" smtClean="0"/>
              <a:pPr/>
              <a:t>4/5/18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9EC5-1E3C-4972-AC33-D6467D34B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A929-9E1F-4AFD-8689-D0B25DBF689A}" type="datetimeFigureOut">
              <a:rPr lang="en-US" smtClean="0"/>
              <a:pPr/>
              <a:t>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9EC5-1E3C-4972-AC33-D6467D34B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A929-9E1F-4AFD-8689-D0B25DBF689A}" type="datetimeFigureOut">
              <a:rPr lang="en-US" smtClean="0"/>
              <a:pPr/>
              <a:t>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9EC5-1E3C-4972-AC33-D6467D34B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A929-9E1F-4AFD-8689-D0B25DBF689A}" type="datetimeFigureOut">
              <a:rPr lang="en-US" smtClean="0"/>
              <a:pPr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9EC5-1E3C-4972-AC33-D6467D34B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A929-9E1F-4AFD-8689-D0B25DBF689A}" type="datetimeFigureOut">
              <a:rPr lang="en-US" smtClean="0"/>
              <a:pPr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6B9EC5-1E3C-4972-AC33-D6467D34B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98A929-9E1F-4AFD-8689-D0B25DBF689A}" type="datetimeFigureOut">
              <a:rPr lang="en-US" smtClean="0"/>
              <a:pPr/>
              <a:t>4/5/18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6B9EC5-1E3C-4972-AC33-D6467D34BF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old.jlab.org/div_dept/admin/publications/papers/98/ACC98-02.pdf" TargetMode="External"/><Relationship Id="rId4" Type="http://schemas.openxmlformats.org/officeDocument/2006/relationships/hyperlink" Target="http://lcls.slac.stanford.edu/WhatIsLCLS_1.aspx" TargetMode="External"/><Relationship Id="rId5" Type="http://schemas.openxmlformats.org/officeDocument/2006/relationships/hyperlink" Target="http://www.futurity.org/science-technology/x-ray-shows-%E2%80%98thrilling%E2%80%99-biology-in-action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waii.edu/news/2011/11/03/madey-priz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95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Free Electron Lasers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I.M. Student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Doodledember 17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2018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762000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Protein Image from LCLS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07830"/>
            <a:ext cx="7769078" cy="529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http://en.wikipedia.org/wiki/Free_electron_laser</a:t>
            </a:r>
          </a:p>
          <a:p>
            <a:r>
              <a:rPr lang="en-US" sz="2000" dirty="0" smtClean="0">
                <a:hlinkClick r:id="rId2"/>
              </a:rPr>
              <a:t>http://www.hawaii.edu/news/2011/11/03/madey-prize/</a:t>
            </a:r>
            <a:endParaRPr lang="en-US" sz="2000" dirty="0" smtClean="0"/>
          </a:p>
          <a:p>
            <a:r>
              <a:rPr lang="en-US" sz="2000" dirty="0" smtClean="0"/>
              <a:t>http://www.lightsources.org/cms/?pid=1001328</a:t>
            </a:r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http://wwwold.jlab.org/div_dept/admin/publications/papers/98/ACC98-02.pdf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4"/>
              </a:rPr>
              <a:t>http://lcls.slac.stanford.edu/WhatIsLCLS_1.aspx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http://www.futurity.org/science-technology/x-ray-shows-%E2%80%98thrilling%E2%80%99-biology-in-action/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2" y="1905000"/>
            <a:ext cx="6091238" cy="455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88"/>
            <a:ext cx="6324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257800" cy="4876800"/>
          </a:xfrm>
        </p:spPr>
        <p:txBody>
          <a:bodyPr/>
          <a:lstStyle/>
          <a:p>
            <a:r>
              <a:rPr lang="en-US" sz="3000" dirty="0" smtClean="0"/>
              <a:t>What is a Free electron laser (FEL)?</a:t>
            </a:r>
          </a:p>
          <a:p>
            <a:pPr lvl="1"/>
            <a:r>
              <a:rPr lang="en-US" sz="2600" dirty="0" smtClean="0"/>
              <a:t>A laser that uses an electron beam as the lasing medium, producing coherent electromagnetic radiation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3000" dirty="0" smtClean="0"/>
              <a:t>Invented by John </a:t>
            </a:r>
            <a:r>
              <a:rPr lang="en-US" sz="3000" dirty="0" err="1" smtClean="0"/>
              <a:t>Madey</a:t>
            </a:r>
            <a:r>
              <a:rPr lang="en-US" sz="3000" dirty="0" smtClean="0"/>
              <a:t> in 1976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343654"/>
            <a:ext cx="1961136" cy="220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287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0" y="3733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Above:  Image of FEL</a:t>
            </a:r>
          </a:p>
          <a:p>
            <a:r>
              <a:rPr lang="en-US" sz="1600" dirty="0" smtClean="0"/>
              <a:t>Below:  John </a:t>
            </a:r>
            <a:r>
              <a:rPr lang="en-US" sz="1600" dirty="0" err="1" smtClean="0"/>
              <a:t>Madey</a:t>
            </a:r>
            <a:r>
              <a:rPr lang="en-US" sz="1600" dirty="0" smtClean="0"/>
              <a:t> with FEL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Differences in FELs and Lasers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1037"/>
            <a:ext cx="6324600" cy="2697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Lasing medium</a:t>
            </a:r>
          </a:p>
          <a:p>
            <a:r>
              <a:rPr lang="en-US" sz="2800" dirty="0" err="1" smtClean="0"/>
              <a:t>Tunability</a:t>
            </a:r>
            <a:endParaRPr lang="en-US" sz="2800" dirty="0" smtClean="0"/>
          </a:p>
          <a:p>
            <a:r>
              <a:rPr lang="en-US" sz="2800" dirty="0" smtClean="0"/>
              <a:t>Power</a:t>
            </a:r>
          </a:p>
          <a:p>
            <a:r>
              <a:rPr lang="en-US" sz="2800" dirty="0" smtClean="0"/>
              <a:t>Cost </a:t>
            </a:r>
            <a:r>
              <a:rPr lang="en-US" sz="2800" dirty="0" smtClean="0">
                <a:sym typeface="Wingdings" pitchFamily="2" charset="2"/>
              </a:rPr>
              <a:t>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2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FEL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Creation of electron beam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Beam Acceleration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Wiggler Section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270"/>
          <a:stretch>
            <a:fillRect/>
          </a:stretch>
        </p:blipFill>
        <p:spPr bwMode="auto">
          <a:xfrm>
            <a:off x="1219200" y="3584731"/>
            <a:ext cx="6554625" cy="289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972312"/>
          </a:xfrm>
        </p:spPr>
        <p:txBody>
          <a:bodyPr>
            <a:normAutofit/>
          </a:bodyPr>
          <a:lstStyle/>
          <a:p>
            <a:r>
              <a:rPr lang="en-US" dirty="0" smtClean="0"/>
              <a:t>Beam Creation and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Electron beam creation</a:t>
            </a:r>
          </a:p>
          <a:p>
            <a:pPr lvl="1"/>
            <a:r>
              <a:rPr lang="en-US" sz="2600" dirty="0" smtClean="0"/>
              <a:t>Example:  Thermionic emission</a:t>
            </a:r>
          </a:p>
          <a:p>
            <a:r>
              <a:rPr lang="en-US" sz="3000" dirty="0" smtClean="0"/>
              <a:t>Acceleration of the beam </a:t>
            </a:r>
          </a:p>
          <a:p>
            <a:pPr lvl="1"/>
            <a:r>
              <a:rPr lang="en-US" sz="2600" dirty="0" smtClean="0"/>
              <a:t>LINAC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930075"/>
            <a:ext cx="3429000" cy="22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629084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Quadrupole</a:t>
            </a:r>
            <a:r>
              <a:rPr lang="en-US" sz="1600" dirty="0" smtClean="0"/>
              <a:t> magnets around a LINAC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Wiggler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438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electrons enter the wiggler, causing them to radiate (synchrotron radiation).</a:t>
            </a:r>
          </a:p>
          <a:p>
            <a:r>
              <a:rPr lang="en-US" sz="2800" dirty="0" smtClean="0"/>
              <a:t>The radiation then stimulates the electrons by the </a:t>
            </a:r>
            <a:r>
              <a:rPr lang="en-US" sz="2800" dirty="0" err="1" smtClean="0"/>
              <a:t>ponderomotive</a:t>
            </a:r>
            <a:r>
              <a:rPr lang="en-US" sz="2800" dirty="0" smtClean="0"/>
              <a:t> force.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6400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Coherent Radiation from Stimulated Emission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7879"/>
          <a:stretch>
            <a:fillRect/>
          </a:stretch>
        </p:blipFill>
        <p:spPr bwMode="auto">
          <a:xfrm>
            <a:off x="2514600" y="34290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 smtClean="0"/>
              <a:t>Tuning the Wavelength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Wavelength can be tuned in two main ways:</a:t>
            </a:r>
          </a:p>
          <a:p>
            <a:pPr marL="971550" lvl="1" indent="-514350">
              <a:buAutoNum type="arabicPeriod"/>
            </a:pPr>
            <a:r>
              <a:rPr lang="en-US" sz="2600" dirty="0" smtClean="0"/>
              <a:t>Vary electron beam energy</a:t>
            </a:r>
          </a:p>
          <a:p>
            <a:pPr marL="971550" lvl="1" indent="-514350">
              <a:buAutoNum type="arabicPeriod"/>
            </a:pPr>
            <a:r>
              <a:rPr lang="en-US" sz="2600" dirty="0" smtClean="0"/>
              <a:t>Vary magnetic field strength by adjusting the distance between the two sets of magnets</a:t>
            </a:r>
          </a:p>
          <a:p>
            <a:pPr marL="971550" lvl="1" indent="-514350">
              <a:buNone/>
            </a:pPr>
            <a:endParaRPr lang="en-US" dirty="0" smtClean="0"/>
          </a:p>
          <a:p>
            <a:r>
              <a:rPr lang="en-US" sz="3000" dirty="0" smtClean="0"/>
              <a:t>Approach 2 is better if possible.  If electron beam energy is varied too much, chromatic aberration can become problematic.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4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Linac</a:t>
            </a:r>
            <a:r>
              <a:rPr lang="en-US" dirty="0" smtClean="0"/>
              <a:t> Coherent Light Source (LCLS)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5029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Brightest x-ray source in the world</a:t>
            </a:r>
          </a:p>
          <a:p>
            <a:r>
              <a:rPr lang="en-US" sz="3000" dirty="0" smtClean="0"/>
              <a:t>Why X-rays?</a:t>
            </a:r>
          </a:p>
          <a:p>
            <a:pPr lvl="1">
              <a:buNone/>
            </a:pPr>
            <a:r>
              <a:rPr lang="en-US" sz="2600" dirty="0" smtClean="0"/>
              <a:t>X-rays have wavelengths smaller than molecules,</a:t>
            </a:r>
          </a:p>
          <a:p>
            <a:pPr lvl="1">
              <a:buNone/>
            </a:pPr>
            <a:r>
              <a:rPr lang="en-US" sz="2600" dirty="0" smtClean="0"/>
              <a:t>making them ideal for atomic imaging.</a:t>
            </a:r>
          </a:p>
          <a:p>
            <a:r>
              <a:rPr lang="en-US" sz="3000" dirty="0" smtClean="0"/>
              <a:t>Pulses at less than 100 </a:t>
            </a:r>
            <a:r>
              <a:rPr lang="en-US" sz="3000" dirty="0" err="1" smtClean="0"/>
              <a:t>femtoseconds</a:t>
            </a:r>
            <a:endParaRPr lang="en-US" sz="3000" dirty="0" smtClean="0"/>
          </a:p>
          <a:p>
            <a:pPr lvl="1">
              <a:buNone/>
            </a:pPr>
            <a:r>
              <a:rPr lang="en-US" sz="2600" dirty="0" smtClean="0"/>
              <a:t>100 </a:t>
            </a:r>
            <a:r>
              <a:rPr lang="en-US" sz="2600" dirty="0" err="1" smtClean="0"/>
              <a:t>fs</a:t>
            </a:r>
            <a:r>
              <a:rPr lang="en-US" sz="2600" dirty="0" smtClean="0"/>
              <a:t> = Time for light to travel width of a human hair</a:t>
            </a:r>
          </a:p>
          <a:p>
            <a:r>
              <a:rPr lang="en-US" sz="3000" dirty="0" smtClean="0"/>
              <a:t>Imaging of proteins, plant photosynthesis, an intact virus in its natural state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LCLS Pictures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190437"/>
            <a:ext cx="2819400" cy="18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61208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 33 wigglers in all</a:t>
            </a:r>
          </a:p>
          <a:p>
            <a:r>
              <a:rPr lang="en-US" sz="1600" dirty="0" smtClean="0"/>
              <a:t>Each 2 meters long and 1 ton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3429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Electron bunches are created with pulsed UV laser striking copper plate</a:t>
            </a:r>
            <a:endParaRPr 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73707"/>
            <a:ext cx="3048000" cy="203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57800" y="34538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 Focusing </a:t>
            </a:r>
            <a:r>
              <a:rPr lang="en-US" sz="1600" dirty="0" err="1" smtClean="0"/>
              <a:t>quadrupoles</a:t>
            </a:r>
            <a:r>
              <a:rPr lang="en-US" sz="1600" dirty="0" smtClean="0"/>
              <a:t> during linear acceleration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6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92D05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1630</TotalTime>
  <Words>445</Words>
  <Application>Microsoft Macintosh PowerPoint</Application>
  <PresentationFormat>On-screen Show (4:3)</PresentationFormat>
  <Paragraphs>61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Free Electron Lasers</vt:lpstr>
      <vt:lpstr>Introduction</vt:lpstr>
      <vt:lpstr>Differences in FELs and Lasers</vt:lpstr>
      <vt:lpstr>FEL Overview</vt:lpstr>
      <vt:lpstr>Beam Creation and Acceleration</vt:lpstr>
      <vt:lpstr>Wiggler Section</vt:lpstr>
      <vt:lpstr>Tuning the Wavelength</vt:lpstr>
      <vt:lpstr>Linac Coherent Light Source (LCLS)</vt:lpstr>
      <vt:lpstr>LCLS Pictures</vt:lpstr>
      <vt:lpstr>PowerPoint Presentation</vt:lpstr>
      <vt:lpstr>References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Electron Lasers</dc:title>
  <dc:creator>Lindsey</dc:creator>
  <cp:lastModifiedBy>Todd Satogata</cp:lastModifiedBy>
  <cp:revision>39</cp:revision>
  <dcterms:created xsi:type="dcterms:W3CDTF">2011-12-06T18:48:38Z</dcterms:created>
  <dcterms:modified xsi:type="dcterms:W3CDTF">2018-04-05T12:37:50Z</dcterms:modified>
</cp:coreProperties>
</file>